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49" r:id="rId2"/>
    <p:sldId id="383" r:id="rId3"/>
    <p:sldId id="378" r:id="rId4"/>
    <p:sldId id="293" r:id="rId5"/>
    <p:sldId id="302" r:id="rId6"/>
    <p:sldId id="303" r:id="rId7"/>
    <p:sldId id="300" r:id="rId8"/>
    <p:sldId id="309" r:id="rId9"/>
    <p:sldId id="296" r:id="rId10"/>
    <p:sldId id="379" r:id="rId11"/>
    <p:sldId id="294" r:id="rId12"/>
    <p:sldId id="304" r:id="rId13"/>
    <p:sldId id="345" r:id="rId14"/>
    <p:sldId id="330" r:id="rId15"/>
    <p:sldId id="331" r:id="rId16"/>
    <p:sldId id="380" r:id="rId17"/>
    <p:sldId id="332" r:id="rId18"/>
    <p:sldId id="381" r:id="rId19"/>
    <p:sldId id="346" r:id="rId20"/>
    <p:sldId id="382" r:id="rId21"/>
    <p:sldId id="339" r:id="rId22"/>
    <p:sldId id="352" r:id="rId23"/>
    <p:sldId id="348" r:id="rId24"/>
    <p:sldId id="337" r:id="rId25"/>
    <p:sldId id="341" r:id="rId26"/>
    <p:sldId id="343" r:id="rId27"/>
    <p:sldId id="342" r:id="rId28"/>
    <p:sldId id="351" r:id="rId29"/>
    <p:sldId id="350" r:id="rId30"/>
  </p:sldIdLst>
  <p:sldSz cx="14630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1pPr>
    <a:lvl2pPr marL="652463" indent="-195263" algn="l" rtl="0" eaLnBrk="0" fontAlgn="base" hangingPunct="0">
      <a:spcBef>
        <a:spcPct val="0"/>
      </a:spcBef>
      <a:spcAft>
        <a:spcPct val="0"/>
      </a:spcAft>
      <a:defRPr sz="3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2pPr>
    <a:lvl3pPr marL="1304925" indent="-390525" algn="l" rtl="0" eaLnBrk="0" fontAlgn="base" hangingPunct="0">
      <a:spcBef>
        <a:spcPct val="0"/>
      </a:spcBef>
      <a:spcAft>
        <a:spcPct val="0"/>
      </a:spcAft>
      <a:defRPr sz="3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3pPr>
    <a:lvl4pPr marL="1958975" indent="-587375" algn="l" rtl="0" eaLnBrk="0" fontAlgn="base" hangingPunct="0">
      <a:spcBef>
        <a:spcPct val="0"/>
      </a:spcBef>
      <a:spcAft>
        <a:spcPct val="0"/>
      </a:spcAft>
      <a:defRPr sz="3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4pPr>
    <a:lvl5pPr marL="2611438" indent="-782638" algn="l" rtl="0" eaLnBrk="0" fontAlgn="base" hangingPunct="0">
      <a:spcBef>
        <a:spcPct val="0"/>
      </a:spcBef>
      <a:spcAft>
        <a:spcPct val="0"/>
      </a:spcAft>
      <a:defRPr sz="3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3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3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3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3400" kern="1200">
        <a:solidFill>
          <a:srgbClr val="000000"/>
        </a:solidFill>
        <a:latin typeface="Arial" panose="020B0604020202020204" pitchFamily="34" charset="0"/>
        <a:ea typeface="Heiti SC Light" panose="02000000000000000000" pitchFamily="2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5"/>
    <p:restoredTop sz="96208"/>
  </p:normalViewPr>
  <p:slideViewPr>
    <p:cSldViewPr>
      <p:cViewPr varScale="1">
        <p:scale>
          <a:sx n="52" d="100"/>
          <a:sy n="52" d="100"/>
        </p:scale>
        <p:origin x="1024" y="48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C04751-F280-8042-B7BB-0E5A1DB392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Heiti SC Light" charset="-122"/>
                <a:cs typeface="Heiti SC Light" charset="-122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4F13B5-CE06-1442-93EB-4A5D59C23D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525A4BF3-F3A9-E94E-9CC5-424A6C974963}" type="datetime1">
              <a:rPr lang="en-US" altLang="en-US"/>
              <a:pPr>
                <a:defRPr/>
              </a:pPr>
              <a:t>9/14/2020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A1873A-12C0-EE43-A235-DB9CC2C548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Heiti SC Light" charset="-122"/>
                <a:cs typeface="Heiti SC Light" charset="-122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F0D43-6396-B54B-AF27-0C0CC17771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9BA2331D-E30C-B346-AB1B-19C2BF86A9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ACCD95-8CA1-3A4F-A27D-0F29D8330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Heiti SC Light" charset="-122"/>
                <a:cs typeface="Heiti SC Light" charset="-122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966AD-541B-B44F-B806-CF605E7CCFC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C99C0E44-F0C2-E245-AD28-8925C66EDA06}" type="datetime1">
              <a:rPr lang="en-US" altLang="en-US"/>
              <a:pPr>
                <a:defRPr/>
              </a:pPr>
              <a:t>9/14/2020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B5A696F-6B91-4E46-B2D5-0E5FD6E2C9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5C4A29-6821-F34D-8F09-81E2EE43B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C2567-AB85-A847-8949-B8BC0A458C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Heiti SC Light" charset="-122"/>
                <a:cs typeface="Heiti SC Light" charset="-122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0280-051C-244D-BB09-E9A2841BE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4F1AC958-0EE8-1E45-BEB5-068FD0D67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52463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652463" algn="l" defTabSz="652463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1304925" algn="l" defTabSz="652463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958975" algn="l" defTabSz="652463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2611438" algn="l" defTabSz="652463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3265551" algn="l" defTabSz="65311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7186B1D6-EC7B-6940-B661-02E6F2EA4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742950" indent="-285750"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marL="1143000" indent="-228600"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marL="1600200" indent="-228600"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marL="2057400" indent="-228600"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fld id="{39F8F58E-C4D9-234B-A761-3AB07295F568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B957190E-6C60-7D49-AA97-366BD01B23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0513" y="704850"/>
            <a:ext cx="6264275" cy="35242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FC426CE-FF4D-1A4E-88BC-8AD016AAC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2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3867" y="8685178"/>
            <a:ext cx="2972543" cy="45727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EBCFBB-B127-F642-BF8A-0834A84AA7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3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95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F12121-2346-5346-AE76-6F66789501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65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Internet</a:t>
            </a:r>
            <a:r>
              <a:rPr lang="en-US" baseline="0" dirty="0"/>
              <a:t> user = someone who has access to the Internet from home (by any device)</a:t>
            </a:r>
          </a:p>
          <a:p>
            <a:r>
              <a:rPr lang="en-US" baseline="0" dirty="0"/>
              <a:t>7.4B in the world, so still less than 50% of people.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0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4EFC4F6-BAC9-7B49-8D69-496DDBF401C9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82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1AC958-0EE8-1E45-BEB5-068FD0D67813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216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/>
            </a:lvl1pPr>
            <a:lvl2pPr marL="548640" indent="0" algn="ctr">
              <a:buNone/>
              <a:defRPr/>
            </a:lvl2pPr>
            <a:lvl3pPr marL="1097280" indent="0" algn="ctr">
              <a:buNone/>
              <a:defRPr/>
            </a:lvl3pPr>
            <a:lvl4pPr marL="1645920" indent="0" algn="ctr">
              <a:buNone/>
              <a:defRPr/>
            </a:lvl4pPr>
            <a:lvl5pPr marL="2194560" indent="0" algn="ctr">
              <a:buNone/>
              <a:defRPr/>
            </a:lvl5pPr>
            <a:lvl6pPr marL="2743200" indent="0" algn="ctr">
              <a:buNone/>
              <a:defRPr/>
            </a:lvl6pPr>
            <a:lvl7pPr marL="3291840" indent="0" algn="ctr">
              <a:buNone/>
              <a:defRPr/>
            </a:lvl7pPr>
            <a:lvl8pPr marL="3840480" indent="0" algn="ctr">
              <a:buNone/>
              <a:defRPr/>
            </a:lvl8pPr>
            <a:lvl9pPr marL="438912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E7219-C170-654E-8296-ACB21C3D4E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776325" y="7848600"/>
            <a:ext cx="668338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20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7E957492-3733-7344-A739-561F8ED5A6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85734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15108-CD60-134A-AC56-DC92F3BE7F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8563" y="7756525"/>
            <a:ext cx="5461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3428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11C8AA3F-6233-1B49-899E-C4D79BAF48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43688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108586"/>
            <a:ext cx="3291840" cy="81210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108586"/>
            <a:ext cx="9631680" cy="81210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E9C46-9BBF-D044-8588-C01762963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8563" y="7756525"/>
            <a:ext cx="5461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3428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E4DABB98-4C1E-884C-9E84-43143018AF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7089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4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60120" indent="-274320">
              <a:buFont typeface="Lucida Grande"/>
              <a:buChar char="►"/>
              <a:defRPr sz="2520"/>
            </a:lvl2pPr>
            <a:lvl3pPr marL="1314450" indent="-228600">
              <a:buChar char="-"/>
              <a:defRPr sz="1980"/>
            </a:lvl3pPr>
            <a:lvl4pPr marL="1714500" indent="-228600">
              <a:buChar char="-"/>
              <a:defRPr sz="1980"/>
            </a:lvl4pPr>
            <a:lvl5pPr marL="2114550" indent="-228600">
              <a:buChar char="-"/>
              <a:defRPr sz="1980"/>
            </a:lvl5pPr>
          </a:lstStyle>
          <a:p>
            <a:pPr lvl="0">
              <a:defRPr sz="1800"/>
            </a:pPr>
            <a:r>
              <a:rPr sz="2880"/>
              <a:t>Body Level One</a:t>
            </a:r>
          </a:p>
          <a:p>
            <a:pPr lvl="1">
              <a:defRPr sz="1800"/>
            </a:pPr>
            <a:r>
              <a:rPr sz="2520"/>
              <a:t>Body Level Two</a:t>
            </a:r>
          </a:p>
          <a:p>
            <a:pPr lvl="2">
              <a:defRPr sz="1800"/>
            </a:pPr>
            <a:r>
              <a:rPr sz="1980"/>
              <a:t>Body Level Three</a:t>
            </a:r>
          </a:p>
          <a:p>
            <a:pPr lvl="3">
              <a:defRPr sz="1800"/>
            </a:pPr>
            <a:r>
              <a:rPr sz="1980"/>
              <a:t>Body Level Four</a:t>
            </a:r>
          </a:p>
          <a:p>
            <a:pPr lvl="4">
              <a:defRPr sz="1800"/>
            </a:pPr>
            <a:r>
              <a:rPr sz="1980"/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303836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8B5F-E4C1-A94B-909C-8079C8D40E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8563" y="7756525"/>
            <a:ext cx="5461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80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789E5F60-1DFD-BE4A-AF04-B69AA4A208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2341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EB78E-025F-8F4D-B65A-448B6DCD13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8563" y="7756525"/>
            <a:ext cx="5461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3428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E95914D3-9E77-E74D-8ECB-A86054620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8378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630936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630936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974F9-19DC-714C-AD23-8C9F5C66BE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8563" y="7756525"/>
            <a:ext cx="5461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80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1650EF3D-5AE1-9947-8C3F-6C4D5DE2BB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6780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88C7C-8671-3743-962E-0B91E55028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8563" y="7756525"/>
            <a:ext cx="5461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80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A9E620D2-4F0E-704A-BD87-7A0313B047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91127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A9EE5-310A-9047-B25C-5E8BD3405F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8563" y="7756525"/>
            <a:ext cx="5461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80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DE56F51C-FDDE-BF47-A1CE-E1D3EF4DF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7305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E27678-E8FA-E147-987F-1D1E331BA5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8563" y="7756525"/>
            <a:ext cx="5461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80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270D0DBC-EFC2-8141-BFD6-B9466F5FA9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5561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BEC25-D0BD-3F44-BCCB-1FA86F3C66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8563" y="7756525"/>
            <a:ext cx="5461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80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E0771F30-2552-D84E-8E45-10DAD11278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10992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63E19-8AB5-704E-8FF4-4EE0AA1E6A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898563" y="7756525"/>
            <a:ext cx="5461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3428">
                <a:latin typeface="Arial" charset="0"/>
                <a:ea typeface="Heiti SC Light" charset="-122"/>
                <a:sym typeface="Arial" charset="0"/>
              </a:defRPr>
            </a:lvl1pPr>
          </a:lstStyle>
          <a:p>
            <a:pPr>
              <a:defRPr/>
            </a:pPr>
            <a:fld id="{61DD58B6-42EE-2C42-AE78-953F71B206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24135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072F9D5-6D59-E74C-991A-9689E14C4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1838" y="107950"/>
            <a:ext cx="1316672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D441FBA5-9DAA-864C-9A6C-C86A994FC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1920875"/>
            <a:ext cx="131667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</p:sldLayoutIdLst>
  <p:transition/>
  <p:hf hdr="0" ftr="0" dt="0"/>
  <p:txStyles>
    <p:titleStyle>
      <a:lvl1pPr marL="47625" indent="-47625"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47625" indent="-47625"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panose="020B0604020202020204" pitchFamily="34" charset="0"/>
        </a:defRPr>
      </a:lvl2pPr>
      <a:lvl3pPr marL="47625" indent="-47625"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panose="020B0604020202020204" pitchFamily="34" charset="0"/>
        </a:defRPr>
      </a:lvl3pPr>
      <a:lvl4pPr marL="47625" indent="-47625"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panose="020B0604020202020204" pitchFamily="34" charset="0"/>
        </a:defRPr>
      </a:lvl4pPr>
      <a:lvl5pPr marL="47625" indent="-47625"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panose="020B0604020202020204" pitchFamily="34" charset="0"/>
        </a:defRPr>
      </a:lvl5pPr>
      <a:lvl6pPr marL="596266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charset="0"/>
        </a:defRPr>
      </a:lvl6pPr>
      <a:lvl7pPr marL="1144906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charset="0"/>
        </a:defRPr>
      </a:lvl7pPr>
      <a:lvl8pPr marL="1693546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charset="0"/>
        </a:defRPr>
      </a:lvl8pPr>
      <a:lvl9pPr marL="2242186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Heiti SC Light" charset="-122"/>
          <a:cs typeface="Heiti SC Light" charset="-122"/>
          <a:sym typeface="Arial" charset="0"/>
        </a:defRPr>
      </a:lvl9pPr>
    </p:titleStyle>
    <p:bodyStyle>
      <a:lvl1pPr marL="458788" indent="-411163" algn="l" rtl="0" eaLnBrk="0" fontAlgn="base" hangingPunct="0">
        <a:spcBef>
          <a:spcPts val="838"/>
        </a:spcBef>
        <a:spcAft>
          <a:spcPct val="0"/>
        </a:spcAft>
        <a:buSzPct val="100000"/>
        <a:buFont typeface="Arial" panose="020B0604020202020204" pitchFamily="34" charset="0"/>
        <a:buChar char="•"/>
        <a:defRPr sz="3800">
          <a:solidFill>
            <a:schemeClr val="accent2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877888" indent="-342900" algn="l" rtl="0" eaLnBrk="0" fontAlgn="base" hangingPunct="0">
        <a:spcBef>
          <a:spcPts val="725"/>
        </a:spcBef>
        <a:spcAft>
          <a:spcPct val="0"/>
        </a:spcAft>
        <a:buSzPct val="100000"/>
        <a:buFont typeface="Arial" panose="020B0604020202020204" pitchFamily="34" charset="0"/>
        <a:buChar char="–"/>
        <a:defRPr sz="33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357313" indent="-273050" algn="l" rtl="0" eaLnBrk="0" fontAlgn="base" hangingPunct="0">
        <a:spcBef>
          <a:spcPts val="725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333399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906588" indent="-27305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454275" indent="-27305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3004186" indent="-27432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552826" indent="-27432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101466" indent="-27432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650106" indent="-27432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nickm@stanford.edu" TargetMode="External"/><Relationship Id="rId2" Type="http://schemas.openxmlformats.org/officeDocument/2006/relationships/hyperlink" Target="mailto:cs144-aut2021-staff@mailman.stanford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eithw@cs.stanford.edu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s144.stanford.ed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016990B4-3E9C-B54B-AE7E-489D558771C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19200" y="2024241"/>
            <a:ext cx="12649200" cy="2103438"/>
          </a:xfrm>
          <a:extLst>
            <a:ext uri="{FAA26D3D-D897-4be2-8F04-BA451C77F1D7}"/>
          </a:extLst>
        </p:spPr>
        <p:txBody>
          <a:bodyPr/>
          <a:lstStyle/>
          <a:p>
            <a:pPr>
              <a:spcBef>
                <a:spcPts val="840"/>
              </a:spcBef>
              <a:buFont typeface="Arial" charset="0"/>
              <a:buNone/>
              <a:defRPr/>
            </a:pPr>
            <a:br>
              <a:rPr lang="en-US" sz="5400" dirty="0">
                <a:sym typeface="Arial" charset="0"/>
              </a:rPr>
            </a:br>
            <a:r>
              <a:rPr lang="en-US" sz="5400" dirty="0">
                <a:sym typeface="Arial" charset="0"/>
              </a:rPr>
              <a:t>Stuff you should know about CS144</a:t>
            </a:r>
          </a:p>
        </p:txBody>
      </p:sp>
      <p:pic>
        <p:nvPicPr>
          <p:cNvPr id="10" name="Picture 12" descr="SU_Seal_Blk_pos">
            <a:extLst>
              <a:ext uri="{FF2B5EF4-FFF2-40B4-BE49-F238E27FC236}">
                <a16:creationId xmlns:a16="http://schemas.microsoft.com/office/drawing/2014/main" id="{90325394-B037-C54D-B7B1-70EFA766E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1554163" cy="155416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>
            <a:extLst>
              <a:ext uri="{FF2B5EF4-FFF2-40B4-BE49-F238E27FC236}">
                <a16:creationId xmlns:a16="http://schemas.microsoft.com/office/drawing/2014/main" id="{AC81276C-CB3E-B84F-BF31-FC0ABF874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71763"/>
            <a:ext cx="6419850" cy="85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90" tIns="55246" rIns="110490" bIns="55246">
            <a:spAutoFit/>
          </a:bodyPr>
          <a:lstStyle>
            <a:lvl1pPr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1pPr>
            <a:lvl2pPr marL="742950" indent="-285750"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2pPr>
            <a:lvl3pPr marL="1143000" indent="-228600"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3pPr>
            <a:lvl4pPr marL="1600200" indent="-228600"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4pPr>
            <a:lvl5pPr marL="2057400" indent="-228600"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Arial" panose="020B0604020202020204" pitchFamily="34" charset="0"/>
                <a:ea typeface="Heiti SC Light" panose="02000000000000000000" pitchFamily="2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0099"/>
                </a:solidFill>
                <a:latin typeface="Calibri" panose="020F0502020204030204" pitchFamily="34" charset="0"/>
              </a:rPr>
              <a:t>Keith </a:t>
            </a:r>
            <a:r>
              <a:rPr lang="en-US" altLang="en-US" sz="2400" dirty="0" err="1">
                <a:solidFill>
                  <a:srgbClr val="000099"/>
                </a:solidFill>
                <a:latin typeface="Calibri" panose="020F0502020204030204" pitchFamily="34" charset="0"/>
              </a:rPr>
              <a:t>Winstein</a:t>
            </a:r>
            <a:endParaRPr lang="en-US" altLang="en-US" sz="2400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r>
              <a:rPr lang="en-US" altLang="en-US" sz="2400" dirty="0">
                <a:solidFill>
                  <a:srgbClr val="000099"/>
                </a:solidFill>
                <a:latin typeface="Calibri" panose="020F0502020204030204" pitchFamily="34" charset="0"/>
              </a:rPr>
              <a:t>Nick McKeown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93" y="998058"/>
            <a:ext cx="12431257" cy="70803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7940" y="129623"/>
            <a:ext cx="13460269" cy="146304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The number of Internet </a:t>
            </a:r>
            <a:r>
              <a:rPr lang="en-US" dirty="0"/>
              <a:t>u</a:t>
            </a:r>
            <a:r>
              <a:rPr lang="en-US"/>
              <a:t>sers </a:t>
            </a:r>
            <a:r>
              <a:rPr lang="en-US" dirty="0"/>
              <a:t>in </a:t>
            </a:r>
            <a:r>
              <a:rPr lang="en-US"/>
              <a:t>the world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48725" y="7774784"/>
            <a:ext cx="5075236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rtl="0" latinLnBrk="1" hangingPunct="0"/>
            <a:r>
              <a:rPr lang="en-US" sz="2160" dirty="0">
                <a:solidFill>
                  <a:schemeClr val="bg1">
                    <a:lumMod val="65000"/>
                  </a:schemeClr>
                </a:solidFill>
              </a:rPr>
              <a:t>Source: http://</a:t>
            </a:r>
            <a:r>
              <a:rPr lang="en-US" sz="2160" dirty="0" err="1">
                <a:solidFill>
                  <a:schemeClr val="bg1">
                    <a:lumMod val="65000"/>
                  </a:schemeClr>
                </a:solidFill>
              </a:rPr>
              <a:t>www.internetlivestats.com</a:t>
            </a:r>
            <a:r>
              <a:rPr lang="en-US" sz="2160" dirty="0">
                <a:solidFill>
                  <a:schemeClr val="bg1">
                    <a:lumMod val="65000"/>
                  </a:schemeClr>
                </a:solidFill>
              </a:rPr>
              <a:t>/</a:t>
            </a:r>
            <a:endParaRPr lang="en-US" sz="2160" dirty="0">
              <a:solidFill>
                <a:schemeClr val="bg1">
                  <a:lumMod val="65000"/>
                </a:schemeClr>
              </a:solidFill>
              <a:sym typeface="Gill San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392264" y="2141312"/>
            <a:ext cx="3351468" cy="1127527"/>
            <a:chOff x="11546958" y="2379234"/>
            <a:chExt cx="3723853" cy="1252807"/>
          </a:xfrm>
        </p:grpSpPr>
        <p:sp>
          <p:nvSpPr>
            <p:cNvPr id="2" name="Oval 1"/>
            <p:cNvSpPr/>
            <p:nvPr/>
          </p:nvSpPr>
          <p:spPr>
            <a:xfrm>
              <a:off x="11546958" y="2379234"/>
              <a:ext cx="1020726" cy="923290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algn="ctr" defTabSz="491490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sz="324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sym typeface="Gill San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569572" y="2513787"/>
              <a:ext cx="2701239" cy="1118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20" tIns="45720" rIns="45720" bIns="45720" numCol="1" spcCol="38100" rtlCol="0" anchor="ctr">
              <a:spAutoFit/>
            </a:bodyPr>
            <a:lstStyle/>
            <a:p>
              <a:pPr algn="ctr" defTabSz="491490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3420" dirty="0">
                  <a:latin typeface="+mn-lt"/>
                  <a:ea typeface="+mn-ea"/>
                  <a:sym typeface="Gill Sans"/>
                </a:rPr>
                <a:t>3.6B people</a:t>
              </a:r>
            </a:p>
            <a:p>
              <a:pPr algn="ctr" defTabSz="491490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2520" dirty="0"/>
                <a:t>~ 40% of world</a:t>
              </a:r>
              <a:endParaRPr lang="en-US" sz="2520" dirty="0"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663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10383521" y="2103120"/>
            <a:ext cx="1143000" cy="1108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 anchor="ctr"/>
          <a:lstStyle/>
          <a:p>
            <a:pPr>
              <a:defRPr/>
            </a:pPr>
            <a:endParaRPr lang="en-US" sz="3060"/>
          </a:p>
        </p:txBody>
      </p:sp>
      <p:sp>
        <p:nvSpPr>
          <p:cNvPr id="112656" name="Freeform 16"/>
          <p:cNvSpPr>
            <a:spLocks/>
          </p:cNvSpPr>
          <p:nvPr/>
        </p:nvSpPr>
        <p:spPr bwMode="auto">
          <a:xfrm>
            <a:off x="10347963" y="4871086"/>
            <a:ext cx="1125221" cy="2274570"/>
          </a:xfrm>
          <a:custGeom>
            <a:avLst/>
            <a:gdLst>
              <a:gd name="T0" fmla="*/ 28 w 443"/>
              <a:gd name="T1" fmla="*/ 1194 h 1194"/>
              <a:gd name="T2" fmla="*/ 443 w 443"/>
              <a:gd name="T3" fmla="*/ 1194 h 1194"/>
              <a:gd name="T4" fmla="*/ 436 w 443"/>
              <a:gd name="T5" fmla="*/ 0 h 1194"/>
              <a:gd name="T6" fmla="*/ 246 w 443"/>
              <a:gd name="T7" fmla="*/ 112 h 1194"/>
              <a:gd name="T8" fmla="*/ 218 w 443"/>
              <a:gd name="T9" fmla="*/ 471 h 1194"/>
              <a:gd name="T10" fmla="*/ 120 w 443"/>
              <a:gd name="T11" fmla="*/ 478 h 1194"/>
              <a:gd name="T12" fmla="*/ 0 w 443"/>
              <a:gd name="T13" fmla="*/ 737 h 1194"/>
              <a:gd name="T14" fmla="*/ 28 w 443"/>
              <a:gd name="T15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3" h="1194">
                <a:moveTo>
                  <a:pt x="28" y="1194"/>
                </a:moveTo>
                <a:lnTo>
                  <a:pt x="443" y="1194"/>
                </a:lnTo>
                <a:lnTo>
                  <a:pt x="436" y="0"/>
                </a:lnTo>
                <a:lnTo>
                  <a:pt x="246" y="112"/>
                </a:lnTo>
                <a:lnTo>
                  <a:pt x="218" y="471"/>
                </a:lnTo>
                <a:lnTo>
                  <a:pt x="120" y="478"/>
                </a:lnTo>
                <a:lnTo>
                  <a:pt x="0" y="737"/>
                </a:lnTo>
                <a:lnTo>
                  <a:pt x="28" y="11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9" tIns="45719" rIns="91439" bIns="45719"/>
          <a:lstStyle/>
          <a:p>
            <a:pPr>
              <a:defRPr/>
            </a:pPr>
            <a:endParaRPr lang="en-US" sz="3060"/>
          </a:p>
        </p:txBody>
      </p:sp>
      <p:pic>
        <p:nvPicPr>
          <p:cNvPr id="48131" name="Picture 2" descr="optge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" y="4"/>
            <a:ext cx="14996160" cy="837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5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does it all work?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9E804F-A199-5C45-92FF-F5BA35C7AA4E}"/>
              </a:ext>
            </a:extLst>
          </p:cNvPr>
          <p:cNvSpPr txBox="1">
            <a:spLocks/>
          </p:cNvSpPr>
          <p:nvPr/>
        </p:nvSpPr>
        <p:spPr bwMode="auto">
          <a:xfrm>
            <a:off x="1097280" y="3962400"/>
            <a:ext cx="12435840" cy="176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>
            <a:lvl1pPr marL="47625" indent="-47625"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defRPr>
            </a:lvl1pPr>
            <a:lvl2pPr marL="47625" indent="-47625"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charset="0"/>
                <a:ea typeface="Heiti SC Light" charset="-122"/>
                <a:cs typeface="Heiti SC Light" charset="-122"/>
                <a:sym typeface="Arial" panose="020B0604020202020204" pitchFamily="34" charset="0"/>
              </a:defRPr>
            </a:lvl2pPr>
            <a:lvl3pPr marL="47625" indent="-47625"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charset="0"/>
                <a:ea typeface="Heiti SC Light" charset="-122"/>
                <a:cs typeface="Heiti SC Light" charset="-122"/>
                <a:sym typeface="Arial" panose="020B0604020202020204" pitchFamily="34" charset="0"/>
              </a:defRPr>
            </a:lvl3pPr>
            <a:lvl4pPr marL="47625" indent="-47625"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charset="0"/>
                <a:ea typeface="Heiti SC Light" charset="-122"/>
                <a:cs typeface="Heiti SC Light" charset="-122"/>
                <a:sym typeface="Arial" panose="020B0604020202020204" pitchFamily="34" charset="0"/>
              </a:defRPr>
            </a:lvl4pPr>
            <a:lvl5pPr marL="47625" indent="-47625"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charset="0"/>
                <a:ea typeface="Heiti SC Light" charset="-122"/>
                <a:cs typeface="Heiti SC Light" charset="-122"/>
                <a:sym typeface="Arial" panose="020B0604020202020204" pitchFamily="34" charset="0"/>
              </a:defRPr>
            </a:lvl5pPr>
            <a:lvl6pPr marL="596266" algn="ctr" rtl="0" fontAlgn="base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Arial" charset="0"/>
                <a:ea typeface="Heiti SC Light" charset="-122"/>
                <a:cs typeface="Heiti SC Light" charset="-122"/>
                <a:sym typeface="Arial" charset="0"/>
              </a:defRPr>
            </a:lvl6pPr>
            <a:lvl7pPr marL="1144906" algn="ctr" rtl="0" fontAlgn="base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Arial" charset="0"/>
                <a:ea typeface="Heiti SC Light" charset="-122"/>
                <a:cs typeface="Heiti SC Light" charset="-122"/>
                <a:sym typeface="Arial" charset="0"/>
              </a:defRPr>
            </a:lvl7pPr>
            <a:lvl8pPr marL="1693546" algn="ctr" rtl="0" fontAlgn="base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Arial" charset="0"/>
                <a:ea typeface="Heiti SC Light" charset="-122"/>
                <a:cs typeface="Heiti SC Light" charset="-122"/>
                <a:sym typeface="Arial" charset="0"/>
              </a:defRPr>
            </a:lvl8pPr>
            <a:lvl9pPr marL="2242186" algn="ctr" rtl="0" fontAlgn="base">
              <a:spcBef>
                <a:spcPct val="0"/>
              </a:spcBef>
              <a:spcAft>
                <a:spcPct val="0"/>
              </a:spcAft>
              <a:defRPr sz="5280">
                <a:solidFill>
                  <a:schemeClr val="tx1"/>
                </a:solidFill>
                <a:latin typeface="Arial" charset="0"/>
                <a:ea typeface="Heiti SC Light" charset="-122"/>
                <a:cs typeface="Heiti SC Light" charset="-122"/>
                <a:sym typeface="Arial" charset="0"/>
              </a:defRPr>
            </a:lvl9pPr>
          </a:lstStyle>
          <a:p>
            <a:r>
              <a:rPr lang="en-US" kern="0" dirty="0"/>
              <a:t>Why was it designed this way?</a:t>
            </a:r>
          </a:p>
        </p:txBody>
      </p:sp>
    </p:spTree>
    <p:extLst>
      <p:ext uri="{BB962C8B-B14F-4D97-AF65-F5344CB8AC3E}">
        <p14:creationId xmlns:p14="http://schemas.microsoft.com/office/powerpoint/2010/main" val="2579709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4">
            <a:extLst>
              <a:ext uri="{FF2B5EF4-FFF2-40B4-BE49-F238E27FC236}">
                <a16:creationId xmlns:a16="http://schemas.microsoft.com/office/drawing/2014/main" id="{9C5035F5-AA8F-1949-986E-5106AFE99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6963" y="2555875"/>
            <a:ext cx="12436475" cy="1765300"/>
          </a:xfrm>
          <a:extLst>
            <a:ext uri="{FAA26D3D-D897-4be2-8F04-BA451C77F1D7}"/>
          </a:extLst>
        </p:spPr>
        <p:txBody>
          <a:bodyPr/>
          <a:lstStyle/>
          <a:p>
            <a:pPr marL="0" indent="0">
              <a:defRPr/>
            </a:pPr>
            <a:r>
              <a:rPr lang="en-US" altLang="en-US" sz="5280" dirty="0">
                <a:sym typeface="Arial" charset="0"/>
              </a:rPr>
              <a:t>CS144</a:t>
            </a:r>
          </a:p>
        </p:txBody>
      </p:sp>
      <p:sp>
        <p:nvSpPr>
          <p:cNvPr id="16386" name="Subtitle 5">
            <a:extLst>
              <a:ext uri="{FF2B5EF4-FFF2-40B4-BE49-F238E27FC236}">
                <a16:creationId xmlns:a16="http://schemas.microsoft.com/office/drawing/2014/main" id="{936825F1-E079-1747-A99D-3095389EC4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3925" y="4664075"/>
            <a:ext cx="10242550" cy="2101850"/>
          </a:xfrm>
          <a:extLst>
            <a:ext uri="{FAA26D3D-D897-4be2-8F04-BA451C77F1D7}"/>
          </a:extLst>
        </p:spPr>
        <p:txBody>
          <a:bodyPr/>
          <a:lstStyle/>
          <a:p>
            <a:pPr>
              <a:spcBef>
                <a:spcPts val="840"/>
              </a:spcBef>
              <a:buFont typeface="Arial" charset="0"/>
              <a:buNone/>
              <a:defRPr/>
            </a:pPr>
            <a:r>
              <a:rPr lang="en-US" altLang="en-US" sz="3840" dirty="0">
                <a:sym typeface="Arial" charset="0"/>
              </a:rPr>
              <a:t>Isn’t it really difficult….?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CC7253C3-5B53-5446-AEBE-045AEE2D29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FAA26D3D-D897-4be2-8F04-BA451C77F1D7}"/>
          </a:extLst>
        </p:spPr>
        <p:txBody>
          <a:bodyPr rIns="158496"/>
          <a:lstStyle/>
          <a:p>
            <a:pPr marL="47626" indent="0" eaLnBrk="1" hangingPunct="1">
              <a:defRPr/>
            </a:pPr>
            <a:r>
              <a:rPr lang="en-US" altLang="en-US" sz="5280" dirty="0">
                <a:sym typeface="Arial" charset="0"/>
              </a:rPr>
              <a:t>Goals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C5CC4997-A55F-3448-A4A4-F80C1300BC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1920875"/>
            <a:ext cx="13166725" cy="4708525"/>
          </a:xfrm>
          <a:extLst>
            <a:ext uri="{FAA26D3D-D897-4be2-8F04-BA451C77F1D7}"/>
          </a:extLst>
        </p:spPr>
        <p:txBody>
          <a:bodyPr rIns="158496"/>
          <a:lstStyle/>
          <a:p>
            <a:pPr marL="554356" indent="-506730" eaLnBrk="1" hangingPunct="1">
              <a:lnSpc>
                <a:spcPct val="90000"/>
              </a:lnSpc>
              <a:spcBef>
                <a:spcPts val="840"/>
              </a:spcBef>
              <a:buSzPct val="99000"/>
              <a:buFont typeface="Arial" charset="0"/>
              <a:buAutoNum type="arabicPeriod"/>
              <a:defRPr/>
            </a:pPr>
            <a:r>
              <a:rPr lang="en-US" sz="2880" dirty="0">
                <a:solidFill>
                  <a:srgbClr val="333399"/>
                </a:solidFill>
                <a:sym typeface="Arial" charset="0"/>
              </a:rPr>
              <a:t>To learn </a:t>
            </a:r>
            <a:r>
              <a:rPr lang="en-US" sz="2880" u="sng" dirty="0">
                <a:solidFill>
                  <a:srgbClr val="333399"/>
                </a:solidFill>
                <a:sym typeface="Arial" charset="0"/>
              </a:rPr>
              <a:t>how</a:t>
            </a:r>
            <a:r>
              <a:rPr lang="en-US" sz="2880" dirty="0">
                <a:solidFill>
                  <a:srgbClr val="333399"/>
                </a:solidFill>
                <a:sym typeface="Arial" charset="0"/>
              </a:rPr>
              <a:t> the Internet works.</a:t>
            </a:r>
          </a:p>
          <a:p>
            <a:pPr marL="554356" indent="-506730" eaLnBrk="1" hangingPunct="1">
              <a:lnSpc>
                <a:spcPct val="90000"/>
              </a:lnSpc>
              <a:spcBef>
                <a:spcPts val="840"/>
              </a:spcBef>
              <a:buSzPct val="99000"/>
              <a:buFont typeface="Arial" charset="0"/>
              <a:buAutoNum type="arabicPeriod"/>
              <a:defRPr/>
            </a:pPr>
            <a:r>
              <a:rPr lang="en-US" sz="2880" dirty="0">
                <a:solidFill>
                  <a:srgbClr val="333399"/>
                </a:solidFill>
                <a:sym typeface="Arial" charset="0"/>
              </a:rPr>
              <a:t>To learn </a:t>
            </a:r>
            <a:r>
              <a:rPr lang="en-US" sz="2880" u="sng" dirty="0">
                <a:solidFill>
                  <a:srgbClr val="333399"/>
                </a:solidFill>
                <a:sym typeface="Arial" charset="0"/>
              </a:rPr>
              <a:t>why</a:t>
            </a:r>
            <a:r>
              <a:rPr lang="en-US" sz="2880" dirty="0">
                <a:solidFill>
                  <a:srgbClr val="333399"/>
                </a:solidFill>
                <a:sym typeface="Arial" charset="0"/>
              </a:rPr>
              <a:t> the Internet was designed this way.</a:t>
            </a:r>
          </a:p>
          <a:p>
            <a:pPr marL="554356" indent="-506730" eaLnBrk="1" hangingPunct="1">
              <a:lnSpc>
                <a:spcPct val="90000"/>
              </a:lnSpc>
              <a:spcBef>
                <a:spcPts val="840"/>
              </a:spcBef>
              <a:buSzPct val="99000"/>
              <a:buFont typeface="Arial" charset="0"/>
              <a:buAutoNum type="arabicPeriod"/>
              <a:defRPr/>
            </a:pPr>
            <a:r>
              <a:rPr lang="en-US" sz="2880" dirty="0">
                <a:solidFill>
                  <a:srgbClr val="333399"/>
                </a:solidFill>
                <a:sym typeface="Arial" charset="0"/>
              </a:rPr>
              <a:t>To learn </a:t>
            </a:r>
            <a:r>
              <a:rPr lang="en-US" sz="2880" u="sng" dirty="0">
                <a:solidFill>
                  <a:srgbClr val="333399"/>
                </a:solidFill>
                <a:sym typeface="Arial" charset="0"/>
              </a:rPr>
              <a:t>how to use </a:t>
            </a:r>
            <a:r>
              <a:rPr lang="en-US" sz="2880" dirty="0">
                <a:solidFill>
                  <a:srgbClr val="333399"/>
                </a:solidFill>
                <a:sym typeface="Arial" charset="0"/>
              </a:rPr>
              <a:t>the Internet.</a:t>
            </a:r>
          </a:p>
          <a:p>
            <a:pPr marL="554356" indent="-506730" eaLnBrk="1" hangingPunct="1">
              <a:lnSpc>
                <a:spcPct val="90000"/>
              </a:lnSpc>
              <a:spcBef>
                <a:spcPts val="840"/>
              </a:spcBef>
              <a:buSzPct val="99000"/>
              <a:buFont typeface="Arial" charset="0"/>
              <a:buAutoNum type="arabicPeriod"/>
              <a:defRPr/>
            </a:pPr>
            <a:r>
              <a:rPr lang="en-US" sz="2880" dirty="0">
                <a:solidFill>
                  <a:srgbClr val="333399"/>
                </a:solidFill>
                <a:sym typeface="Arial" charset="0"/>
              </a:rPr>
              <a:t>To </a:t>
            </a:r>
            <a:r>
              <a:rPr lang="en-US" sz="2880" u="sng" dirty="0">
                <a:solidFill>
                  <a:srgbClr val="333399"/>
                </a:solidFill>
                <a:sym typeface="Arial" charset="0"/>
              </a:rPr>
              <a:t>build</a:t>
            </a:r>
            <a:r>
              <a:rPr lang="en-US" sz="2880" dirty="0">
                <a:solidFill>
                  <a:srgbClr val="333399"/>
                </a:solidFill>
                <a:sym typeface="Arial" charset="0"/>
              </a:rPr>
              <a:t> some significant pieces of the Internet.</a:t>
            </a:r>
          </a:p>
          <a:p>
            <a:pPr marL="554356" indent="-506730" eaLnBrk="1" hangingPunct="1">
              <a:lnSpc>
                <a:spcPct val="90000"/>
              </a:lnSpc>
              <a:spcBef>
                <a:spcPts val="840"/>
              </a:spcBef>
              <a:buSzPct val="99000"/>
              <a:buFont typeface="Arial" charset="0"/>
              <a:buAutoNum type="arabicPeriod"/>
              <a:defRPr/>
            </a:pPr>
            <a:r>
              <a:rPr lang="en-US" sz="2880" dirty="0">
                <a:solidFill>
                  <a:srgbClr val="333399"/>
                </a:solidFill>
                <a:sym typeface="Arial" charset="0"/>
              </a:rPr>
              <a:t>To </a:t>
            </a:r>
            <a:r>
              <a:rPr lang="en-US" sz="2880" u="sng" dirty="0">
                <a:solidFill>
                  <a:srgbClr val="333399"/>
                </a:solidFill>
                <a:sym typeface="Arial" charset="0"/>
              </a:rPr>
              <a:t>learn</a:t>
            </a:r>
            <a:r>
              <a:rPr lang="en-US" sz="2880" dirty="0">
                <a:solidFill>
                  <a:srgbClr val="333399"/>
                </a:solidFill>
                <a:sym typeface="Arial" charset="0"/>
              </a:rPr>
              <a:t> the underlying principles and technologies of networking.</a:t>
            </a:r>
          </a:p>
          <a:p>
            <a:pPr marL="554356" indent="-506730" eaLnBrk="1" hangingPunct="1">
              <a:lnSpc>
                <a:spcPct val="90000"/>
              </a:lnSpc>
              <a:spcBef>
                <a:spcPts val="840"/>
              </a:spcBef>
              <a:buSzPct val="99000"/>
              <a:buFont typeface="Arial" charset="0"/>
              <a:buAutoNum type="arabicPeriod"/>
              <a:defRPr/>
            </a:pPr>
            <a:endParaRPr lang="en-US" sz="2880" dirty="0">
              <a:solidFill>
                <a:srgbClr val="333399"/>
              </a:solidFill>
              <a:sym typeface="Arial" charset="0"/>
            </a:endParaRPr>
          </a:p>
          <a:p>
            <a:pPr marL="47626" indent="0" algn="ctr" eaLnBrk="1" hangingPunct="1">
              <a:lnSpc>
                <a:spcPct val="90000"/>
              </a:lnSpc>
              <a:spcBef>
                <a:spcPts val="840"/>
              </a:spcBef>
              <a:buSzPct val="99000"/>
              <a:buFont typeface="Arial" charset="0"/>
              <a:buNone/>
              <a:defRPr/>
            </a:pPr>
            <a:endParaRPr lang="en-US" sz="3840" dirty="0">
              <a:solidFill>
                <a:srgbClr val="333399"/>
              </a:solidFill>
              <a:sym typeface="Arial" charset="0"/>
            </a:endParaRPr>
          </a:p>
          <a:p>
            <a:pPr marL="47626" indent="0" algn="ctr" eaLnBrk="1" hangingPunct="1">
              <a:lnSpc>
                <a:spcPct val="90000"/>
              </a:lnSpc>
              <a:spcBef>
                <a:spcPts val="840"/>
              </a:spcBef>
              <a:buSzPct val="99000"/>
              <a:buFont typeface="Arial" charset="0"/>
              <a:buNone/>
              <a:defRPr/>
            </a:pPr>
            <a:r>
              <a:rPr lang="en-US" sz="5400" dirty="0">
                <a:solidFill>
                  <a:srgbClr val="333399"/>
                </a:solidFill>
                <a:sym typeface="Arial" charset="0"/>
              </a:rPr>
              <a:t>CS144 stud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sym typeface="Arial" charset="0"/>
              </a:rPr>
              <a:t>e</a:t>
            </a:r>
            <a:r>
              <a:rPr lang="en-US" sz="5400" dirty="0">
                <a:solidFill>
                  <a:srgbClr val="00B050"/>
                </a:solidFill>
                <a:sym typeface="Arial" charset="0"/>
              </a:rPr>
              <a:t>n</a:t>
            </a:r>
            <a:r>
              <a:rPr lang="en-US" sz="5400" dirty="0">
                <a:solidFill>
                  <a:srgbClr val="333399"/>
                </a:solidFill>
                <a:sym typeface="Arial" charset="0"/>
              </a:rPr>
              <a:t>ts are….</a:t>
            </a:r>
          </a:p>
          <a:p>
            <a:pPr marL="779146" indent="-731520" algn="ctr" eaLnBrk="1" hangingPunct="1">
              <a:lnSpc>
                <a:spcPct val="90000"/>
              </a:lnSpc>
              <a:spcBef>
                <a:spcPts val="840"/>
              </a:spcBef>
              <a:buFont typeface="Arial" charset="0"/>
              <a:buNone/>
              <a:defRPr/>
            </a:pPr>
            <a:endParaRPr lang="en-US" sz="3360" dirty="0">
              <a:sym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801F1-EF04-094A-8CA3-64C4ED5477BB}"/>
              </a:ext>
            </a:extLst>
          </p:cNvPr>
          <p:cNvSpPr txBox="1"/>
          <p:nvPr/>
        </p:nvSpPr>
        <p:spPr>
          <a:xfrm>
            <a:off x="7086600" y="7543800"/>
            <a:ext cx="1847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2AB17-0395-BF4D-89E9-E58AB19FBE8B}"/>
              </a:ext>
            </a:extLst>
          </p:cNvPr>
          <p:cNvSpPr txBox="1"/>
          <p:nvPr/>
        </p:nvSpPr>
        <p:spPr>
          <a:xfrm>
            <a:off x="7351693" y="5483334"/>
            <a:ext cx="801707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sz="5400" dirty="0">
                <a:solidFill>
                  <a:srgbClr val="00B050"/>
                </a:solidFill>
                <a:sym typeface="Arial" charset="0"/>
              </a:rPr>
              <a:t>n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sym typeface="Arial" charset="0"/>
              </a:rPr>
              <a:t>e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55D646DD-940D-494B-943B-7CF643899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838" y="-304800"/>
            <a:ext cx="13166725" cy="1812925"/>
          </a:xfrm>
          <a:extLst>
            <a:ext uri="{FAA26D3D-D897-4be2-8F04-BA451C77F1D7}"/>
          </a:extLst>
        </p:spPr>
        <p:txBody>
          <a:bodyPr rIns="158496"/>
          <a:lstStyle/>
          <a:p>
            <a:pPr marL="47626" indent="0" eaLnBrk="1" hangingPunct="1">
              <a:defRPr/>
            </a:pPr>
            <a:r>
              <a:rPr lang="en-US" altLang="en-US" sz="5280" dirty="0">
                <a:sym typeface="Arial" charset="0"/>
              </a:rPr>
              <a:t>How each week goes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54F597A9-4BB1-854E-9485-9F059239A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5848" y="1219200"/>
            <a:ext cx="13166725" cy="6308725"/>
          </a:xfrm>
          <a:extLst>
            <a:ext uri="{FAA26D3D-D897-4be2-8F04-BA451C77F1D7}"/>
          </a:extLst>
        </p:spPr>
        <p:txBody>
          <a:bodyPr rIns="158496"/>
          <a:lstStyle/>
          <a:p>
            <a:pPr marL="459106" indent="-411480" eaLnBrk="1" hangingPunct="1">
              <a:lnSpc>
                <a:spcPct val="110000"/>
              </a:lnSpc>
              <a:spcBef>
                <a:spcPts val="840"/>
              </a:spcBef>
              <a:buFont typeface="Arial" charset="0"/>
              <a:buNone/>
              <a:defRPr/>
            </a:pPr>
            <a:r>
              <a:rPr lang="en-US" altLang="en-US" sz="3360" dirty="0">
                <a:sym typeface="Arial" charset="0"/>
              </a:rPr>
              <a:t>CS144 is divided into week-long units, devoted to a particular topic. </a:t>
            </a:r>
            <a:br>
              <a:rPr lang="en-US" altLang="en-US" sz="3360" dirty="0">
                <a:sym typeface="Arial" charset="0"/>
              </a:rPr>
            </a:br>
            <a:r>
              <a:rPr lang="en-US" altLang="en-US" sz="2400" dirty="0">
                <a:solidFill>
                  <a:schemeClr val="tx1"/>
                </a:solidFill>
                <a:sym typeface="Arial" charset="0"/>
              </a:rPr>
              <a:t>e.g. the 1</a:t>
            </a:r>
            <a:r>
              <a:rPr lang="en-US" altLang="en-US" sz="2400" baseline="30000" dirty="0">
                <a:solidFill>
                  <a:schemeClr val="tx1"/>
                </a:solidFill>
                <a:sym typeface="Arial" charset="0"/>
              </a:rPr>
              <a:t>st</a:t>
            </a:r>
            <a:r>
              <a:rPr lang="en-US" altLang="en-US" sz="2400" dirty="0">
                <a:solidFill>
                  <a:schemeClr val="tx1"/>
                </a:solidFill>
                <a:sym typeface="Arial" charset="0"/>
              </a:rPr>
              <a:t> week is about Basic Principles, the 2</a:t>
            </a:r>
            <a:r>
              <a:rPr lang="en-US" altLang="en-US" sz="2400" baseline="30000" dirty="0">
                <a:solidFill>
                  <a:schemeClr val="tx1"/>
                </a:solidFill>
                <a:sym typeface="Arial" charset="0"/>
              </a:rPr>
              <a:t>nd</a:t>
            </a:r>
            <a:r>
              <a:rPr lang="en-US" altLang="en-US" sz="2400" dirty="0">
                <a:solidFill>
                  <a:schemeClr val="tx1"/>
                </a:solidFill>
                <a:sym typeface="Arial" charset="0"/>
              </a:rPr>
              <a:t> week is about Transport.</a:t>
            </a:r>
            <a:endParaRPr lang="en-US" altLang="en-US" sz="3360" dirty="0">
              <a:sym typeface="Arial" charset="0"/>
            </a:endParaRPr>
          </a:p>
          <a:p>
            <a:pPr marL="459106" indent="-411480" eaLnBrk="1" hangingPunct="1">
              <a:lnSpc>
                <a:spcPct val="110000"/>
              </a:lnSpc>
              <a:spcBef>
                <a:spcPts val="840"/>
              </a:spcBef>
              <a:buFont typeface="Arial" charset="0"/>
              <a:buNone/>
              <a:defRPr/>
            </a:pPr>
            <a:r>
              <a:rPr lang="en-US" altLang="en-US" sz="3360" dirty="0">
                <a:sym typeface="Arial" charset="0"/>
              </a:rPr>
              <a:t>There are two types of week:</a:t>
            </a:r>
          </a:p>
          <a:p>
            <a:pPr marL="981076" lvl="1" indent="-514350" eaLnBrk="1" hangingPunct="1">
              <a:lnSpc>
                <a:spcPct val="110000"/>
              </a:lnSpc>
              <a:spcBef>
                <a:spcPts val="840"/>
              </a:spcBef>
              <a:buFont typeface="+mj-lt"/>
              <a:buAutoNum type="arabicPeriod"/>
              <a:defRPr/>
            </a:pPr>
            <a:r>
              <a:rPr lang="en-US" altLang="en-US" sz="2860" dirty="0">
                <a:sym typeface="Arial" charset="0"/>
              </a:rPr>
              <a:t>“Video Weeks”</a:t>
            </a:r>
          </a:p>
          <a:p>
            <a:pPr marL="1460501" lvl="2" indent="-514350" eaLnBrk="1" hangingPunct="1">
              <a:lnSpc>
                <a:spcPct val="110000"/>
              </a:lnSpc>
              <a:spcBef>
                <a:spcPts val="840"/>
              </a:spcBef>
              <a:defRPr/>
            </a:pPr>
            <a:r>
              <a:rPr lang="en-US" altLang="en-US" sz="2400" dirty="0">
                <a:sym typeface="Arial" charset="0"/>
              </a:rPr>
              <a:t>Three lectures (MWF). </a:t>
            </a:r>
            <a:r>
              <a:rPr lang="en-US" altLang="en-US" sz="2400" strike="sngStrike" dirty="0">
                <a:sym typeface="Arial" charset="0"/>
              </a:rPr>
              <a:t>Mandatory attendance</a:t>
            </a:r>
            <a:r>
              <a:rPr lang="en-US" altLang="en-US" sz="2400" dirty="0">
                <a:sym typeface="Arial" charset="0"/>
              </a:rPr>
              <a:t>.</a:t>
            </a:r>
          </a:p>
          <a:p>
            <a:pPr marL="1460501" lvl="2" indent="-514350" eaLnBrk="1" hangingPunct="1">
              <a:lnSpc>
                <a:spcPct val="110000"/>
              </a:lnSpc>
              <a:spcBef>
                <a:spcPts val="840"/>
              </a:spcBef>
              <a:defRPr/>
            </a:pPr>
            <a:r>
              <a:rPr lang="en-US" altLang="en-US" sz="2400" dirty="0">
                <a:sym typeface="Arial" charset="0"/>
              </a:rPr>
              <a:t>Occasional in-class exercises and guest speakers.</a:t>
            </a:r>
          </a:p>
          <a:p>
            <a:pPr marL="1460501" lvl="2" indent="-514350" eaLnBrk="1" hangingPunct="1">
              <a:lnSpc>
                <a:spcPct val="110000"/>
              </a:lnSpc>
              <a:spcBef>
                <a:spcPts val="840"/>
              </a:spcBef>
              <a:defRPr/>
            </a:pPr>
            <a:r>
              <a:rPr lang="en-US" altLang="en-US" sz="2400" strike="sngStrike" dirty="0">
                <a:sym typeface="Arial" charset="0"/>
              </a:rPr>
              <a:t>A short pop quiz on Friday in-class</a:t>
            </a:r>
            <a:r>
              <a:rPr lang="en-US" altLang="en-US" sz="2400" dirty="0">
                <a:sym typeface="Arial" charset="0"/>
              </a:rPr>
              <a:t>.</a:t>
            </a:r>
          </a:p>
          <a:p>
            <a:pPr marL="1460501" lvl="2" indent="-514350" eaLnBrk="1" hangingPunct="1">
              <a:lnSpc>
                <a:spcPct val="110000"/>
              </a:lnSpc>
              <a:spcBef>
                <a:spcPts val="840"/>
              </a:spcBef>
              <a:defRPr/>
            </a:pPr>
            <a:r>
              <a:rPr lang="en-US" altLang="en-US" sz="2400" dirty="0">
                <a:sym typeface="Arial" charset="0"/>
              </a:rPr>
              <a:t>Videos to watch in your own time.</a:t>
            </a:r>
          </a:p>
          <a:p>
            <a:pPr marL="1460501" lvl="2" indent="-514350" eaLnBrk="1" hangingPunct="1">
              <a:lnSpc>
                <a:spcPct val="110000"/>
              </a:lnSpc>
              <a:spcBef>
                <a:spcPts val="840"/>
              </a:spcBef>
              <a:defRPr/>
            </a:pPr>
            <a:r>
              <a:rPr lang="en-US" altLang="en-US" sz="2400" dirty="0">
                <a:sym typeface="Arial" charset="0"/>
              </a:rPr>
              <a:t>Short graded online quiz at the end of the unit due Monday 12pm PT.</a:t>
            </a:r>
            <a:endParaRPr lang="en-US" altLang="en-US" sz="2360" dirty="0">
              <a:sym typeface="Arial" charset="0"/>
            </a:endParaRPr>
          </a:p>
          <a:p>
            <a:pPr marL="981076" lvl="1" indent="-514350" eaLnBrk="1" hangingPunct="1">
              <a:lnSpc>
                <a:spcPct val="110000"/>
              </a:lnSpc>
              <a:spcBef>
                <a:spcPts val="840"/>
              </a:spcBef>
              <a:buFont typeface="+mj-lt"/>
              <a:buAutoNum type="arabicPeriod"/>
              <a:defRPr/>
            </a:pPr>
            <a:r>
              <a:rPr lang="en-US" altLang="en-US" sz="2860" dirty="0">
                <a:sym typeface="Arial" charset="0"/>
              </a:rPr>
              <a:t>“Lecture-only Weeks”</a:t>
            </a:r>
          </a:p>
          <a:p>
            <a:pPr marL="1471931" lvl="2" indent="-457200" eaLnBrk="1" hangingPunct="1">
              <a:spcBef>
                <a:spcPts val="720"/>
              </a:spcBef>
              <a:defRPr/>
            </a:pPr>
            <a:r>
              <a:rPr lang="en-US" altLang="en-US" sz="2300" dirty="0">
                <a:sym typeface="Arial" charset="0"/>
              </a:rPr>
              <a:t>Same as above, but no videos to watch and no online quiz.</a:t>
            </a:r>
          </a:p>
          <a:p>
            <a:pPr marL="47943" indent="0" eaLnBrk="1" hangingPunct="1">
              <a:spcBef>
                <a:spcPts val="720"/>
              </a:spcBef>
              <a:buNone/>
              <a:defRPr/>
            </a:pPr>
            <a:r>
              <a:rPr lang="en-US" altLang="en-US" sz="3380" dirty="0">
                <a:sym typeface="Arial" charset="0"/>
              </a:rPr>
              <a:t>For example: </a:t>
            </a:r>
            <a:r>
              <a:rPr lang="en-US" altLang="en-US" sz="2800" dirty="0">
                <a:solidFill>
                  <a:schemeClr val="tx1"/>
                </a:solidFill>
                <a:sym typeface="Arial" charset="0"/>
              </a:rPr>
              <a:t>In week 1 you watch videos about Basic Principles and take the online test before Monday Sept 21st at 12pm. </a:t>
            </a:r>
            <a:r>
              <a:rPr lang="en-US" altLang="en-US" sz="2800" strike="sngStrike" dirty="0">
                <a:solidFill>
                  <a:schemeClr val="tx1"/>
                </a:solidFill>
                <a:sym typeface="Arial" charset="0"/>
              </a:rPr>
              <a:t>You will have a pop quiz on Frida</a:t>
            </a:r>
            <a:r>
              <a:rPr lang="en-US" altLang="en-US" sz="2800" dirty="0">
                <a:solidFill>
                  <a:schemeClr val="tx1"/>
                </a:solidFill>
                <a:sym typeface="Arial" charset="0"/>
              </a:rPr>
              <a:t>y</a:t>
            </a:r>
            <a:r>
              <a:rPr lang="en-US" altLang="en-US" sz="2300" dirty="0">
                <a:solidFill>
                  <a:schemeClr val="tx1"/>
                </a:solidFill>
                <a:sym typeface="Arial" charset="0"/>
              </a:rPr>
              <a:t>.</a:t>
            </a:r>
            <a:endParaRPr lang="en-US" altLang="en-US" sz="2880" dirty="0">
              <a:solidFill>
                <a:schemeClr val="tx1"/>
              </a:solidFill>
              <a:sym typeface="Arial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DB74A-0F25-8645-95FA-89F5F53E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107950"/>
            <a:ext cx="7192962" cy="1812925"/>
          </a:xfrm>
        </p:spPr>
        <p:txBody>
          <a:bodyPr/>
          <a:lstStyle/>
          <a:p>
            <a:r>
              <a:rPr lang="en-US" dirty="0"/>
              <a:t>Laptops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AC459-38A0-3549-8CA3-D45CC0026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9" y="1920875"/>
            <a:ext cx="7497233" cy="6308725"/>
          </a:xfrm>
        </p:spPr>
        <p:txBody>
          <a:bodyPr/>
          <a:lstStyle/>
          <a:p>
            <a:r>
              <a:rPr lang="en-US" altLang="en-US" sz="4000" dirty="0">
                <a:sym typeface="Arial" charset="0"/>
              </a:rPr>
              <a:t>We do not allow laptops to be used in class.</a:t>
            </a:r>
          </a:p>
          <a:p>
            <a:r>
              <a:rPr lang="en-US" altLang="en-US" sz="4000" dirty="0">
                <a:sym typeface="Arial" charset="0"/>
              </a:rPr>
              <a:t>Except for specific in-class exercises (we will ask you to bring your laptop) and by the teaching staff. </a:t>
            </a:r>
          </a:p>
          <a:p>
            <a:r>
              <a:rPr lang="en-US" altLang="en-US" sz="4000" dirty="0">
                <a:sym typeface="Arial" charset="0"/>
              </a:rPr>
              <a:t>You should bring a laptop every Friday, for the pop quiz.</a:t>
            </a:r>
          </a:p>
          <a:p>
            <a:endParaRPr lang="en-US" altLang="en-US" sz="4000" dirty="0">
              <a:sym typeface="Arial" charset="0"/>
            </a:endParaRPr>
          </a:p>
          <a:p>
            <a:pPr marL="47625" indent="0">
              <a:buNone/>
            </a:pPr>
            <a:endParaRPr lang="en-US" altLang="en-US" sz="4000" dirty="0">
              <a:sym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091D5-8ABB-174B-ADCD-38F49AF28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072" y="1920875"/>
            <a:ext cx="617133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2321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FC6B1C95-1317-9441-B824-B224B2179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78075" y="-274638"/>
            <a:ext cx="9874250" cy="1811338"/>
          </a:xfrm>
          <a:extLst>
            <a:ext uri="{FAA26D3D-D897-4be2-8F04-BA451C77F1D7}"/>
          </a:extLst>
        </p:spPr>
        <p:txBody>
          <a:bodyPr rIns="158496"/>
          <a:lstStyle/>
          <a:p>
            <a:pPr marL="47626" indent="0" eaLnBrk="1" hangingPunct="1">
              <a:defRPr/>
            </a:pPr>
            <a:r>
              <a:rPr lang="en-US" altLang="en-US" sz="5280">
                <a:sym typeface="Arial" charset="0"/>
              </a:rPr>
              <a:t>How we calculate your grade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41982C95-765B-F94D-B320-F96A8490E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78075" y="1939925"/>
            <a:ext cx="10148888" cy="6308725"/>
          </a:xfrm>
          <a:extLst>
            <a:ext uri="{FAA26D3D-D897-4be2-8F04-BA451C77F1D7}"/>
          </a:extLst>
        </p:spPr>
        <p:txBody>
          <a:bodyPr rIns="158496"/>
          <a:lstStyle/>
          <a:p>
            <a:pPr marL="664846" indent="-617220" eaLnBrk="1" hangingPunct="1">
              <a:lnSpc>
                <a:spcPct val="90000"/>
              </a:lnSpc>
              <a:spcBef>
                <a:spcPts val="840"/>
              </a:spcBef>
              <a:buFont typeface="+mj-lt"/>
              <a:buAutoNum type="arabicPeriod"/>
              <a:defRPr/>
            </a:pPr>
            <a:r>
              <a:rPr lang="en-US" altLang="en-US" sz="3360" dirty="0">
                <a:sym typeface="Arial" charset="0"/>
              </a:rPr>
              <a:t>Class Attendance </a:t>
            </a:r>
            <a:r>
              <a:rPr lang="en-US" altLang="en-US" sz="3360" dirty="0">
                <a:solidFill>
                  <a:srgbClr val="FF0000"/>
                </a:solidFill>
                <a:sym typeface="Arial" charset="0"/>
              </a:rPr>
              <a:t>10%</a:t>
            </a:r>
          </a:p>
          <a:p>
            <a:pPr marL="664846" indent="-617220" eaLnBrk="1" hangingPunct="1">
              <a:lnSpc>
                <a:spcPct val="90000"/>
              </a:lnSpc>
              <a:spcBef>
                <a:spcPts val="840"/>
              </a:spcBef>
              <a:buFont typeface="+mj-lt"/>
              <a:buAutoNum type="arabicPeriod"/>
              <a:defRPr/>
            </a:pPr>
            <a:endParaRPr lang="en-US" altLang="en-US" sz="3360" dirty="0">
              <a:sym typeface="Arial" charset="0"/>
            </a:endParaRPr>
          </a:p>
          <a:p>
            <a:pPr marL="664846" indent="-617220" eaLnBrk="1" hangingPunct="1">
              <a:lnSpc>
                <a:spcPct val="90000"/>
              </a:lnSpc>
              <a:spcBef>
                <a:spcPts val="840"/>
              </a:spcBef>
              <a:buFont typeface="+mj-lt"/>
              <a:buAutoNum type="arabicPeriod"/>
              <a:defRPr/>
            </a:pPr>
            <a:r>
              <a:rPr lang="en-US" altLang="en-US" sz="3360" dirty="0">
                <a:sym typeface="Arial" charset="0"/>
              </a:rPr>
              <a:t>Programming assignments </a:t>
            </a:r>
            <a:r>
              <a:rPr lang="en-US" altLang="en-US" sz="3360" dirty="0">
                <a:solidFill>
                  <a:srgbClr val="FF0000"/>
                </a:solidFill>
                <a:sym typeface="Arial" charset="0"/>
              </a:rPr>
              <a:t>45%</a:t>
            </a:r>
          </a:p>
          <a:p>
            <a:pPr marL="535306" lvl="1" indent="150496" eaLnBrk="1" hangingPunct="1">
              <a:lnSpc>
                <a:spcPct val="90000"/>
              </a:lnSpc>
              <a:spcBef>
                <a:spcPts val="720"/>
              </a:spcBef>
              <a:buFont typeface="Arial" charset="0"/>
              <a:buNone/>
              <a:defRPr/>
            </a:pPr>
            <a:r>
              <a:rPr lang="en-US" altLang="en-US" sz="2880" dirty="0">
                <a:sym typeface="Arial" charset="0"/>
              </a:rPr>
              <a:t>Lab 0-8: </a:t>
            </a:r>
            <a:r>
              <a:rPr lang="en-US" altLang="en-US" sz="2880" dirty="0">
                <a:solidFill>
                  <a:srgbClr val="C00000"/>
                </a:solidFill>
                <a:sym typeface="Arial" charset="0"/>
              </a:rPr>
              <a:t>5%</a:t>
            </a:r>
            <a:r>
              <a:rPr lang="en-US" altLang="en-US" sz="2880" dirty="0">
                <a:sym typeface="Arial" charset="0"/>
              </a:rPr>
              <a:t> each. </a:t>
            </a:r>
          </a:p>
          <a:p>
            <a:pPr marL="535306" lvl="1" indent="150496" eaLnBrk="1" hangingPunct="1">
              <a:lnSpc>
                <a:spcPct val="90000"/>
              </a:lnSpc>
              <a:spcBef>
                <a:spcPts val="720"/>
              </a:spcBef>
              <a:buFont typeface="Arial" charset="0"/>
              <a:buNone/>
              <a:defRPr/>
            </a:pPr>
            <a:r>
              <a:rPr lang="en-US" altLang="en-US" sz="2880" dirty="0">
                <a:sym typeface="Arial" charset="0"/>
              </a:rPr>
              <a:t>Get started!!!</a:t>
            </a:r>
          </a:p>
          <a:p>
            <a:pPr marL="664846" indent="-617220" eaLnBrk="1" hangingPunct="1">
              <a:lnSpc>
                <a:spcPct val="90000"/>
              </a:lnSpc>
              <a:spcBef>
                <a:spcPts val="840"/>
              </a:spcBef>
              <a:buFont typeface="+mj-lt"/>
              <a:buAutoNum type="arabicPeriod"/>
              <a:defRPr/>
            </a:pPr>
            <a:endParaRPr lang="en-US" altLang="en-US" sz="3360" dirty="0">
              <a:sym typeface="Arial" charset="0"/>
            </a:endParaRPr>
          </a:p>
          <a:p>
            <a:pPr marL="664846" indent="-617220" eaLnBrk="1" hangingPunct="1">
              <a:lnSpc>
                <a:spcPct val="90000"/>
              </a:lnSpc>
              <a:spcBef>
                <a:spcPts val="840"/>
              </a:spcBef>
              <a:buFont typeface="+mj-lt"/>
              <a:buAutoNum type="arabicPeriod"/>
              <a:defRPr/>
            </a:pPr>
            <a:r>
              <a:rPr lang="en-US" altLang="en-US" sz="3360" dirty="0">
                <a:sym typeface="Arial" charset="0"/>
              </a:rPr>
              <a:t>Quizzes &amp; Exams </a:t>
            </a:r>
            <a:r>
              <a:rPr lang="en-US" altLang="en-US" sz="3360" dirty="0">
                <a:solidFill>
                  <a:srgbClr val="FF0000"/>
                </a:solidFill>
                <a:sym typeface="Arial" charset="0"/>
              </a:rPr>
              <a:t>45%</a:t>
            </a:r>
          </a:p>
          <a:p>
            <a:pPr marL="685800" lvl="1" indent="0" eaLnBrk="1" hangingPunct="1">
              <a:lnSpc>
                <a:spcPct val="90000"/>
              </a:lnSpc>
              <a:spcBef>
                <a:spcPts val="720"/>
              </a:spcBef>
              <a:buFont typeface="Arial" charset="0"/>
              <a:buNone/>
              <a:defRPr/>
            </a:pPr>
            <a:r>
              <a:rPr lang="en-US" altLang="en-US" sz="2880" dirty="0">
                <a:sym typeface="Arial" charset="0"/>
              </a:rPr>
              <a:t>End-of-unit quizzes </a:t>
            </a:r>
            <a:r>
              <a:rPr lang="en-US" altLang="en-US" sz="2880" dirty="0">
                <a:solidFill>
                  <a:srgbClr val="FF0000"/>
                </a:solidFill>
                <a:sym typeface="Arial" charset="0"/>
              </a:rPr>
              <a:t>10%</a:t>
            </a:r>
            <a:r>
              <a:rPr lang="en-US" altLang="en-US" sz="2880" dirty="0">
                <a:sym typeface="Arial" charset="0"/>
              </a:rPr>
              <a:t> </a:t>
            </a:r>
            <a:br>
              <a:rPr lang="en-US" altLang="en-US" sz="2880" dirty="0">
                <a:sym typeface="Arial" charset="0"/>
              </a:rPr>
            </a:br>
            <a:r>
              <a:rPr lang="en-US" altLang="en-US" sz="2880" dirty="0">
                <a:sym typeface="Arial" charset="0"/>
              </a:rPr>
              <a:t>	  (pop quiz every week; plus online quiz in video weeks)</a:t>
            </a:r>
          </a:p>
          <a:p>
            <a:pPr marL="685800" lvl="1" indent="0" eaLnBrk="1" hangingPunct="1">
              <a:lnSpc>
                <a:spcPct val="90000"/>
              </a:lnSpc>
              <a:spcBef>
                <a:spcPts val="720"/>
              </a:spcBef>
              <a:buFont typeface="Arial" charset="0"/>
              <a:buNone/>
              <a:defRPr/>
            </a:pPr>
            <a:r>
              <a:rPr lang="en-US" altLang="en-US" sz="2880" dirty="0">
                <a:sym typeface="Arial" charset="0"/>
              </a:rPr>
              <a:t>Midterm: </a:t>
            </a:r>
            <a:r>
              <a:rPr lang="en-US" altLang="en-US" sz="2880" dirty="0">
                <a:solidFill>
                  <a:srgbClr val="FF0000"/>
                </a:solidFill>
                <a:sym typeface="Arial" charset="0"/>
              </a:rPr>
              <a:t>15%</a:t>
            </a:r>
            <a:r>
              <a:rPr lang="en-US" altLang="en-US" sz="2880" dirty="0">
                <a:sym typeface="Arial" charset="0"/>
              </a:rPr>
              <a:t> (50mins, in-class)</a:t>
            </a:r>
          </a:p>
          <a:p>
            <a:pPr marL="685800" lvl="1" indent="0" eaLnBrk="1" hangingPunct="1">
              <a:lnSpc>
                <a:spcPct val="90000"/>
              </a:lnSpc>
              <a:spcBef>
                <a:spcPts val="720"/>
              </a:spcBef>
              <a:buFont typeface="Arial" charset="0"/>
              <a:buNone/>
              <a:defRPr/>
            </a:pPr>
            <a:r>
              <a:rPr lang="en-US" altLang="en-US" sz="2880" dirty="0">
                <a:sym typeface="Arial" charset="0"/>
              </a:rPr>
              <a:t>Final: </a:t>
            </a:r>
            <a:r>
              <a:rPr lang="en-US" altLang="en-US" sz="2880" dirty="0">
                <a:solidFill>
                  <a:srgbClr val="FF0000"/>
                </a:solidFill>
                <a:sym typeface="Arial" charset="0"/>
              </a:rPr>
              <a:t>20%</a:t>
            </a:r>
            <a:r>
              <a:rPr lang="en-US" altLang="en-US" sz="2880" dirty="0">
                <a:sym typeface="Arial" charset="0"/>
              </a:rPr>
              <a:t> (120mins, in scheduled slot) 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FC6B1C95-1317-9441-B824-B224B2179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78075" y="-274638"/>
            <a:ext cx="9874250" cy="1811338"/>
          </a:xfrm>
          <a:extLst>
            <a:ext uri="{FAA26D3D-D897-4be2-8F04-BA451C77F1D7}"/>
          </a:extLst>
        </p:spPr>
        <p:txBody>
          <a:bodyPr rIns="158496"/>
          <a:lstStyle/>
          <a:p>
            <a:pPr marL="47626" indent="0" eaLnBrk="1" hangingPunct="1">
              <a:defRPr/>
            </a:pPr>
            <a:r>
              <a:rPr lang="en-US" altLang="en-US" sz="5280">
                <a:sym typeface="Arial" charset="0"/>
              </a:rPr>
              <a:t>How we calculate your grade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41982C95-765B-F94D-B320-F96A8490E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78075" y="1939925"/>
            <a:ext cx="10148888" cy="6308725"/>
          </a:xfrm>
          <a:extLst>
            <a:ext uri="{FAA26D3D-D897-4be2-8F04-BA451C77F1D7}"/>
          </a:extLst>
        </p:spPr>
        <p:txBody>
          <a:bodyPr rIns="158496"/>
          <a:lstStyle/>
          <a:p>
            <a:pPr marL="47626" indent="0" eaLnBrk="1" hangingPunct="1">
              <a:lnSpc>
                <a:spcPct val="90000"/>
              </a:lnSpc>
              <a:spcBef>
                <a:spcPts val="840"/>
              </a:spcBef>
              <a:buNone/>
              <a:defRPr/>
            </a:pPr>
            <a:endParaRPr lang="en-US" altLang="en-US" sz="3360" dirty="0">
              <a:sym typeface="Arial" charset="0"/>
            </a:endParaRPr>
          </a:p>
          <a:p>
            <a:pPr marL="664846" indent="-617220" eaLnBrk="1" hangingPunct="1">
              <a:lnSpc>
                <a:spcPct val="90000"/>
              </a:lnSpc>
              <a:spcBef>
                <a:spcPts val="840"/>
              </a:spcBef>
              <a:buFont typeface="+mj-lt"/>
              <a:buAutoNum type="arabicPeriod"/>
              <a:defRPr/>
            </a:pPr>
            <a:r>
              <a:rPr lang="en-US" altLang="en-US" sz="3360" dirty="0">
                <a:sym typeface="Arial" charset="0"/>
              </a:rPr>
              <a:t>Programming assignments </a:t>
            </a:r>
            <a:r>
              <a:rPr lang="en-US" altLang="en-US" sz="3360" dirty="0">
                <a:solidFill>
                  <a:srgbClr val="FF0000"/>
                </a:solidFill>
                <a:sym typeface="Arial" charset="0"/>
              </a:rPr>
              <a:t>50%</a:t>
            </a:r>
          </a:p>
          <a:p>
            <a:pPr marL="535306" lvl="1" indent="150496" eaLnBrk="1" hangingPunct="1">
              <a:lnSpc>
                <a:spcPct val="90000"/>
              </a:lnSpc>
              <a:spcBef>
                <a:spcPts val="720"/>
              </a:spcBef>
              <a:buFont typeface="Arial" charset="0"/>
              <a:buNone/>
              <a:defRPr/>
            </a:pPr>
            <a:r>
              <a:rPr lang="en-US" altLang="en-US" sz="2880" dirty="0">
                <a:sym typeface="Arial" charset="0"/>
              </a:rPr>
              <a:t>8 Labs (</a:t>
            </a:r>
            <a:r>
              <a:rPr lang="en-US" altLang="en-US" sz="2880" dirty="0">
                <a:solidFill>
                  <a:srgbClr val="FF0000"/>
                </a:solidFill>
                <a:sym typeface="Arial" charset="0"/>
              </a:rPr>
              <a:t>5%</a:t>
            </a:r>
            <a:r>
              <a:rPr lang="en-US" altLang="en-US" sz="2880" dirty="0">
                <a:sym typeface="Arial" charset="0"/>
              </a:rPr>
              <a:t> or </a:t>
            </a:r>
            <a:r>
              <a:rPr lang="en-US" altLang="en-US" sz="2880" dirty="0">
                <a:solidFill>
                  <a:srgbClr val="FF0000"/>
                </a:solidFill>
                <a:sym typeface="Arial" charset="0"/>
              </a:rPr>
              <a:t>10%</a:t>
            </a:r>
            <a:r>
              <a:rPr lang="en-US" altLang="en-US" sz="2880" dirty="0">
                <a:sym typeface="Arial" charset="0"/>
              </a:rPr>
              <a:t> each)</a:t>
            </a:r>
            <a:endParaRPr lang="en-US" altLang="en-US" sz="2880" dirty="0">
              <a:solidFill>
                <a:srgbClr val="FF0000"/>
              </a:solidFill>
              <a:sym typeface="Arial" charset="0"/>
            </a:endParaRPr>
          </a:p>
          <a:p>
            <a:pPr marL="535306" lvl="1" indent="150496" eaLnBrk="1" hangingPunct="1">
              <a:lnSpc>
                <a:spcPct val="90000"/>
              </a:lnSpc>
              <a:spcBef>
                <a:spcPts val="720"/>
              </a:spcBef>
              <a:buFont typeface="Arial" charset="0"/>
              <a:buNone/>
              <a:defRPr/>
            </a:pPr>
            <a:r>
              <a:rPr lang="en-US" altLang="en-US" sz="2880" dirty="0">
                <a:sym typeface="Arial" charset="0"/>
              </a:rPr>
              <a:t>Get started!!!</a:t>
            </a:r>
          </a:p>
          <a:p>
            <a:pPr marL="664846" indent="-617220" eaLnBrk="1" hangingPunct="1">
              <a:lnSpc>
                <a:spcPct val="90000"/>
              </a:lnSpc>
              <a:spcBef>
                <a:spcPts val="840"/>
              </a:spcBef>
              <a:buFont typeface="+mj-lt"/>
              <a:buAutoNum type="arabicPeriod"/>
              <a:defRPr/>
            </a:pPr>
            <a:endParaRPr lang="en-US" altLang="en-US" sz="3360" dirty="0">
              <a:sym typeface="Arial" charset="0"/>
            </a:endParaRPr>
          </a:p>
          <a:p>
            <a:pPr marL="664846" indent="-617220" eaLnBrk="1" hangingPunct="1">
              <a:lnSpc>
                <a:spcPct val="90000"/>
              </a:lnSpc>
              <a:spcBef>
                <a:spcPts val="840"/>
              </a:spcBef>
              <a:buFont typeface="+mj-lt"/>
              <a:buAutoNum type="arabicPeriod"/>
              <a:defRPr/>
            </a:pPr>
            <a:r>
              <a:rPr lang="en-US" altLang="en-US" sz="3360" dirty="0">
                <a:sym typeface="Arial" charset="0"/>
              </a:rPr>
              <a:t>Quizzes &amp; Exams </a:t>
            </a:r>
            <a:r>
              <a:rPr lang="en-US" altLang="en-US" sz="3360" dirty="0">
                <a:solidFill>
                  <a:srgbClr val="FF0000"/>
                </a:solidFill>
                <a:sym typeface="Arial" charset="0"/>
              </a:rPr>
              <a:t>50%</a:t>
            </a:r>
          </a:p>
          <a:p>
            <a:pPr marL="685800" lvl="1" indent="0" eaLnBrk="1" hangingPunct="1">
              <a:lnSpc>
                <a:spcPct val="90000"/>
              </a:lnSpc>
              <a:spcBef>
                <a:spcPts val="720"/>
              </a:spcBef>
              <a:buFont typeface="Arial" charset="0"/>
              <a:buNone/>
              <a:defRPr/>
            </a:pPr>
            <a:r>
              <a:rPr lang="en-US" altLang="en-US" sz="2880" dirty="0">
                <a:sym typeface="Arial" charset="0"/>
              </a:rPr>
              <a:t>End-of-unit quizzes </a:t>
            </a:r>
            <a:r>
              <a:rPr lang="en-US" altLang="en-US" sz="2880" dirty="0">
                <a:solidFill>
                  <a:srgbClr val="FF0000"/>
                </a:solidFill>
                <a:sym typeface="Arial" charset="0"/>
              </a:rPr>
              <a:t>10%</a:t>
            </a:r>
            <a:r>
              <a:rPr lang="en-US" altLang="en-US" sz="2880" dirty="0">
                <a:sym typeface="Arial" charset="0"/>
              </a:rPr>
              <a:t> </a:t>
            </a:r>
            <a:br>
              <a:rPr lang="en-US" altLang="en-US" sz="2880" dirty="0">
                <a:sym typeface="Arial" charset="0"/>
              </a:rPr>
            </a:br>
            <a:r>
              <a:rPr lang="en-US" altLang="en-US" sz="2880" dirty="0">
                <a:sym typeface="Arial" charset="0"/>
              </a:rPr>
              <a:t>	  (online quiz in video weeks)</a:t>
            </a:r>
          </a:p>
          <a:p>
            <a:pPr marL="685800" lvl="1" indent="0" eaLnBrk="1" hangingPunct="1">
              <a:lnSpc>
                <a:spcPct val="90000"/>
              </a:lnSpc>
              <a:spcBef>
                <a:spcPts val="720"/>
              </a:spcBef>
              <a:buFont typeface="Arial" charset="0"/>
              <a:buNone/>
              <a:defRPr/>
            </a:pPr>
            <a:r>
              <a:rPr lang="en-US" altLang="en-US" sz="2880" dirty="0">
                <a:sym typeface="Arial" charset="0"/>
              </a:rPr>
              <a:t>Midterm: </a:t>
            </a:r>
            <a:r>
              <a:rPr lang="en-US" altLang="en-US" sz="2880" dirty="0">
                <a:solidFill>
                  <a:srgbClr val="FF0000"/>
                </a:solidFill>
                <a:sym typeface="Arial" charset="0"/>
              </a:rPr>
              <a:t>20%</a:t>
            </a:r>
            <a:r>
              <a:rPr lang="en-US" altLang="en-US" sz="2880" dirty="0">
                <a:sym typeface="Arial" charset="0"/>
              </a:rPr>
              <a:t> (50mins)</a:t>
            </a:r>
          </a:p>
          <a:p>
            <a:pPr marL="685800" lvl="1" indent="0" eaLnBrk="1" hangingPunct="1">
              <a:lnSpc>
                <a:spcPct val="90000"/>
              </a:lnSpc>
              <a:spcBef>
                <a:spcPts val="720"/>
              </a:spcBef>
              <a:buFont typeface="Arial" charset="0"/>
              <a:buNone/>
              <a:defRPr/>
            </a:pPr>
            <a:r>
              <a:rPr lang="en-US" altLang="en-US" sz="2880" dirty="0">
                <a:sym typeface="Arial" charset="0"/>
              </a:rPr>
              <a:t>Final: </a:t>
            </a:r>
            <a:r>
              <a:rPr lang="en-US" altLang="en-US" sz="2880" dirty="0">
                <a:solidFill>
                  <a:srgbClr val="FF0000"/>
                </a:solidFill>
                <a:sym typeface="Arial" charset="0"/>
              </a:rPr>
              <a:t>20%</a:t>
            </a:r>
            <a:r>
              <a:rPr lang="en-US" altLang="en-US" sz="2880" dirty="0">
                <a:sym typeface="Arial" charset="0"/>
              </a:rPr>
              <a:t> (50mins) </a:t>
            </a:r>
          </a:p>
        </p:txBody>
      </p:sp>
    </p:spTree>
    <p:extLst>
      <p:ext uri="{BB962C8B-B14F-4D97-AF65-F5344CB8AC3E}">
        <p14:creationId xmlns:p14="http://schemas.microsoft.com/office/powerpoint/2010/main" val="127097385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A54C9AE7-39FF-694F-803B-BF9A82D6F5A3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FAA26D3D-D897-4be2-8F04-BA451C77F1D7}"/>
          </a:extLst>
        </p:spPr>
        <p:txBody>
          <a:bodyPr/>
          <a:lstStyle/>
          <a:p>
            <a:pPr marL="47626" indent="-47626">
              <a:defRPr/>
            </a:pPr>
            <a:r>
              <a:rPr lang="en-US" altLang="en-US" sz="5280">
                <a:sym typeface="Arial" charset="0"/>
              </a:rPr>
              <a:t>Exam Policy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0379C43F-D369-6D4E-B71E-7AA25F75DB3E}"/>
              </a:ext>
            </a:extLst>
          </p:cNvPr>
          <p:cNvSpPr>
            <a:spLocks noGrp="1"/>
          </p:cNvSpPr>
          <p:nvPr>
            <p:ph idx="1"/>
          </p:nvPr>
        </p:nvSpPr>
        <p:spPr>
          <a:extLst>
            <a:ext uri="{FAA26D3D-D897-4be2-8F04-BA451C77F1D7}"/>
          </a:extLst>
        </p:spPr>
        <p:txBody>
          <a:bodyPr/>
          <a:lstStyle/>
          <a:p>
            <a:pPr marL="47626" indent="0">
              <a:spcBef>
                <a:spcPts val="840"/>
              </a:spcBef>
              <a:buFont typeface="Arial" charset="0"/>
              <a:buNone/>
              <a:defRPr/>
            </a:pPr>
            <a:r>
              <a:rPr lang="en-US" altLang="en-US" sz="3840">
                <a:sym typeface="Arial" charset="0"/>
              </a:rPr>
              <a:t>Exams are closed-book, closed-note, closed-laptop etc.</a:t>
            </a:r>
          </a:p>
          <a:p>
            <a:pPr marL="47626" indent="0">
              <a:spcBef>
                <a:spcPts val="840"/>
              </a:spcBef>
              <a:buFont typeface="Arial" charset="0"/>
              <a:buNone/>
              <a:defRPr/>
            </a:pPr>
            <a:endParaRPr lang="en-US" altLang="en-US" sz="3840">
              <a:sym typeface="Arial" charset="0"/>
            </a:endParaRPr>
          </a:p>
          <a:p>
            <a:pPr marL="47626" indent="0">
              <a:spcBef>
                <a:spcPts val="840"/>
              </a:spcBef>
              <a:buFont typeface="Arial" charset="0"/>
              <a:buNone/>
              <a:defRPr/>
            </a:pPr>
            <a:r>
              <a:rPr lang="en-US" altLang="en-US" sz="3840">
                <a:sym typeface="Arial" charset="0"/>
              </a:rPr>
              <a:t>But you may bring 2 double-sided sheets of 8.5” x 11” paper of your own design to the Midterm and Final.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10D83595-5EE5-2444-A5F8-3D12C7DC0A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40"/>
              </a:spcBef>
              <a:buSzPct val="100000"/>
              <a:buFont typeface="Arial" charset="0"/>
              <a:buChar char="•"/>
              <a:defRPr sz="3840">
                <a:solidFill>
                  <a:schemeClr val="accent2"/>
                </a:solidFill>
                <a:latin typeface="Arial" charset="0"/>
                <a:ea typeface="Heiti SC Light" charset="-122"/>
                <a:sym typeface="Arial" charset="0"/>
              </a:defRPr>
            </a:lvl1pPr>
            <a:lvl2pPr marL="891540" indent="-342900">
              <a:spcBef>
                <a:spcPts val="720"/>
              </a:spcBef>
              <a:buSzPct val="100000"/>
              <a:buFont typeface="Arial" charset="0"/>
              <a:buChar char="–"/>
              <a:defRPr sz="336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2pPr>
            <a:lvl3pPr marL="1371600" indent="-274320">
              <a:spcBef>
                <a:spcPts val="720"/>
              </a:spcBef>
              <a:buSzPct val="100000"/>
              <a:buFont typeface="Arial" charset="0"/>
              <a:buChar char="•"/>
              <a:defRPr sz="2880">
                <a:solidFill>
                  <a:srgbClr val="333399"/>
                </a:solidFill>
                <a:latin typeface="Arial" charset="0"/>
                <a:ea typeface="Heiti SC Light" charset="-122"/>
                <a:sym typeface="Arial" charset="0"/>
              </a:defRPr>
            </a:lvl3pPr>
            <a:lvl4pPr marL="1920240" indent="-274320">
              <a:spcBef>
                <a:spcPts val="600"/>
              </a:spcBef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4pPr>
            <a:lvl5pPr marL="2468880" indent="-274320">
              <a:spcBef>
                <a:spcPts val="600"/>
              </a:spcBef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5pPr>
            <a:lvl6pPr marL="301752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6pPr>
            <a:lvl7pPr marL="356616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7pPr>
            <a:lvl8pPr marL="411480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8pPr>
            <a:lvl9pPr marL="466344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  <a:defRPr/>
            </a:pPr>
            <a:fld id="{79F3EDA9-EC76-0C4C-96BA-5763E2F29694}" type="slidenum">
              <a:rPr lang="en-US" altLang="en-US" sz="168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  <a:defRPr/>
              </a:pPr>
              <a:t>19</a:t>
            </a:fld>
            <a:endParaRPr lang="en-US" altLang="en-US" sz="168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6EC1A2-4140-0A48-93BE-479C17061A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0D0DBC-EFC2-8141-BFD6-B9466F5FA9E8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1026" name="Picture 2" descr="Serhat Arslan">
            <a:extLst>
              <a:ext uri="{FF2B5EF4-FFF2-40B4-BE49-F238E27FC236}">
                <a16:creationId xmlns:a16="http://schemas.microsoft.com/office/drawing/2014/main" id="{35F27EF2-563F-6940-A8C3-3DD40B4E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07568"/>
            <a:ext cx="24166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4 Machine Learning">
            <a:extLst>
              <a:ext uri="{FF2B5EF4-FFF2-40B4-BE49-F238E27FC236}">
                <a16:creationId xmlns:a16="http://schemas.microsoft.com/office/drawing/2014/main" id="{7B0D553B-6479-AA4C-AAF9-F29B0D32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7624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S106B Meet the teaching team">
            <a:extLst>
              <a:ext uri="{FF2B5EF4-FFF2-40B4-BE49-F238E27FC236}">
                <a16:creationId xmlns:a16="http://schemas.microsoft.com/office/drawing/2014/main" id="{1871FC97-244C-CF49-9D75-AD8359C9B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3" t="770" r="32076" b="-770"/>
          <a:stretch/>
        </p:blipFill>
        <p:spPr bwMode="auto">
          <a:xfrm>
            <a:off x="7363661" y="4407569"/>
            <a:ext cx="2416675" cy="3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40+ &quot;Toby Bell&quot; profiles | LinkedIn">
            <a:extLst>
              <a:ext uri="{FF2B5EF4-FFF2-40B4-BE49-F238E27FC236}">
                <a16:creationId xmlns:a16="http://schemas.microsoft.com/office/drawing/2014/main" id="{ACFEF031-F807-A642-8990-595291AA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12" y="4431630"/>
            <a:ext cx="3100138" cy="3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8B12C3-37AC-0249-AEF7-BAC8E27E5A0B}"/>
              </a:ext>
            </a:extLst>
          </p:cNvPr>
          <p:cNvSpPr txBox="1"/>
          <p:nvPr/>
        </p:nvSpPr>
        <p:spPr>
          <a:xfrm>
            <a:off x="1695966" y="3619446"/>
            <a:ext cx="253146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Nick </a:t>
            </a:r>
            <a:r>
              <a:rPr lang="en-US" dirty="0" err="1"/>
              <a:t>Hirning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74AD8-5921-1C43-9798-8C6CABE059DE}"/>
              </a:ext>
            </a:extLst>
          </p:cNvPr>
          <p:cNvSpPr txBox="1"/>
          <p:nvPr/>
        </p:nvSpPr>
        <p:spPr>
          <a:xfrm flipH="1">
            <a:off x="1371600" y="7507705"/>
            <a:ext cx="31001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Serhat</a:t>
            </a:r>
            <a:r>
              <a:rPr lang="en-US" dirty="0"/>
              <a:t> Arslan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5DC608-D918-274F-81F7-45187E8E12FC}"/>
              </a:ext>
            </a:extLst>
          </p:cNvPr>
          <p:cNvSpPr txBox="1"/>
          <p:nvPr/>
        </p:nvSpPr>
        <p:spPr>
          <a:xfrm flipH="1">
            <a:off x="4791393" y="7517792"/>
            <a:ext cx="31001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Toby Bell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3BF593-3673-9D48-BAC9-A92F07518391}"/>
              </a:ext>
            </a:extLst>
          </p:cNvPr>
          <p:cNvSpPr txBox="1"/>
          <p:nvPr/>
        </p:nvSpPr>
        <p:spPr>
          <a:xfrm flipH="1">
            <a:off x="7486800" y="7531768"/>
            <a:ext cx="24432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Richard Lin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94B89D-A09A-184D-844C-80A78CDB8B50}"/>
              </a:ext>
            </a:extLst>
          </p:cNvPr>
          <p:cNvSpPr txBox="1"/>
          <p:nvPr/>
        </p:nvSpPr>
        <p:spPr>
          <a:xfrm flipH="1">
            <a:off x="10311062" y="7507705"/>
            <a:ext cx="25667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Anna Zeng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3E8C4-92AC-7545-996D-AD168D19FDB4}"/>
              </a:ext>
            </a:extLst>
          </p:cNvPr>
          <p:cNvSpPr txBox="1"/>
          <p:nvPr/>
        </p:nvSpPr>
        <p:spPr>
          <a:xfrm>
            <a:off x="5943600" y="876246"/>
            <a:ext cx="7086600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Teaching Assistants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6A4F85-3348-F642-BF40-F62FF17FA382}"/>
              </a:ext>
            </a:extLst>
          </p:cNvPr>
          <p:cNvSpPr/>
          <p:nvPr/>
        </p:nvSpPr>
        <p:spPr>
          <a:xfrm>
            <a:off x="2133344" y="353026"/>
            <a:ext cx="1576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</a:rPr>
              <a:t>Head TA</a:t>
            </a:r>
          </a:p>
        </p:txBody>
      </p:sp>
      <p:pic>
        <p:nvPicPr>
          <p:cNvPr id="13" name="Picture 1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D9077AD-18B4-4A48-8105-067639EE7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201" y="4456519"/>
            <a:ext cx="2672793" cy="308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3286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A54C9AE7-39FF-694F-803B-BF9A82D6F5A3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FAA26D3D-D897-4be2-8F04-BA451C77F1D7}"/>
          </a:extLst>
        </p:spPr>
        <p:txBody>
          <a:bodyPr/>
          <a:lstStyle/>
          <a:p>
            <a:pPr marL="47626" indent="-47626">
              <a:defRPr/>
            </a:pPr>
            <a:r>
              <a:rPr lang="en-US" altLang="en-US" sz="5280" dirty="0">
                <a:sym typeface="Arial" charset="0"/>
              </a:rPr>
              <a:t>Exam Policy in the time of COVID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0379C43F-D369-6D4E-B71E-7AA25F75DB3E}"/>
              </a:ext>
            </a:extLst>
          </p:cNvPr>
          <p:cNvSpPr>
            <a:spLocks noGrp="1"/>
          </p:cNvSpPr>
          <p:nvPr>
            <p:ph idx="1"/>
          </p:nvPr>
        </p:nvSpPr>
        <p:spPr>
          <a:extLst>
            <a:ext uri="{FAA26D3D-D897-4be2-8F04-BA451C77F1D7}"/>
          </a:extLst>
        </p:spPr>
        <p:txBody>
          <a:bodyPr/>
          <a:lstStyle/>
          <a:p>
            <a:pPr marL="47626" indent="0">
              <a:spcBef>
                <a:spcPts val="840"/>
              </a:spcBef>
              <a:buFont typeface="Arial" charset="0"/>
              <a:buNone/>
              <a:defRPr/>
            </a:pPr>
            <a:r>
              <a:rPr lang="en-US" altLang="en-US" sz="3840" dirty="0">
                <a:sym typeface="Arial" charset="0"/>
              </a:rPr>
              <a:t>We are working on exam details and will let you know…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10D83595-5EE5-2444-A5F8-3D12C7DC0A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40"/>
              </a:spcBef>
              <a:buSzPct val="100000"/>
              <a:buFont typeface="Arial" charset="0"/>
              <a:buChar char="•"/>
              <a:defRPr sz="3840">
                <a:solidFill>
                  <a:schemeClr val="accent2"/>
                </a:solidFill>
                <a:latin typeface="Arial" charset="0"/>
                <a:ea typeface="Heiti SC Light" charset="-122"/>
                <a:sym typeface="Arial" charset="0"/>
              </a:defRPr>
            </a:lvl1pPr>
            <a:lvl2pPr marL="891540" indent="-342900">
              <a:spcBef>
                <a:spcPts val="720"/>
              </a:spcBef>
              <a:buSzPct val="100000"/>
              <a:buFont typeface="Arial" charset="0"/>
              <a:buChar char="–"/>
              <a:defRPr sz="336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2pPr>
            <a:lvl3pPr marL="1371600" indent="-274320">
              <a:spcBef>
                <a:spcPts val="720"/>
              </a:spcBef>
              <a:buSzPct val="100000"/>
              <a:buFont typeface="Arial" charset="0"/>
              <a:buChar char="•"/>
              <a:defRPr sz="2880">
                <a:solidFill>
                  <a:srgbClr val="333399"/>
                </a:solidFill>
                <a:latin typeface="Arial" charset="0"/>
                <a:ea typeface="Heiti SC Light" charset="-122"/>
                <a:sym typeface="Arial" charset="0"/>
              </a:defRPr>
            </a:lvl3pPr>
            <a:lvl4pPr marL="1920240" indent="-274320">
              <a:spcBef>
                <a:spcPts val="600"/>
              </a:spcBef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4pPr>
            <a:lvl5pPr marL="2468880" indent="-274320">
              <a:spcBef>
                <a:spcPts val="600"/>
              </a:spcBef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5pPr>
            <a:lvl6pPr marL="301752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6pPr>
            <a:lvl7pPr marL="356616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7pPr>
            <a:lvl8pPr marL="411480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8pPr>
            <a:lvl9pPr marL="466344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  <a:defRPr/>
            </a:pPr>
            <a:fld id="{79F3EDA9-EC76-0C4C-96BA-5763E2F29694}" type="slidenum">
              <a:rPr lang="en-US" altLang="en-US" sz="168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  <a:defRPr/>
              </a:pPr>
              <a:t>20</a:t>
            </a:fld>
            <a:endParaRPr lang="en-US" altLang="en-US" sz="168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31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91007829-E9DD-524B-8FA7-B504FD17B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5" y="9525"/>
            <a:ext cx="534035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1">
            <a:extLst>
              <a:ext uri="{FF2B5EF4-FFF2-40B4-BE49-F238E27FC236}">
                <a16:creationId xmlns:a16="http://schemas.microsoft.com/office/drawing/2014/main" id="{F8F52C98-FC2C-584B-9A2A-6115D424A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075" y="107950"/>
            <a:ext cx="6673850" cy="1812925"/>
          </a:xfrm>
          <a:extLst>
            <a:ext uri="{FAA26D3D-D897-4be2-8F04-BA451C77F1D7}"/>
          </a:extLst>
        </p:spPr>
        <p:txBody>
          <a:bodyPr/>
          <a:lstStyle/>
          <a:p>
            <a:pPr marL="47626" indent="-47626">
              <a:defRPr/>
            </a:pPr>
            <a:r>
              <a:rPr lang="en-US" altLang="en-US" sz="5280">
                <a:sym typeface="Arial" charset="0"/>
              </a:rPr>
              <a:t>Labs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4689977A-1766-B146-ADBC-37BFBF980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27338"/>
            <a:ext cx="13166725" cy="6308725"/>
          </a:xfrm>
          <a:extLst>
            <a:ext uri="{FAA26D3D-D897-4be2-8F04-BA451C77F1D7}"/>
          </a:extLst>
        </p:spPr>
        <p:txBody>
          <a:bodyPr/>
          <a:lstStyle/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altLang="en-US" sz="3840" dirty="0">
                <a:sym typeface="Arial" charset="0"/>
              </a:rPr>
              <a:t>Programming is in C++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altLang="en-US" sz="3840" dirty="0">
                <a:sym typeface="Arial" charset="0"/>
              </a:rPr>
              <a:t>CS110 is a </a:t>
            </a:r>
            <a:r>
              <a:rPr lang="en-US" altLang="en-US" sz="3840" u="sng" dirty="0">
                <a:sym typeface="Arial" charset="0"/>
              </a:rPr>
              <a:t>prerequisite</a:t>
            </a:r>
            <a:r>
              <a:rPr lang="en-US" altLang="en-US" sz="3840" dirty="0">
                <a:sym typeface="Arial" charset="0"/>
              </a:rPr>
              <a:t>.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altLang="en-US" sz="3840" dirty="0">
                <a:sym typeface="Arial" charset="0"/>
              </a:rPr>
              <a:t>Late policy: </a:t>
            </a:r>
          </a:p>
          <a:p>
            <a:pPr marL="878206" lvl="1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altLang="en-US" sz="3340" dirty="0">
                <a:sym typeface="Arial" charset="0"/>
              </a:rPr>
              <a:t>3 late days (24 hours) of your choosing.</a:t>
            </a:r>
          </a:p>
          <a:p>
            <a:pPr marL="878206" lvl="1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altLang="en-US" sz="3340" dirty="0">
                <a:sym typeface="Arial" charset="0"/>
              </a:rPr>
              <a:t>At most 2 late days for one lab.</a:t>
            </a:r>
          </a:p>
          <a:p>
            <a:pPr marL="878206" lvl="1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altLang="en-US" sz="3340" dirty="0">
                <a:sym typeface="Arial" charset="0"/>
              </a:rPr>
              <a:t>After you use up your late days, late labs are not graded.</a:t>
            </a: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9DDCE7B-E000-3D41-B4A0-80514B2E3B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40"/>
              </a:spcBef>
              <a:buSzPct val="100000"/>
              <a:buFont typeface="Arial" charset="0"/>
              <a:buChar char="•"/>
              <a:defRPr sz="3840">
                <a:solidFill>
                  <a:schemeClr val="accent2"/>
                </a:solidFill>
                <a:latin typeface="Arial" charset="0"/>
                <a:ea typeface="Heiti SC Light" charset="-122"/>
                <a:sym typeface="Arial" charset="0"/>
              </a:defRPr>
            </a:lvl1pPr>
            <a:lvl2pPr marL="891540" indent="-342900">
              <a:spcBef>
                <a:spcPts val="720"/>
              </a:spcBef>
              <a:buSzPct val="100000"/>
              <a:buFont typeface="Arial" charset="0"/>
              <a:buChar char="–"/>
              <a:defRPr sz="336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2pPr>
            <a:lvl3pPr marL="1371600" indent="-274320">
              <a:spcBef>
                <a:spcPts val="720"/>
              </a:spcBef>
              <a:buSzPct val="100000"/>
              <a:buFont typeface="Arial" charset="0"/>
              <a:buChar char="•"/>
              <a:defRPr sz="2880">
                <a:solidFill>
                  <a:srgbClr val="333399"/>
                </a:solidFill>
                <a:latin typeface="Arial" charset="0"/>
                <a:ea typeface="Heiti SC Light" charset="-122"/>
                <a:sym typeface="Arial" charset="0"/>
              </a:defRPr>
            </a:lvl3pPr>
            <a:lvl4pPr marL="1920240" indent="-274320">
              <a:spcBef>
                <a:spcPts val="600"/>
              </a:spcBef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4pPr>
            <a:lvl5pPr marL="2468880" indent="-274320">
              <a:spcBef>
                <a:spcPts val="600"/>
              </a:spcBef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5pPr>
            <a:lvl6pPr marL="301752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6pPr>
            <a:lvl7pPr marL="356616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7pPr>
            <a:lvl8pPr marL="411480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8pPr>
            <a:lvl9pPr marL="466344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  <a:defRPr/>
            </a:pPr>
            <a:fld id="{521FE648-6A99-5B4B-AC12-DFA8721A544B}" type="slidenum">
              <a:rPr lang="en-US" altLang="en-US" sz="168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  <a:defRPr/>
              </a:pPr>
              <a:t>21</a:t>
            </a:fld>
            <a:endParaRPr lang="en-US" altLang="en-US" sz="168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D2064-E2D5-394F-8734-8DCA4E5B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754" y="153097"/>
            <a:ext cx="13166725" cy="1812925"/>
          </a:xfrm>
        </p:spPr>
        <p:txBody>
          <a:bodyPr/>
          <a:lstStyle/>
          <a:p>
            <a:r>
              <a:rPr lang="en-US" sz="8800" dirty="0"/>
              <a:t>Win Certificates!!!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EEC9-985B-724B-9EB3-4A8435B6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0" y="3079750"/>
            <a:ext cx="13166725" cy="6308725"/>
          </a:xfrm>
        </p:spPr>
        <p:txBody>
          <a:bodyPr/>
          <a:lstStyle/>
          <a:p>
            <a:pPr marL="47625" indent="0">
              <a:buNone/>
            </a:pPr>
            <a:r>
              <a:rPr lang="en-US" dirty="0"/>
              <a:t>For each Lab:</a:t>
            </a:r>
          </a:p>
          <a:p>
            <a:pPr marL="1209675" lvl="1" indent="-742950">
              <a:buFont typeface="+mj-lt"/>
              <a:buAutoNum type="arabicPeriod"/>
            </a:pPr>
            <a:r>
              <a:rPr lang="en-US" dirty="0"/>
              <a:t>Certificate for BEST submission, </a:t>
            </a:r>
          </a:p>
          <a:p>
            <a:pPr marL="1209675" lvl="1" indent="-742950">
              <a:buFont typeface="+mj-lt"/>
              <a:buAutoNum type="arabicPeriod"/>
            </a:pPr>
            <a:r>
              <a:rPr lang="en-US" dirty="0"/>
              <a:t>Certificate for FIRST CORRECT submission.</a:t>
            </a:r>
          </a:p>
          <a:p>
            <a:pPr marL="47625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8A2C1-F016-A441-9264-B9C923FA53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9E5F60-1DFD-BE4A-AF04-B69AA4A20846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2C9AEA-C01F-174C-B588-B407A4ED118F}"/>
              </a:ext>
            </a:extLst>
          </p:cNvPr>
          <p:cNvGrpSpPr/>
          <p:nvPr/>
        </p:nvGrpSpPr>
        <p:grpSpPr>
          <a:xfrm>
            <a:off x="92921" y="-152400"/>
            <a:ext cx="3564679" cy="2971800"/>
            <a:chOff x="2912321" y="0"/>
            <a:chExt cx="8805758" cy="8229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A2715E-30C2-5E4B-96B1-F70EB1140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2321" y="0"/>
              <a:ext cx="8805758" cy="8229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EFC95A-E1A5-3C48-B4DD-C39F4125F0BB}"/>
                </a:ext>
              </a:extLst>
            </p:cNvPr>
            <p:cNvSpPr txBox="1"/>
            <p:nvPr/>
          </p:nvSpPr>
          <p:spPr>
            <a:xfrm>
              <a:off x="5292814" y="5319346"/>
              <a:ext cx="4044766" cy="937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Your name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40241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783A9360-93B1-0B4E-B0BF-0C68BB09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92075"/>
            <a:ext cx="9875837" cy="1811338"/>
          </a:xfrm>
          <a:extLst>
            <a:ext uri="{FAA26D3D-D897-4be2-8F04-BA451C77F1D7}"/>
          </a:extLst>
        </p:spPr>
        <p:txBody>
          <a:bodyPr/>
          <a:lstStyle/>
          <a:p>
            <a:pPr marL="47626" indent="-47626">
              <a:defRPr/>
            </a:pPr>
            <a:r>
              <a:rPr lang="en-US" altLang="en-US" sz="5280">
                <a:sym typeface="Arial" charset="0"/>
              </a:rPr>
              <a:t>Workload</a:t>
            </a:r>
          </a:p>
        </p:txBody>
      </p:sp>
      <p:pic>
        <p:nvPicPr>
          <p:cNvPr id="24578" name="Picture 4">
            <a:extLst>
              <a:ext uri="{FF2B5EF4-FFF2-40B4-BE49-F238E27FC236}">
                <a16:creationId xmlns:a16="http://schemas.microsoft.com/office/drawing/2014/main" id="{33BC532C-946E-794A-9299-46A646180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38" y="0"/>
            <a:ext cx="3840162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4262-BBAA-2C45-AEBA-E54D0354E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8075" y="3200400"/>
            <a:ext cx="10240963" cy="5486400"/>
          </a:xfrm>
          <a:extLst>
            <a:ext uri="{FAA26D3D-D897-4be2-8F04-BA451C77F1D7}"/>
          </a:extLst>
        </p:spPr>
        <p:txBody>
          <a:bodyPr/>
          <a:lstStyle/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sz="3840" dirty="0">
                <a:sym typeface="Arial" charset="0"/>
              </a:rPr>
              <a:t>This is a 4-unit workload, which </a:t>
            </a:r>
            <a:br>
              <a:rPr lang="en-US" sz="3840" dirty="0">
                <a:sym typeface="Arial" charset="0"/>
              </a:rPr>
            </a:br>
            <a:r>
              <a:rPr lang="en-US" sz="3840" dirty="0">
                <a:sym typeface="Arial" charset="0"/>
              </a:rPr>
              <a:t>means a workload of about 12hrs/week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sz="3840" dirty="0">
                <a:sym typeface="Arial" charset="0"/>
              </a:rPr>
              <a:t>Our estimate based on previous years</a:t>
            </a:r>
          </a:p>
          <a:p>
            <a:pPr marL="1304926" lvl="1" indent="-480060">
              <a:spcBef>
                <a:spcPts val="720"/>
              </a:spcBef>
              <a:buFont typeface="+mj-lt"/>
              <a:buAutoNum type="arabicPeriod"/>
              <a:defRPr/>
            </a:pPr>
            <a:r>
              <a:rPr lang="en-US" sz="2880" dirty="0">
                <a:sym typeface="Arial" charset="0"/>
              </a:rPr>
              <a:t>Videos and quizzes: 0-3hrs/week</a:t>
            </a:r>
          </a:p>
          <a:p>
            <a:pPr marL="1304926" lvl="1" indent="-480060">
              <a:spcBef>
                <a:spcPts val="720"/>
              </a:spcBef>
              <a:buFont typeface="+mj-lt"/>
              <a:buAutoNum type="arabicPeriod"/>
              <a:defRPr/>
            </a:pPr>
            <a:r>
              <a:rPr lang="en-US" sz="2880" dirty="0">
                <a:sym typeface="Arial" charset="0"/>
              </a:rPr>
              <a:t>Class time: 3hrs/week</a:t>
            </a:r>
          </a:p>
          <a:p>
            <a:pPr marL="1304926" lvl="1" indent="-480060">
              <a:spcBef>
                <a:spcPts val="720"/>
              </a:spcBef>
              <a:buFont typeface="+mj-lt"/>
              <a:buAutoNum type="arabicPeriod"/>
              <a:defRPr/>
            </a:pPr>
            <a:r>
              <a:rPr lang="en-US" sz="2880" dirty="0">
                <a:sym typeface="Arial" charset="0"/>
              </a:rPr>
              <a:t>Labs and preparing for exams: </a:t>
            </a:r>
            <a:r>
              <a:rPr lang="en-US" sz="2880" dirty="0" err="1">
                <a:sym typeface="Arial" charset="0"/>
              </a:rPr>
              <a:t>Avg</a:t>
            </a:r>
            <a:r>
              <a:rPr lang="en-US" sz="2880" dirty="0">
                <a:sym typeface="Arial" charset="0"/>
              </a:rPr>
              <a:t> 6hrs/week</a:t>
            </a:r>
          </a:p>
          <a:p>
            <a:pPr marL="1304926" lvl="1" indent="-480060">
              <a:spcBef>
                <a:spcPts val="720"/>
              </a:spcBef>
              <a:buFont typeface="+mj-lt"/>
              <a:buAutoNum type="arabicPeriod"/>
              <a:defRPr/>
            </a:pPr>
            <a:r>
              <a:rPr lang="en-US" sz="2880" dirty="0">
                <a:sym typeface="Arial" charset="0"/>
              </a:rPr>
              <a:t>Average overall 9-12hrs/week</a:t>
            </a:r>
            <a:r>
              <a:rPr lang="en-US" sz="3840" dirty="0">
                <a:sym typeface="Arial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D0555FC2-0CF2-3D43-8ABA-2795EDA42C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FAA26D3D-D897-4be2-8F04-BA451C77F1D7}"/>
          </a:extLst>
        </p:spPr>
        <p:txBody>
          <a:bodyPr rIns="158496"/>
          <a:lstStyle/>
          <a:p>
            <a:pPr marL="47626" indent="0" eaLnBrk="1" hangingPunct="1">
              <a:defRPr/>
            </a:pPr>
            <a:r>
              <a:rPr lang="en-US" altLang="en-US" sz="5280">
                <a:sym typeface="Arial" charset="0"/>
              </a:rPr>
              <a:t>Contact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6877D1FE-59A7-3F46-8CA1-65611602D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/>
          </a:extLst>
        </p:spPr>
        <p:txBody>
          <a:bodyPr rIns="158496"/>
          <a:lstStyle/>
          <a:p>
            <a:pPr marL="459106" indent="-411480" eaLnBrk="1" hangingPunct="1">
              <a:spcBef>
                <a:spcPts val="840"/>
              </a:spcBef>
              <a:buFont typeface="Arial" charset="0"/>
              <a:buNone/>
              <a:defRPr/>
            </a:pPr>
            <a:r>
              <a:rPr lang="en-US" altLang="en-US" sz="3840" dirty="0">
                <a:solidFill>
                  <a:srgbClr val="333399"/>
                </a:solidFill>
                <a:sym typeface="Arial" charset="0"/>
              </a:rPr>
              <a:t>For anything non-private: </a:t>
            </a:r>
            <a:r>
              <a:rPr lang="en-US" altLang="en-US" sz="3840" b="1" dirty="0">
                <a:solidFill>
                  <a:srgbClr val="333399"/>
                </a:solidFill>
                <a:sym typeface="Arial" charset="0"/>
              </a:rPr>
              <a:t>Piazza</a:t>
            </a:r>
          </a:p>
          <a:p>
            <a:pPr marL="47625" indent="0">
              <a:buNone/>
            </a:pPr>
            <a:endParaRPr lang="en-US" dirty="0"/>
          </a:p>
          <a:p>
            <a:pPr marL="459106" indent="-411480" eaLnBrk="1" hangingPunct="1">
              <a:spcBef>
                <a:spcPts val="840"/>
              </a:spcBef>
              <a:buFont typeface="Arial" charset="0"/>
              <a:buNone/>
              <a:defRPr/>
            </a:pPr>
            <a:r>
              <a:rPr lang="en-US" altLang="en-US" sz="3840" dirty="0">
                <a:sym typeface="Arial" charset="0"/>
              </a:rPr>
              <a:t>If private: Private Piazza posting, or </a:t>
            </a:r>
            <a:br>
              <a:rPr lang="en-US" altLang="en-US" sz="3840" dirty="0">
                <a:sym typeface="Arial" charset="0"/>
              </a:rPr>
            </a:br>
            <a:r>
              <a:rPr lang="en-US" altLang="en-US" sz="3600" dirty="0">
                <a:sym typeface="Arial" charset="0"/>
              </a:rPr>
              <a:t>email </a:t>
            </a:r>
            <a:r>
              <a:rPr lang="en-US" altLang="en-US" sz="3600" dirty="0">
                <a:sym typeface="Arial" charset="0"/>
                <a:hlinkClick r:id="rId2"/>
              </a:rPr>
              <a:t>cs144-aut2021-staff@mailman.stanford.edu</a:t>
            </a:r>
            <a:endParaRPr lang="en-US" altLang="en-US" sz="3840" dirty="0">
              <a:sym typeface="Arial" charset="0"/>
            </a:endParaRPr>
          </a:p>
          <a:p>
            <a:pPr marL="459106" indent="-411480" eaLnBrk="1" hangingPunct="1">
              <a:spcBef>
                <a:spcPts val="840"/>
              </a:spcBef>
              <a:buFont typeface="Arial" charset="0"/>
              <a:buNone/>
              <a:defRPr/>
            </a:pPr>
            <a:endParaRPr lang="en-US" altLang="en-US" sz="3840" dirty="0">
              <a:sym typeface="Arial" charset="0"/>
            </a:endParaRPr>
          </a:p>
          <a:p>
            <a:pPr marL="459106" indent="-411480" eaLnBrk="1" hangingPunct="1">
              <a:spcBef>
                <a:spcPts val="840"/>
              </a:spcBef>
              <a:buFont typeface="Arial" charset="0"/>
              <a:buNone/>
              <a:defRPr/>
            </a:pPr>
            <a:r>
              <a:rPr lang="en-US" altLang="en-US" sz="3840" dirty="0">
                <a:sym typeface="Arial" charset="0"/>
              </a:rPr>
              <a:t>If it’s personal (e.g. a medical emergency): </a:t>
            </a:r>
          </a:p>
          <a:p>
            <a:pPr marL="459106" indent="-411480" eaLnBrk="1" hangingPunct="1">
              <a:spcBef>
                <a:spcPts val="840"/>
              </a:spcBef>
              <a:buFont typeface="Arial" charset="0"/>
              <a:buNone/>
              <a:defRPr/>
            </a:pPr>
            <a:r>
              <a:rPr lang="en-US" altLang="en-US" sz="3840" dirty="0">
                <a:sym typeface="Arial" charset="0"/>
              </a:rPr>
              <a:t>   email Nick or Keith </a:t>
            </a:r>
            <a:r>
              <a:rPr lang="en-US" altLang="en-US" sz="2880" dirty="0">
                <a:solidFill>
                  <a:srgbClr val="333399"/>
                </a:solidFill>
                <a:sym typeface="Arial" charset="0"/>
                <a:hlinkClick r:id="rId3"/>
              </a:rPr>
              <a:t>nickm@stanford.edu</a:t>
            </a:r>
            <a:r>
              <a:rPr lang="en-US" altLang="en-US" sz="2880" dirty="0">
                <a:solidFill>
                  <a:srgbClr val="333399"/>
                </a:solidFill>
                <a:sym typeface="Arial" charset="0"/>
              </a:rPr>
              <a:t> and </a:t>
            </a:r>
            <a:r>
              <a:rPr lang="en-US" altLang="en-US" sz="2880" dirty="0">
                <a:solidFill>
                  <a:srgbClr val="333399"/>
                </a:solidFill>
                <a:sym typeface="Arial" charset="0"/>
                <a:hlinkClick r:id="rId4"/>
              </a:rPr>
              <a:t>keithw@cs.stanford.edu</a:t>
            </a:r>
            <a:r>
              <a:rPr lang="en-US" altLang="en-US" sz="2880" dirty="0">
                <a:solidFill>
                  <a:srgbClr val="333399"/>
                </a:solidFill>
                <a:sym typeface="Arial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DBE6194B-709D-524C-93C1-6F0F23DE4CCB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FAA26D3D-D897-4be2-8F04-BA451C77F1D7}"/>
          </a:extLst>
        </p:spPr>
        <p:txBody>
          <a:bodyPr/>
          <a:lstStyle/>
          <a:p>
            <a:pPr marL="47626" indent="-47626">
              <a:defRPr/>
            </a:pPr>
            <a:r>
              <a:rPr lang="en-US" altLang="en-US" sz="5280">
                <a:sym typeface="Arial" charset="0"/>
              </a:rPr>
              <a:t>The Honor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C0FE8-0C54-C145-BB4F-23DAB3F0F4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47800" y="1923021"/>
            <a:ext cx="11963400" cy="4999038"/>
          </a:xfrm>
        </p:spPr>
        <p:txBody>
          <a:bodyPr/>
          <a:lstStyle/>
          <a:p>
            <a:r>
              <a:rPr lang="en-US" altLang="en-US" sz="3200" dirty="0"/>
              <a:t>We take it seriously and we expect you to take it seriously too.</a:t>
            </a:r>
          </a:p>
          <a:p>
            <a:r>
              <a:rPr lang="en-US" altLang="en-US" sz="3200" dirty="0"/>
              <a:t>Last year was a bad year with several CS144 students getting into a lot of trouble </a:t>
            </a:r>
            <a:r>
              <a:rPr lang="en-US" altLang="en-US" sz="3200" dirty="0">
                <a:sym typeface="Wingdings" pitchFamily="2" charset="2"/>
              </a:rPr>
              <a:t></a:t>
            </a:r>
          </a:p>
          <a:p>
            <a:r>
              <a:rPr lang="en-US" altLang="en-US" sz="3200" dirty="0">
                <a:sym typeface="Wingdings" pitchFamily="2" charset="2"/>
              </a:rPr>
              <a:t>None of them had set out to cheat: At the last minute, they copied an assignment off the web, then tried to modify it. It doesn’t work!</a:t>
            </a:r>
            <a:endParaRPr lang="en-US" altLang="en-US" sz="3200" dirty="0"/>
          </a:p>
          <a:p>
            <a:r>
              <a:rPr lang="en-US" altLang="en-US" sz="3200" dirty="0"/>
              <a:t>We use special tools to compare solutions against current and previous years and solutions we find on the web.</a:t>
            </a:r>
            <a:endParaRPr lang="en-US" altLang="en-US" sz="2400" dirty="0"/>
          </a:p>
          <a:p>
            <a:r>
              <a:rPr lang="en-US" altLang="en-US" sz="3200" dirty="0"/>
              <a:t>Please, let’s have a zero-violation year.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094D2172-7E25-F54C-80AC-6FE421C73448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FAA26D3D-D897-4be2-8F04-BA451C77F1D7}"/>
          </a:extLst>
        </p:spPr>
        <p:txBody>
          <a:bodyPr/>
          <a:lstStyle/>
          <a:p>
            <a:pPr marL="47626" indent="-47626">
              <a:defRPr/>
            </a:pPr>
            <a:r>
              <a:rPr lang="en-US" altLang="en-US" sz="5280">
                <a:sym typeface="Arial" charset="0"/>
              </a:rPr>
              <a:t>The Honor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AB39B-2EA3-F64E-BD60-D77D31CCB2A1}"/>
              </a:ext>
            </a:extLst>
          </p:cNvPr>
          <p:cNvSpPr>
            <a:spLocks noGrp="1"/>
          </p:cNvSpPr>
          <p:nvPr>
            <p:ph idx="1"/>
          </p:nvPr>
        </p:nvSpPr>
        <p:spPr>
          <a:extLst>
            <a:ext uri="{FAA26D3D-D897-4be2-8F04-BA451C77F1D7}"/>
          </a:extLst>
        </p:spPr>
        <p:txBody>
          <a:bodyPr/>
          <a:lstStyle/>
          <a:p>
            <a:pPr marL="47626" indent="0">
              <a:spcBef>
                <a:spcPts val="840"/>
              </a:spcBef>
              <a:buFont typeface="Arial" charset="0"/>
              <a:buNone/>
              <a:defRPr/>
            </a:pPr>
            <a:r>
              <a:rPr lang="en-US" sz="3840" u="sng" dirty="0">
                <a:sym typeface="Arial" charset="0"/>
              </a:rPr>
              <a:t>Permitted Collaboration</a:t>
            </a:r>
            <a:r>
              <a:rPr lang="en-US" sz="3840" dirty="0">
                <a:sym typeface="Arial" charset="0"/>
              </a:rPr>
              <a:t>: The following items are encouraged and allowed at all times for all students in this class: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sz="2880" dirty="0">
                <a:sym typeface="Arial" charset="0"/>
              </a:rPr>
              <a:t>Discussion of material covered during lecture, problem sessions, or in handouts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sz="2880" dirty="0">
                <a:sym typeface="Arial" charset="0"/>
              </a:rPr>
              <a:t>Discussion of the requirements of an assignment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sz="2880" dirty="0">
                <a:sym typeface="Arial" charset="0"/>
              </a:rPr>
              <a:t>Discussion of the use of tools or development environments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sz="2880" dirty="0">
                <a:sym typeface="Arial" charset="0"/>
              </a:rPr>
              <a:t>Discussion of general approaches to solving problems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sz="2880" dirty="0">
                <a:sym typeface="Arial" charset="0"/>
              </a:rPr>
              <a:t>Discussion of general techniques of coding or debugging</a:t>
            </a:r>
          </a:p>
          <a:p>
            <a:pPr marL="47626" indent="0">
              <a:spcBef>
                <a:spcPts val="840"/>
              </a:spcBef>
              <a:buFont typeface="Arial" charset="0"/>
              <a:buNone/>
              <a:defRPr/>
            </a:pPr>
            <a:endParaRPr lang="en-US" sz="3840" dirty="0">
              <a:sym typeface="Arial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1592A023-FF6D-9249-B103-32FCA07DA2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40"/>
              </a:spcBef>
              <a:buSzPct val="100000"/>
              <a:buFont typeface="Arial" charset="0"/>
              <a:buChar char="•"/>
              <a:defRPr sz="3840">
                <a:solidFill>
                  <a:schemeClr val="accent2"/>
                </a:solidFill>
                <a:latin typeface="Arial" charset="0"/>
                <a:ea typeface="Heiti SC Light" charset="-122"/>
                <a:sym typeface="Arial" charset="0"/>
              </a:defRPr>
            </a:lvl1pPr>
            <a:lvl2pPr marL="891540" indent="-342900">
              <a:spcBef>
                <a:spcPts val="720"/>
              </a:spcBef>
              <a:buSzPct val="100000"/>
              <a:buFont typeface="Arial" charset="0"/>
              <a:buChar char="–"/>
              <a:defRPr sz="336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2pPr>
            <a:lvl3pPr marL="1371600" indent="-274320">
              <a:spcBef>
                <a:spcPts val="720"/>
              </a:spcBef>
              <a:buSzPct val="100000"/>
              <a:buFont typeface="Arial" charset="0"/>
              <a:buChar char="•"/>
              <a:defRPr sz="2880">
                <a:solidFill>
                  <a:srgbClr val="333399"/>
                </a:solidFill>
                <a:latin typeface="Arial" charset="0"/>
                <a:ea typeface="Heiti SC Light" charset="-122"/>
                <a:sym typeface="Arial" charset="0"/>
              </a:defRPr>
            </a:lvl3pPr>
            <a:lvl4pPr marL="1920240" indent="-274320">
              <a:spcBef>
                <a:spcPts val="600"/>
              </a:spcBef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4pPr>
            <a:lvl5pPr marL="2468880" indent="-274320">
              <a:spcBef>
                <a:spcPts val="600"/>
              </a:spcBef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5pPr>
            <a:lvl6pPr marL="301752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6pPr>
            <a:lvl7pPr marL="356616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7pPr>
            <a:lvl8pPr marL="411480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8pPr>
            <a:lvl9pPr marL="466344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  <a:defRPr/>
            </a:pPr>
            <a:fld id="{29063E15-D806-2641-A8AD-4A24EBEC1E4A}" type="slidenum">
              <a:rPr lang="en-US" altLang="en-US" sz="168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  <a:defRPr/>
              </a:pPr>
              <a:t>26</a:t>
            </a:fld>
            <a:endParaRPr lang="en-US" altLang="en-US" sz="168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5CD57EA4-218A-4D48-AB03-FA11A7AEB1EF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FAA26D3D-D897-4be2-8F04-BA451C77F1D7}"/>
          </a:extLst>
        </p:spPr>
        <p:txBody>
          <a:bodyPr/>
          <a:lstStyle/>
          <a:p>
            <a:pPr marL="47626" indent="-47626">
              <a:defRPr/>
            </a:pPr>
            <a:r>
              <a:rPr lang="en-US" altLang="en-US" sz="5280">
                <a:sym typeface="Arial" charset="0"/>
              </a:rPr>
              <a:t>The Honor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059E5-E464-8040-9342-CC5B20478018}"/>
              </a:ext>
            </a:extLst>
          </p:cNvPr>
          <p:cNvSpPr>
            <a:spLocks noGrp="1"/>
          </p:cNvSpPr>
          <p:nvPr>
            <p:ph idx="1"/>
          </p:nvPr>
        </p:nvSpPr>
        <p:spPr>
          <a:extLst>
            <a:ext uri="{FAA26D3D-D897-4be2-8F04-BA451C77F1D7}"/>
          </a:extLst>
        </p:spPr>
        <p:txBody>
          <a:bodyPr/>
          <a:lstStyle/>
          <a:p>
            <a:pPr marL="47626" indent="0">
              <a:spcBef>
                <a:spcPts val="840"/>
              </a:spcBef>
              <a:buFont typeface="Arial" charset="0"/>
              <a:buNone/>
              <a:defRPr/>
            </a:pPr>
            <a:r>
              <a:rPr lang="en-US" sz="3840" u="sng" dirty="0">
                <a:sym typeface="Arial" charset="0"/>
              </a:rPr>
              <a:t>Unpermitted Collaboration</a:t>
            </a:r>
            <a:r>
              <a:rPr lang="en-US" sz="3840" dirty="0">
                <a:sym typeface="Arial" charset="0"/>
              </a:rPr>
              <a:t>: All submissions must represent </a:t>
            </a:r>
            <a:r>
              <a:rPr lang="en-US" sz="3840" b="1" dirty="0">
                <a:solidFill>
                  <a:srgbClr val="FF0000"/>
                </a:solidFill>
                <a:sym typeface="Arial" charset="0"/>
              </a:rPr>
              <a:t>original, independent work</a:t>
            </a:r>
            <a:r>
              <a:rPr lang="en-US" sz="3840" dirty="0">
                <a:sym typeface="Arial" charset="0"/>
              </a:rPr>
              <a:t>. Some examples of activities that do not represent original work include: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sz="2400" dirty="0">
                <a:sym typeface="Arial" charset="0"/>
              </a:rPr>
              <a:t>Copying solutions from others or knowingly allowing others to copy your solution. 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sz="2400" dirty="0">
                <a:sym typeface="Arial" charset="0"/>
              </a:rPr>
              <a:t>Use of solutions posted to websites is </a:t>
            </a:r>
            <a:r>
              <a:rPr lang="en-US" sz="2400" u="sng" dirty="0">
                <a:sym typeface="Arial" charset="0"/>
              </a:rPr>
              <a:t>prohibited</a:t>
            </a:r>
            <a:r>
              <a:rPr lang="en-US" sz="2400" dirty="0">
                <a:sym typeface="Arial" charset="0"/>
              </a:rPr>
              <a:t>. 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sz="2400" dirty="0">
                <a:sym typeface="Arial" charset="0"/>
              </a:rPr>
              <a:t>Placing your source code in a public repository where others can copy it is unpermitted collaboration.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sz="2400" dirty="0">
                <a:sym typeface="Arial" charset="0"/>
              </a:rPr>
              <a:t>Debugging code for someone else. </a:t>
            </a:r>
          </a:p>
          <a:p>
            <a:pPr marL="459106" indent="-411480">
              <a:spcBef>
                <a:spcPts val="840"/>
              </a:spcBef>
              <a:buFont typeface="Arial" charset="0"/>
              <a:buChar char="•"/>
              <a:defRPr/>
            </a:pPr>
            <a:r>
              <a:rPr lang="en-US" sz="2400" dirty="0">
                <a:sym typeface="Arial" charset="0"/>
              </a:rPr>
              <a:t>Collaborating on or discussing the online graded quizzes before you have completed them. </a:t>
            </a:r>
            <a:endParaRPr lang="en-US" sz="3840" dirty="0">
              <a:sym typeface="Arial" charset="0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A0FBA25-2FFD-EE4F-A478-936B8C5C6C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40"/>
              </a:spcBef>
              <a:buSzPct val="100000"/>
              <a:buFont typeface="Arial" charset="0"/>
              <a:buChar char="•"/>
              <a:defRPr sz="3840">
                <a:solidFill>
                  <a:schemeClr val="accent2"/>
                </a:solidFill>
                <a:latin typeface="Arial" charset="0"/>
                <a:ea typeface="Heiti SC Light" charset="-122"/>
                <a:sym typeface="Arial" charset="0"/>
              </a:defRPr>
            </a:lvl1pPr>
            <a:lvl2pPr marL="891540" indent="-342900">
              <a:spcBef>
                <a:spcPts val="720"/>
              </a:spcBef>
              <a:buSzPct val="100000"/>
              <a:buFont typeface="Arial" charset="0"/>
              <a:buChar char="–"/>
              <a:defRPr sz="336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2pPr>
            <a:lvl3pPr marL="1371600" indent="-274320">
              <a:spcBef>
                <a:spcPts val="720"/>
              </a:spcBef>
              <a:buSzPct val="100000"/>
              <a:buFont typeface="Arial" charset="0"/>
              <a:buChar char="•"/>
              <a:defRPr sz="2880">
                <a:solidFill>
                  <a:srgbClr val="333399"/>
                </a:solidFill>
                <a:latin typeface="Arial" charset="0"/>
                <a:ea typeface="Heiti SC Light" charset="-122"/>
                <a:sym typeface="Arial" charset="0"/>
              </a:defRPr>
            </a:lvl3pPr>
            <a:lvl4pPr marL="1920240" indent="-274320">
              <a:spcBef>
                <a:spcPts val="600"/>
              </a:spcBef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4pPr>
            <a:lvl5pPr marL="2468880" indent="-274320">
              <a:spcBef>
                <a:spcPts val="600"/>
              </a:spcBef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5pPr>
            <a:lvl6pPr marL="301752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6pPr>
            <a:lvl7pPr marL="356616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7pPr>
            <a:lvl8pPr marL="411480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8pPr>
            <a:lvl9pPr marL="4663440" indent="-27432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»"/>
              <a:defRPr sz="2400">
                <a:solidFill>
                  <a:schemeClr val="tx1"/>
                </a:solidFill>
                <a:latin typeface="Arial" charset="0"/>
                <a:ea typeface="Heiti SC Light" charset="-122"/>
                <a:sym typeface="Arial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  <a:defRPr/>
            </a:pPr>
            <a:fld id="{99C1220D-E759-3F49-B267-0B20C9F3B61B}" type="slidenum">
              <a:rPr lang="en-US" altLang="en-US" sz="168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  <a:defRPr/>
              </a:pPr>
              <a:t>27</a:t>
            </a:fld>
            <a:endParaRPr lang="en-US" altLang="en-US" sz="168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573DA6A0-B27A-AC4B-B089-FC7E4DDE47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to do next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735255C3-45A1-F840-902F-11EAFA8B9F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1838" y="1920875"/>
            <a:ext cx="13898562" cy="6308725"/>
          </a:xfrm>
        </p:spPr>
        <p:txBody>
          <a:bodyPr/>
          <a:lstStyle/>
          <a:p>
            <a:r>
              <a:rPr lang="en-US" altLang="en-US" dirty="0"/>
              <a:t>Look around and get familiar with </a:t>
            </a:r>
            <a:r>
              <a:rPr lang="en-US" altLang="en-US" sz="3200" dirty="0">
                <a:hlinkClick r:id="rId3"/>
              </a:rPr>
              <a:t>https://cs144.stanford.edu</a:t>
            </a:r>
            <a:endParaRPr lang="en-US" altLang="en-US" sz="3200" dirty="0"/>
          </a:p>
          <a:p>
            <a:endParaRPr lang="en-US" altLang="en-US" dirty="0"/>
          </a:p>
          <a:p>
            <a:r>
              <a:rPr lang="en-US" altLang="en-US" dirty="0"/>
              <a:t>Watch half the Unit 1 videos before Wednesday’s class. </a:t>
            </a:r>
            <a:br>
              <a:rPr lang="en-US" altLang="en-US" dirty="0"/>
            </a:br>
            <a:r>
              <a:rPr lang="en-US" altLang="en-US" sz="3200" dirty="0">
                <a:solidFill>
                  <a:schemeClr val="tx1"/>
                </a:solidFill>
              </a:rPr>
              <a:t>These videos are quite simple and descriptive and should be a quick watch; 1.5x speed-up should work well.</a:t>
            </a:r>
          </a:p>
          <a:p>
            <a:endParaRPr lang="en-US" altLang="en-US" dirty="0"/>
          </a:p>
          <a:p>
            <a:r>
              <a:rPr lang="en-US" altLang="en-US" dirty="0"/>
              <a:t>Start working on Lab 0! It is due next Monday.</a:t>
            </a:r>
          </a:p>
          <a:p>
            <a:endParaRPr lang="en-US" altLang="en-US" dirty="0"/>
          </a:p>
          <a:p>
            <a:pPr marL="534988" lvl="1" indent="0">
              <a:buFont typeface="Arial" panose="020B0604020202020204" pitchFamily="34" charset="0"/>
              <a:buNone/>
            </a:pPr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BA947-22BB-9446-9A51-156B784C3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9338F5-0A2C-2E46-91D2-3196CC84B892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9DD66FE7-B396-244D-A6B8-13F99AC3DFCE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FAA26D3D-D897-4be2-8F04-BA451C77F1D7}"/>
          </a:extLst>
        </p:spPr>
        <p:txBody>
          <a:bodyPr/>
          <a:lstStyle/>
          <a:p>
            <a:pPr marL="47626" indent="0" eaLnBrk="1" hangingPunct="1">
              <a:defRPr/>
            </a:pPr>
            <a:r>
              <a:rPr lang="en-US" altLang="en-US" sz="5280">
                <a:sym typeface="Arial" charset="0"/>
              </a:rPr>
              <a:t>TCP/IP Header Formats in Lego</a:t>
            </a:r>
          </a:p>
        </p:txBody>
      </p:sp>
      <p:pic>
        <p:nvPicPr>
          <p:cNvPr id="18434" name="Picture 5">
            <a:extLst>
              <a:ext uri="{FF2B5EF4-FFF2-40B4-BE49-F238E27FC236}">
                <a16:creationId xmlns:a16="http://schemas.microsoft.com/office/drawing/2014/main" id="{13051E9F-3CF7-1047-9AEF-23A43849B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1828800"/>
            <a:ext cx="9144000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454025" y="6916738"/>
            <a:ext cx="14054138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98116" y="6681032"/>
            <a:ext cx="0" cy="4572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92577" y="7108308"/>
            <a:ext cx="1135827" cy="602794"/>
          </a:xfrm>
          <a:prstGeom prst="rect">
            <a:avLst/>
          </a:prstGeom>
          <a:noFill/>
        </p:spPr>
        <p:txBody>
          <a:bodyPr wrap="none" lIns="130621" tIns="65310" rIns="130621" bIns="65310">
            <a:spAutoFit/>
          </a:bodyPr>
          <a:lstStyle/>
          <a:p>
            <a:pPr>
              <a:defRPr/>
            </a:pPr>
            <a:r>
              <a:rPr lang="en-US" sz="3060">
                <a:latin typeface="+mj-lt"/>
              </a:rPr>
              <a:t>1964</a:t>
            </a:r>
            <a:endParaRPr lang="en-US" sz="306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5429" y="3733909"/>
            <a:ext cx="3257492" cy="12952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30621" tIns="65310" rIns="130621" bIns="65310">
            <a:spAutoFit/>
          </a:bodyPr>
          <a:lstStyle/>
          <a:p>
            <a:pPr algn="l">
              <a:defRPr/>
            </a:pPr>
            <a:r>
              <a:rPr lang="en-US" sz="2520" dirty="0">
                <a:latin typeface="+mj-lt"/>
              </a:rPr>
              <a:t>US Government starts “ARPANET” project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775288" y="6675438"/>
            <a:ext cx="0" cy="4572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13517" y="7132639"/>
            <a:ext cx="1135827" cy="602794"/>
          </a:xfrm>
          <a:prstGeom prst="rect">
            <a:avLst/>
          </a:prstGeom>
          <a:noFill/>
        </p:spPr>
        <p:txBody>
          <a:bodyPr wrap="none" lIns="130621" tIns="65310" rIns="130621" bIns="65310">
            <a:spAutoFit/>
          </a:bodyPr>
          <a:lstStyle/>
          <a:p>
            <a:pPr>
              <a:defRPr/>
            </a:pPr>
            <a:r>
              <a:rPr lang="en-US" sz="3060" dirty="0">
                <a:latin typeface="+mj-lt"/>
              </a:rPr>
              <a:t>1965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630698" y="6675438"/>
            <a:ext cx="0" cy="4572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70515" y="7132639"/>
            <a:ext cx="1135827" cy="602794"/>
          </a:xfrm>
          <a:prstGeom prst="rect">
            <a:avLst/>
          </a:prstGeom>
          <a:noFill/>
        </p:spPr>
        <p:txBody>
          <a:bodyPr wrap="none" lIns="130621" tIns="65310" rIns="130621" bIns="65310">
            <a:spAutoFit/>
          </a:bodyPr>
          <a:lstStyle/>
          <a:p>
            <a:pPr>
              <a:defRPr/>
            </a:pPr>
            <a:r>
              <a:rPr lang="en-US" sz="3060" dirty="0">
                <a:latin typeface="+mj-lt"/>
              </a:rPr>
              <a:t>1966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13595" y="5155109"/>
            <a:ext cx="2168167" cy="12952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30621" tIns="65310" rIns="130621" bIns="65310">
            <a:spAutoFit/>
          </a:bodyPr>
          <a:lstStyle/>
          <a:p>
            <a:pPr algn="l">
              <a:defRPr/>
            </a:pPr>
            <a:r>
              <a:rPr lang="en-US" sz="2520" dirty="0">
                <a:latin typeface="+mj-lt"/>
              </a:rPr>
              <a:t>1</a:t>
            </a:r>
            <a:r>
              <a:rPr lang="en-US" sz="2520" baseline="30000" dirty="0">
                <a:latin typeface="+mj-lt"/>
              </a:rPr>
              <a:t>st</a:t>
            </a:r>
            <a:r>
              <a:rPr lang="en-US" sz="2520" dirty="0">
                <a:latin typeface="+mj-lt"/>
              </a:rPr>
              <a:t> network connects two computers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088525" y="6675438"/>
            <a:ext cx="0" cy="4572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326754" y="7132639"/>
            <a:ext cx="1135827" cy="602794"/>
          </a:xfrm>
          <a:prstGeom prst="rect">
            <a:avLst/>
          </a:prstGeom>
          <a:noFill/>
        </p:spPr>
        <p:txBody>
          <a:bodyPr wrap="none" lIns="130621" tIns="65310" rIns="130621" bIns="65310">
            <a:spAutoFit/>
          </a:bodyPr>
          <a:lstStyle/>
          <a:p>
            <a:pPr>
              <a:defRPr/>
            </a:pPr>
            <a:r>
              <a:rPr lang="en-US" sz="3060" dirty="0">
                <a:latin typeface="+mj-lt"/>
              </a:rPr>
              <a:t>1968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77" y="4572992"/>
            <a:ext cx="1219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822" y="1981200"/>
            <a:ext cx="2316163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849684" y="998832"/>
            <a:ext cx="3981560" cy="9074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30621" tIns="65310" rIns="130621" bIns="65310">
            <a:spAutoFit/>
          </a:bodyPr>
          <a:lstStyle/>
          <a:p>
            <a:pPr algn="l">
              <a:defRPr/>
            </a:pPr>
            <a:r>
              <a:rPr lang="en-US" sz="2520" dirty="0">
                <a:latin typeface="+mj-lt"/>
              </a:rPr>
              <a:t>Four nodes connected (UCLA, SRI, UCSB, Utah)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0726040" y="6675438"/>
            <a:ext cx="0" cy="4572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965857" y="7132639"/>
            <a:ext cx="1135827" cy="602794"/>
          </a:xfrm>
          <a:prstGeom prst="rect">
            <a:avLst/>
          </a:prstGeom>
          <a:noFill/>
        </p:spPr>
        <p:txBody>
          <a:bodyPr wrap="none" lIns="130621" tIns="65310" rIns="130621" bIns="65310">
            <a:spAutoFit/>
          </a:bodyPr>
          <a:lstStyle/>
          <a:p>
            <a:pPr>
              <a:defRPr/>
            </a:pPr>
            <a:r>
              <a:rPr lang="en-US" sz="3060" dirty="0">
                <a:latin typeface="+mj-lt"/>
              </a:rPr>
              <a:t>1969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49538" y="5650543"/>
            <a:ext cx="1461297" cy="424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rtl="0" latinLnBrk="1" hangingPunct="0"/>
            <a:r>
              <a:rPr lang="en-US" sz="2160" dirty="0"/>
              <a:t>Paul </a:t>
            </a:r>
            <a:r>
              <a:rPr lang="en-US" sz="2160" dirty="0" err="1"/>
              <a:t>Baran</a:t>
            </a:r>
            <a:endParaRPr lang="en-US" sz="2160" dirty="0">
              <a:sym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15813" y="3812327"/>
            <a:ext cx="2928746" cy="10895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pPr algn="ctr" rtl="0" latinLnBrk="1" hangingPunct="0"/>
            <a:r>
              <a:rPr lang="en-US" sz="2160" dirty="0">
                <a:sym typeface="Gill Sans"/>
              </a:rPr>
              <a:t>“</a:t>
            </a:r>
            <a:r>
              <a:rPr lang="en-US" sz="2160" i="1" dirty="0">
                <a:sym typeface="Gill Sans"/>
              </a:rPr>
              <a:t>A n</a:t>
            </a:r>
            <a:r>
              <a:rPr lang="en-US" sz="2160" i="1" dirty="0"/>
              <a:t>etwork to </a:t>
            </a:r>
            <a:br>
              <a:rPr lang="en-US" sz="2160" i="1" dirty="0"/>
            </a:br>
            <a:r>
              <a:rPr lang="en-US" sz="2160" i="1" dirty="0"/>
              <a:t>survive nuclear attack</a:t>
            </a:r>
            <a:r>
              <a:rPr lang="en-US" sz="2160" dirty="0"/>
              <a:t>.”</a:t>
            </a:r>
          </a:p>
          <a:p>
            <a:pPr algn="ctr" defTabSz="491490" fontAlgn="auto" latinLnBrk="1">
              <a:spcBef>
                <a:spcPts val="0"/>
              </a:spcBef>
              <a:spcAft>
                <a:spcPts val="0"/>
              </a:spcAft>
            </a:pPr>
            <a:endParaRPr lang="en-US" sz="2160" dirty="0">
              <a:sym typeface="Gill San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A7E6DD-F3C7-6F47-8B29-FB00DF86BA7C}"/>
              </a:ext>
            </a:extLst>
          </p:cNvPr>
          <p:cNvGrpSpPr/>
          <p:nvPr/>
        </p:nvGrpSpPr>
        <p:grpSpPr>
          <a:xfrm>
            <a:off x="1303769" y="391599"/>
            <a:ext cx="3400931" cy="2557975"/>
            <a:chOff x="1478437" y="797057"/>
            <a:chExt cx="3778812" cy="2842195"/>
          </a:xfrm>
        </p:grpSpPr>
        <p:pic>
          <p:nvPicPr>
            <p:cNvPr id="22" name="Picture 21" descr="2014_04_29_10_04_08.jpg">
              <a:extLst>
                <a:ext uri="{FF2B5EF4-FFF2-40B4-BE49-F238E27FC236}">
                  <a16:creationId xmlns:a16="http://schemas.microsoft.com/office/drawing/2014/main" id="{E305253C-205D-034F-845A-1DC1968139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49" t="49594" r="24238" b="12624"/>
            <a:stretch/>
          </p:blipFill>
          <p:spPr>
            <a:xfrm>
              <a:off x="1821145" y="797057"/>
              <a:ext cx="3093396" cy="24757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375FD8-BE6C-AE4C-8F52-18495D5A2AAD}"/>
                </a:ext>
              </a:extLst>
            </p:cNvPr>
            <p:cNvSpPr txBox="1"/>
            <p:nvPr/>
          </p:nvSpPr>
          <p:spPr>
            <a:xfrm>
              <a:off x="1478437" y="3228883"/>
              <a:ext cx="377881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20" tIns="45720" rIns="45720" bIns="45720" numCol="1" spcCol="38100" rtlCol="0" anchor="ctr">
              <a:spAutoFit/>
            </a:bodyPr>
            <a:lstStyle/>
            <a:p>
              <a:pPr algn="ctr" defTabSz="491490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/>
                <a:t>Wireless Communications: 1964</a:t>
              </a:r>
              <a:endParaRPr lang="en-US" sz="1800" dirty="0">
                <a:sym typeface="Gill San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3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066">
        <p:fade/>
      </p:transition>
    </mc:Choice>
    <mc:Fallback xmlns="">
      <p:transition spd="med" advTm="31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Picture 1142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7997" y="2184458"/>
            <a:ext cx="4951118" cy="3378107"/>
          </a:xfrm>
          <a:prstGeom prst="rect">
            <a:avLst/>
          </a:prstGeom>
        </p:spPr>
      </p:pic>
      <p:grpSp>
        <p:nvGrpSpPr>
          <p:cNvPr id="1122" name="Group 1121"/>
          <p:cNvGrpSpPr/>
          <p:nvPr/>
        </p:nvGrpSpPr>
        <p:grpSpPr>
          <a:xfrm>
            <a:off x="4948296" y="2074569"/>
            <a:ext cx="2365385" cy="973924"/>
            <a:chOff x="5882153" y="2305076"/>
            <a:chExt cx="2628205" cy="1082138"/>
          </a:xfrm>
        </p:grpSpPr>
        <p:sp>
          <p:nvSpPr>
            <p:cNvPr id="2" name="TextBox 1"/>
            <p:cNvSpPr txBox="1"/>
            <p:nvPr/>
          </p:nvSpPr>
          <p:spPr>
            <a:xfrm>
              <a:off x="5882153" y="2305076"/>
              <a:ext cx="1698472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20" tIns="45720" rIns="45720" bIns="45720" numCol="1" spcCol="38100" rtlCol="0" anchor="ctr">
              <a:spAutoFit/>
            </a:bodyPr>
            <a:lstStyle/>
            <a:p>
              <a:pPr algn="ctr" defTabSz="491490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3420" dirty="0">
                  <a:latin typeface="+mn-lt"/>
                  <a:ea typeface="+mn-ea"/>
                  <a:sym typeface="Gill Sans"/>
                </a:rPr>
                <a:t>“</a:t>
              </a:r>
              <a:r>
                <a:rPr lang="en-US" sz="3420" dirty="0">
                  <a:solidFill>
                    <a:srgbClr val="FF0000"/>
                  </a:solidFill>
                  <a:latin typeface="+mn-lt"/>
                  <a:ea typeface="+mn-ea"/>
                  <a:sym typeface="Gill Sans"/>
                </a:rPr>
                <a:t>router</a:t>
              </a:r>
              <a:r>
                <a:rPr lang="en-US" sz="3420" dirty="0">
                  <a:latin typeface="+mn-lt"/>
                  <a:ea typeface="+mn-ea"/>
                  <a:sym typeface="Gill Sans"/>
                </a:rPr>
                <a:t>”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7047071" y="2992444"/>
              <a:ext cx="1463287" cy="394770"/>
            </a:xfrm>
            <a:prstGeom prst="straightConnector1">
              <a:avLst/>
            </a:prstGeom>
            <a:noFill/>
            <a:ln w="57150" cap="flat" cmpd="sng">
              <a:solidFill>
                <a:srgbClr val="FF66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121" name="Group 1120"/>
          <p:cNvGrpSpPr/>
          <p:nvPr/>
        </p:nvGrpSpPr>
        <p:grpSpPr>
          <a:xfrm>
            <a:off x="2652147" y="3048493"/>
            <a:ext cx="2557853" cy="1123257"/>
            <a:chOff x="3330878" y="3387214"/>
            <a:chExt cx="2842059" cy="1248063"/>
          </a:xfrm>
        </p:grpSpPr>
        <p:sp>
          <p:nvSpPr>
            <p:cNvPr id="3" name="TextBox 2"/>
            <p:cNvSpPr txBox="1"/>
            <p:nvPr/>
          </p:nvSpPr>
          <p:spPr>
            <a:xfrm>
              <a:off x="3330878" y="3387214"/>
              <a:ext cx="2250618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20" tIns="45720" rIns="45720" bIns="45720" numCol="1" spcCol="38100" rtlCol="0" anchor="ctr">
              <a:spAutoFit/>
            </a:bodyPr>
            <a:lstStyle/>
            <a:p>
              <a:pPr algn="ctr" defTabSz="491490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3060" dirty="0"/>
                <a:t>“</a:t>
              </a:r>
              <a:r>
                <a:rPr lang="en-US" sz="3060" dirty="0">
                  <a:solidFill>
                    <a:srgbClr val="FF0000"/>
                  </a:solidFill>
                </a:rPr>
                <a:t>e</a:t>
              </a:r>
              <a:r>
                <a:rPr lang="en-US" sz="3420" dirty="0">
                  <a:solidFill>
                    <a:srgbClr val="FF0000"/>
                  </a:solidFill>
                  <a:latin typeface="+mn-lt"/>
                  <a:ea typeface="+mn-ea"/>
                  <a:sym typeface="Gill Sans"/>
                </a:rPr>
                <a:t>nd host</a:t>
              </a:r>
              <a:r>
                <a:rPr lang="en-US" sz="3420" dirty="0">
                  <a:latin typeface="+mn-lt"/>
                  <a:ea typeface="+mn-ea"/>
                  <a:sym typeface="Gill Sans"/>
                </a:rPr>
                <a:t>”</a:t>
              </a:r>
            </a:p>
          </p:txBody>
        </p:sp>
        <p:cxnSp>
          <p:nvCxnSpPr>
            <p:cNvPr id="218" name="Straight Arrow Connector 217"/>
            <p:cNvCxnSpPr>
              <a:stCxn id="3" idx="2"/>
            </p:cNvCxnSpPr>
            <p:nvPr/>
          </p:nvCxnSpPr>
          <p:spPr>
            <a:xfrm>
              <a:off x="4456187" y="4074582"/>
              <a:ext cx="1716750" cy="560695"/>
            </a:xfrm>
            <a:prstGeom prst="straightConnector1">
              <a:avLst/>
            </a:prstGeom>
            <a:noFill/>
            <a:ln w="57150" cap="flat" cmpd="sng">
              <a:solidFill>
                <a:srgbClr val="FF66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123" name="Group 1122"/>
          <p:cNvGrpSpPr/>
          <p:nvPr/>
        </p:nvGrpSpPr>
        <p:grpSpPr>
          <a:xfrm>
            <a:off x="5818855" y="4744706"/>
            <a:ext cx="1260906" cy="1266330"/>
            <a:chOff x="6849441" y="5271895"/>
            <a:chExt cx="1401007" cy="1407033"/>
          </a:xfrm>
        </p:grpSpPr>
        <p:sp>
          <p:nvSpPr>
            <p:cNvPr id="217" name="TextBox 216"/>
            <p:cNvSpPr txBox="1"/>
            <p:nvPr/>
          </p:nvSpPr>
          <p:spPr>
            <a:xfrm>
              <a:off x="6849441" y="5991560"/>
              <a:ext cx="1062614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20" tIns="45720" rIns="45720" bIns="45720" numCol="1" spcCol="38100" rtlCol="0" anchor="ctr">
              <a:spAutoFit/>
            </a:bodyPr>
            <a:lstStyle/>
            <a:p>
              <a:pPr algn="ctr" defTabSz="491490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3060" dirty="0"/>
                <a:t>“</a:t>
              </a:r>
              <a:r>
                <a:rPr lang="en-US" sz="3060" dirty="0">
                  <a:solidFill>
                    <a:srgbClr val="FF0000"/>
                  </a:solidFill>
                </a:rPr>
                <a:t>link</a:t>
              </a:r>
              <a:r>
                <a:rPr lang="en-US" sz="3420" dirty="0">
                  <a:latin typeface="+mn-lt"/>
                  <a:ea typeface="+mn-ea"/>
                  <a:sym typeface="Gill Sans"/>
                </a:rPr>
                <a:t>”</a:t>
              </a:r>
            </a:p>
          </p:txBody>
        </p:sp>
        <p:cxnSp>
          <p:nvCxnSpPr>
            <p:cNvPr id="219" name="Straight Arrow Connector 218"/>
            <p:cNvCxnSpPr>
              <a:stCxn id="217" idx="0"/>
            </p:cNvCxnSpPr>
            <p:nvPr/>
          </p:nvCxnSpPr>
          <p:spPr>
            <a:xfrm flipV="1">
              <a:off x="7380748" y="5271895"/>
              <a:ext cx="869700" cy="719665"/>
            </a:xfrm>
            <a:prstGeom prst="straightConnector1">
              <a:avLst/>
            </a:prstGeom>
            <a:noFill/>
            <a:ln w="57150" cap="flat" cmpd="sng">
              <a:solidFill>
                <a:srgbClr val="FF66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in 1969</a:t>
            </a:r>
          </a:p>
        </p:txBody>
      </p:sp>
      <p:grpSp>
        <p:nvGrpSpPr>
          <p:cNvPr id="1128" name="Group 1127"/>
          <p:cNvGrpSpPr/>
          <p:nvPr/>
        </p:nvGrpSpPr>
        <p:grpSpPr>
          <a:xfrm>
            <a:off x="705044" y="4278387"/>
            <a:ext cx="2581818" cy="3621610"/>
            <a:chOff x="783381" y="4753763"/>
            <a:chExt cx="2868687" cy="4024011"/>
          </a:xfrm>
        </p:grpSpPr>
        <p:pic>
          <p:nvPicPr>
            <p:cNvPr id="1124" name="Picture 11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381" y="5356512"/>
              <a:ext cx="2868687" cy="3421262"/>
            </a:xfrm>
            <a:prstGeom prst="rect">
              <a:avLst/>
            </a:prstGeom>
          </p:spPr>
        </p:pic>
        <p:sp>
          <p:nvSpPr>
            <p:cNvPr id="1126" name="TextBox 1125"/>
            <p:cNvSpPr txBox="1"/>
            <p:nvPr/>
          </p:nvSpPr>
          <p:spPr>
            <a:xfrm>
              <a:off x="826140" y="4753763"/>
              <a:ext cx="2783170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20" tIns="45720" rIns="45720" bIns="45720" numCol="1" spcCol="38100" rtlCol="0" anchor="ctr">
              <a:spAutoFit/>
            </a:bodyPr>
            <a:lstStyle/>
            <a:p>
              <a:pPr algn="ctr" defTabSz="491490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3420" dirty="0">
                  <a:latin typeface="+mn-lt"/>
                  <a:ea typeface="+mn-ea"/>
                  <a:sym typeface="Gill Sans"/>
                </a:rPr>
                <a:t>Also in 1969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16801E-2239-FD4A-BFDD-BB4E12BE88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25"/>
          <a:stretch/>
        </p:blipFill>
        <p:spPr>
          <a:xfrm>
            <a:off x="9754426" y="2969853"/>
            <a:ext cx="4526281" cy="49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Picture 1142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3640" y="2184458"/>
            <a:ext cx="4951118" cy="33781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3938" y="2074569"/>
            <a:ext cx="1528625" cy="618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algn="ctr"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420" dirty="0">
                <a:latin typeface="+mn-lt"/>
                <a:ea typeface="+mn-ea"/>
                <a:sym typeface="Gill Sans"/>
              </a:rPr>
              <a:t>“</a:t>
            </a:r>
            <a:r>
              <a:rPr lang="en-US" sz="3420" dirty="0">
                <a:solidFill>
                  <a:srgbClr val="FF0000"/>
                </a:solidFill>
                <a:latin typeface="+mn-lt"/>
                <a:ea typeface="+mn-ea"/>
                <a:sym typeface="Gill Sans"/>
              </a:rPr>
              <a:t>router</a:t>
            </a:r>
            <a:r>
              <a:rPr lang="en-US" sz="3420" dirty="0">
                <a:latin typeface="+mn-lt"/>
                <a:ea typeface="+mn-ea"/>
                <a:sym typeface="Gill Sans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7791" y="3048493"/>
            <a:ext cx="2025556" cy="618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algn="ctr"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060" dirty="0"/>
              <a:t>“</a:t>
            </a:r>
            <a:r>
              <a:rPr lang="en-US" sz="3060" dirty="0">
                <a:solidFill>
                  <a:srgbClr val="FF0000"/>
                </a:solidFill>
              </a:rPr>
              <a:t>e</a:t>
            </a:r>
            <a:r>
              <a:rPr lang="en-US" sz="3420" dirty="0">
                <a:solidFill>
                  <a:srgbClr val="FF0000"/>
                </a:solidFill>
                <a:latin typeface="+mn-lt"/>
                <a:ea typeface="+mn-ea"/>
                <a:sym typeface="Gill Sans"/>
              </a:rPr>
              <a:t>nd host</a:t>
            </a:r>
            <a:r>
              <a:rPr lang="en-US" sz="3420" dirty="0">
                <a:latin typeface="+mn-lt"/>
                <a:ea typeface="+mn-ea"/>
                <a:sym typeface="Gill Sans"/>
              </a:rPr>
              <a:t>”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6164497" y="5392404"/>
            <a:ext cx="956352" cy="618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algn="ctr"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060" dirty="0"/>
              <a:t>“</a:t>
            </a:r>
            <a:r>
              <a:rPr lang="en-US" sz="3060" dirty="0">
                <a:solidFill>
                  <a:srgbClr val="FF0000"/>
                </a:solidFill>
              </a:rPr>
              <a:t>link</a:t>
            </a:r>
            <a:r>
              <a:rPr lang="en-US" sz="3420" dirty="0">
                <a:latin typeface="+mn-lt"/>
                <a:ea typeface="+mn-ea"/>
                <a:sym typeface="Gill Sans"/>
              </a:rPr>
              <a:t>”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342365" y="2693200"/>
            <a:ext cx="1316958" cy="355293"/>
          </a:xfrm>
          <a:prstGeom prst="straightConnector1">
            <a:avLst/>
          </a:prstGeom>
          <a:noFill/>
          <a:ln w="57150" cap="flat" cmpd="sng">
            <a:solidFill>
              <a:srgbClr val="FF66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8" name="Straight Arrow Connector 217"/>
          <p:cNvCxnSpPr>
            <a:stCxn id="3" idx="2"/>
          </p:cNvCxnSpPr>
          <p:nvPr/>
        </p:nvCxnSpPr>
        <p:spPr>
          <a:xfrm>
            <a:off x="4010569" y="3667124"/>
            <a:ext cx="1545074" cy="504626"/>
          </a:xfrm>
          <a:prstGeom prst="straightConnector1">
            <a:avLst/>
          </a:prstGeom>
          <a:noFill/>
          <a:ln w="57150" cap="flat" cmpd="sng">
            <a:solidFill>
              <a:srgbClr val="FF66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9" name="Straight Arrow Connector 218"/>
          <p:cNvCxnSpPr>
            <a:stCxn id="217" idx="0"/>
          </p:cNvCxnSpPr>
          <p:nvPr/>
        </p:nvCxnSpPr>
        <p:spPr>
          <a:xfrm flipV="1">
            <a:off x="6642673" y="4744706"/>
            <a:ext cx="782731" cy="647698"/>
          </a:xfrm>
          <a:prstGeom prst="straightConnector1">
            <a:avLst/>
          </a:prstGeom>
          <a:noFill/>
          <a:ln w="57150" cap="flat" cmpd="sng">
            <a:solidFill>
              <a:srgbClr val="FF66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/>
          <p:cNvSpPr txBox="1"/>
          <p:nvPr/>
        </p:nvSpPr>
        <p:spPr>
          <a:xfrm>
            <a:off x="1155007" y="6223012"/>
            <a:ext cx="12967974" cy="15050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marL="668655" indent="-668655" defTabSz="491490" fontAlgn="auto" latinLnBrk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060" dirty="0"/>
              <a:t>Sending files between scientists: “</a:t>
            </a:r>
            <a:r>
              <a:rPr lang="en-US" sz="3060" i="1" dirty="0">
                <a:solidFill>
                  <a:srgbClr val="FF0000"/>
                </a:solidFill>
              </a:rPr>
              <a:t>Here is a big file of astronomy data!</a:t>
            </a:r>
            <a:r>
              <a:rPr lang="en-US" sz="3060" dirty="0"/>
              <a:t>”</a:t>
            </a:r>
          </a:p>
          <a:p>
            <a:pPr marL="668655" indent="-668655" latinLnBrk="1">
              <a:buFont typeface="+mj-lt"/>
              <a:buAutoNum type="arabicPeriod"/>
            </a:pPr>
            <a:r>
              <a:rPr lang="en-US" sz="3060" dirty="0"/>
              <a:t>Email: “</a:t>
            </a:r>
            <a:r>
              <a:rPr lang="en-US" sz="3060" i="1" dirty="0">
                <a:solidFill>
                  <a:srgbClr val="FF0000"/>
                </a:solidFill>
              </a:rPr>
              <a:t>Where shall we have lunch today?</a:t>
            </a:r>
            <a:r>
              <a:rPr lang="en-US" sz="3060" dirty="0"/>
              <a:t>”</a:t>
            </a:r>
          </a:p>
          <a:p>
            <a:pPr marL="668655" indent="-668655" latinLnBrk="1">
              <a:buFont typeface="+mj-lt"/>
              <a:buAutoNum type="arabicPeriod"/>
            </a:pPr>
            <a:r>
              <a:rPr lang="en-US" sz="3060" dirty="0"/>
              <a:t>Remote login to another computer.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they use it for?</a:t>
            </a:r>
          </a:p>
        </p:txBody>
      </p:sp>
    </p:spTree>
    <p:extLst>
      <p:ext uri="{BB962C8B-B14F-4D97-AF65-F5344CB8AC3E}">
        <p14:creationId xmlns:p14="http://schemas.microsoft.com/office/powerpoint/2010/main" val="31951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1800" y="217170"/>
            <a:ext cx="3220280" cy="2197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920" y="2616764"/>
            <a:ext cx="7315200" cy="54864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465320" y="3354781"/>
            <a:ext cx="2682240" cy="2360215"/>
          </a:xfrm>
          <a:custGeom>
            <a:avLst/>
            <a:gdLst>
              <a:gd name="connsiteX0" fmla="*/ 0 w 2980267"/>
              <a:gd name="connsiteY0" fmla="*/ 101600 h 2777067"/>
              <a:gd name="connsiteX1" fmla="*/ 2946400 w 2980267"/>
              <a:gd name="connsiteY1" fmla="*/ 0 h 2777067"/>
              <a:gd name="connsiteX2" fmla="*/ 2980267 w 2980267"/>
              <a:gd name="connsiteY2" fmla="*/ 2743200 h 2777067"/>
              <a:gd name="connsiteX3" fmla="*/ 16934 w 2980267"/>
              <a:gd name="connsiteY3" fmla="*/ 2777067 h 2777067"/>
              <a:gd name="connsiteX4" fmla="*/ 0 w 2980267"/>
              <a:gd name="connsiteY4" fmla="*/ 101600 h 277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267" h="2777067">
                <a:moveTo>
                  <a:pt x="0" y="101600"/>
                </a:moveTo>
                <a:lnTo>
                  <a:pt x="2946400" y="0"/>
                </a:lnTo>
                <a:lnTo>
                  <a:pt x="2980267" y="2743200"/>
                </a:lnTo>
                <a:lnTo>
                  <a:pt x="16934" y="2777067"/>
                </a:lnTo>
                <a:lnTo>
                  <a:pt x="0" y="101600"/>
                </a:lnTo>
                <a:close/>
              </a:path>
            </a:pathLst>
          </a:custGeom>
          <a:ln w="76200" cmpd="sng">
            <a:solidFill>
              <a:srgbClr val="FF6600"/>
            </a:solidFill>
            <a:prstDash val="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noAutofit/>
          </a:bodyPr>
          <a:lstStyle/>
          <a:p>
            <a:pPr algn="ctr" defTabSz="491490" fontAlgn="auto" latinLnBrk="1">
              <a:spcBef>
                <a:spcPts val="0"/>
              </a:spcBef>
              <a:spcAft>
                <a:spcPts val="0"/>
              </a:spcAft>
            </a:pPr>
            <a:endParaRPr lang="en-US" sz="324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sym typeface="Gill San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410" y="3045464"/>
            <a:ext cx="4637791" cy="2410456"/>
            <a:chOff x="11566" y="3383848"/>
            <a:chExt cx="5153101" cy="2678285"/>
          </a:xfrm>
        </p:grpSpPr>
        <p:sp>
          <p:nvSpPr>
            <p:cNvPr id="6" name="TextBox 5"/>
            <p:cNvSpPr txBox="1"/>
            <p:nvPr/>
          </p:nvSpPr>
          <p:spPr>
            <a:xfrm>
              <a:off x="11566" y="3383848"/>
              <a:ext cx="4786923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20" tIns="45720" rIns="45720" bIns="45720" numCol="1" spcCol="38100" rtlCol="0" anchor="ctr">
              <a:spAutoFit/>
            </a:bodyPr>
            <a:lstStyle/>
            <a:p>
              <a:pPr algn="ctr" defTabSz="491490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3420" dirty="0">
                  <a:latin typeface="+mn-lt"/>
                  <a:ea typeface="+mn-ea"/>
                  <a:sym typeface="Gill Sans"/>
                </a:rPr>
                <a:t>First email typed here</a:t>
              </a:r>
            </a:p>
          </p:txBody>
        </p:sp>
        <p:cxnSp>
          <p:nvCxnSpPr>
            <p:cNvPr id="8" name="Straight Arrow Connector 7"/>
            <p:cNvCxnSpPr>
              <a:stCxn id="6" idx="2"/>
            </p:cNvCxnSpPr>
            <p:nvPr/>
          </p:nvCxnSpPr>
          <p:spPr>
            <a:xfrm>
              <a:off x="2405028" y="4071216"/>
              <a:ext cx="2759639" cy="1990917"/>
            </a:xfrm>
            <a:prstGeom prst="straightConnector1">
              <a:avLst/>
            </a:prstGeom>
            <a:noFill/>
            <a:ln w="38100" cap="flat">
              <a:solidFill>
                <a:srgbClr val="FF66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" name="Freeform 9"/>
          <p:cNvSpPr/>
          <p:nvPr/>
        </p:nvSpPr>
        <p:spPr>
          <a:xfrm>
            <a:off x="8503920" y="2623259"/>
            <a:ext cx="2788920" cy="4511040"/>
          </a:xfrm>
          <a:custGeom>
            <a:avLst/>
            <a:gdLst>
              <a:gd name="connsiteX0" fmla="*/ 16933 w 3098800"/>
              <a:gd name="connsiteY0" fmla="*/ 237067 h 5012267"/>
              <a:gd name="connsiteX1" fmla="*/ 0 w 3098800"/>
              <a:gd name="connsiteY1" fmla="*/ 4402667 h 5012267"/>
              <a:gd name="connsiteX2" fmla="*/ 3098800 w 3098800"/>
              <a:gd name="connsiteY2" fmla="*/ 5012267 h 5012267"/>
              <a:gd name="connsiteX3" fmla="*/ 3081867 w 3098800"/>
              <a:gd name="connsiteY3" fmla="*/ 0 h 5012267"/>
              <a:gd name="connsiteX4" fmla="*/ 50800 w 3098800"/>
              <a:gd name="connsiteY4" fmla="*/ 0 h 5012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8800" h="5012267">
                <a:moveTo>
                  <a:pt x="16933" y="237067"/>
                </a:moveTo>
                <a:cubicBezTo>
                  <a:pt x="11289" y="1625600"/>
                  <a:pt x="5644" y="3014134"/>
                  <a:pt x="0" y="4402667"/>
                </a:cubicBezTo>
                <a:lnTo>
                  <a:pt x="3098800" y="5012267"/>
                </a:lnTo>
                <a:cubicBezTo>
                  <a:pt x="3093156" y="3341511"/>
                  <a:pt x="3087511" y="1670756"/>
                  <a:pt x="3081867" y="0"/>
                </a:cubicBezTo>
                <a:lnTo>
                  <a:pt x="50800" y="0"/>
                </a:lnTo>
              </a:path>
            </a:pathLst>
          </a:custGeom>
          <a:ln w="76200" cmpd="sng">
            <a:solidFill>
              <a:srgbClr val="FF6600"/>
            </a:solidFill>
            <a:prstDash val="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295" tIns="41147" rIns="82295" bIns="41147" numCol="1" spcCol="38100" rtlCol="0" anchor="t">
            <a:noAutofit/>
          </a:bodyPr>
          <a:lstStyle/>
          <a:p>
            <a:pPr defTabSz="822960" fontAlgn="auto" latinLnBrk="1">
              <a:spcBef>
                <a:spcPts val="0"/>
              </a:spcBef>
              <a:spcAft>
                <a:spcPts val="0"/>
              </a:spcAft>
            </a:pPr>
            <a:endParaRPr lang="en-US" sz="1620"/>
          </a:p>
        </p:txBody>
      </p:sp>
      <p:sp>
        <p:nvSpPr>
          <p:cNvPr id="12" name="TextBox 11"/>
          <p:cNvSpPr txBox="1"/>
          <p:nvPr/>
        </p:nvSpPr>
        <p:spPr>
          <a:xfrm>
            <a:off x="346429" y="4761090"/>
            <a:ext cx="3372142" cy="618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algn="ctr"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420" dirty="0">
                <a:latin typeface="+mn-lt"/>
                <a:ea typeface="+mn-ea"/>
                <a:sym typeface="Gill Sans"/>
              </a:rPr>
              <a:t>“</a:t>
            </a:r>
            <a:r>
              <a:rPr lang="en-US" sz="3420" dirty="0">
                <a:solidFill>
                  <a:srgbClr val="FF0000"/>
                </a:solidFill>
                <a:latin typeface="+mn-lt"/>
                <a:ea typeface="+mn-ea"/>
                <a:sym typeface="Gill Sans"/>
              </a:rPr>
              <a:t>QWERTYUIOP</a:t>
            </a:r>
            <a:r>
              <a:rPr lang="en-US" sz="3420" dirty="0">
                <a:latin typeface="+mn-lt"/>
                <a:ea typeface="+mn-ea"/>
                <a:sym typeface="Gill Sans"/>
              </a:rPr>
              <a:t>”</a:t>
            </a:r>
          </a:p>
        </p:txBody>
      </p:sp>
      <p:sp>
        <p:nvSpPr>
          <p:cNvPr id="14" name="Freeform 13"/>
          <p:cNvSpPr/>
          <p:nvPr/>
        </p:nvSpPr>
        <p:spPr>
          <a:xfrm>
            <a:off x="5510746" y="807721"/>
            <a:ext cx="3680853" cy="2575560"/>
          </a:xfrm>
          <a:custGeom>
            <a:avLst/>
            <a:gdLst>
              <a:gd name="connsiteX0" fmla="*/ 57617 w 4089837"/>
              <a:gd name="connsiteY0" fmla="*/ 2861733 h 2861733"/>
              <a:gd name="connsiteX1" fmla="*/ 57617 w 4089837"/>
              <a:gd name="connsiteY1" fmla="*/ 1761066 h 2861733"/>
              <a:gd name="connsiteX2" fmla="*/ 125350 w 4089837"/>
              <a:gd name="connsiteY2" fmla="*/ 1134533 h 2861733"/>
              <a:gd name="connsiteX3" fmla="*/ 193083 w 4089837"/>
              <a:gd name="connsiteY3" fmla="*/ 1117600 h 2861733"/>
              <a:gd name="connsiteX4" fmla="*/ 243883 w 4089837"/>
              <a:gd name="connsiteY4" fmla="*/ 1083733 h 2861733"/>
              <a:gd name="connsiteX5" fmla="*/ 311617 w 4089837"/>
              <a:gd name="connsiteY5" fmla="*/ 1066800 h 2861733"/>
              <a:gd name="connsiteX6" fmla="*/ 362417 w 4089837"/>
              <a:gd name="connsiteY6" fmla="*/ 1016000 h 2861733"/>
              <a:gd name="connsiteX7" fmla="*/ 464017 w 4089837"/>
              <a:gd name="connsiteY7" fmla="*/ 982133 h 2861733"/>
              <a:gd name="connsiteX8" fmla="*/ 582550 w 4089837"/>
              <a:gd name="connsiteY8" fmla="*/ 948266 h 2861733"/>
              <a:gd name="connsiteX9" fmla="*/ 751883 w 4089837"/>
              <a:gd name="connsiteY9" fmla="*/ 914400 h 2861733"/>
              <a:gd name="connsiteX10" fmla="*/ 1090550 w 4089837"/>
              <a:gd name="connsiteY10" fmla="*/ 880533 h 2861733"/>
              <a:gd name="connsiteX11" fmla="*/ 1276817 w 4089837"/>
              <a:gd name="connsiteY11" fmla="*/ 846666 h 2861733"/>
              <a:gd name="connsiteX12" fmla="*/ 1344550 w 4089837"/>
              <a:gd name="connsiteY12" fmla="*/ 829733 h 2861733"/>
              <a:gd name="connsiteX13" fmla="*/ 1412283 w 4089837"/>
              <a:gd name="connsiteY13" fmla="*/ 795866 h 2861733"/>
              <a:gd name="connsiteX14" fmla="*/ 1463083 w 4089837"/>
              <a:gd name="connsiteY14" fmla="*/ 728133 h 2861733"/>
              <a:gd name="connsiteX15" fmla="*/ 1513883 w 4089837"/>
              <a:gd name="connsiteY15" fmla="*/ 694266 h 2861733"/>
              <a:gd name="connsiteX16" fmla="*/ 1598550 w 4089837"/>
              <a:gd name="connsiteY16" fmla="*/ 558800 h 2861733"/>
              <a:gd name="connsiteX17" fmla="*/ 1632417 w 4089837"/>
              <a:gd name="connsiteY17" fmla="*/ 491066 h 2861733"/>
              <a:gd name="connsiteX18" fmla="*/ 1734017 w 4089837"/>
              <a:gd name="connsiteY18" fmla="*/ 355600 h 2861733"/>
              <a:gd name="connsiteX19" fmla="*/ 1818683 w 4089837"/>
              <a:gd name="connsiteY19" fmla="*/ 254000 h 2861733"/>
              <a:gd name="connsiteX20" fmla="*/ 1954150 w 4089837"/>
              <a:gd name="connsiteY20" fmla="*/ 152400 h 2861733"/>
              <a:gd name="connsiteX21" fmla="*/ 2089617 w 4089837"/>
              <a:gd name="connsiteY21" fmla="*/ 67733 h 2861733"/>
              <a:gd name="connsiteX22" fmla="*/ 2106550 w 4089837"/>
              <a:gd name="connsiteY22" fmla="*/ 16933 h 2861733"/>
              <a:gd name="connsiteX23" fmla="*/ 2157350 w 4089837"/>
              <a:gd name="connsiteY23" fmla="*/ 0 h 2861733"/>
              <a:gd name="connsiteX24" fmla="*/ 2428283 w 4089837"/>
              <a:gd name="connsiteY24" fmla="*/ 16933 h 2861733"/>
              <a:gd name="connsiteX25" fmla="*/ 2462150 w 4089837"/>
              <a:gd name="connsiteY25" fmla="*/ 67733 h 2861733"/>
              <a:gd name="connsiteX26" fmla="*/ 2512950 w 4089837"/>
              <a:gd name="connsiteY26" fmla="*/ 169333 h 2861733"/>
              <a:gd name="connsiteX27" fmla="*/ 2546817 w 4089837"/>
              <a:gd name="connsiteY27" fmla="*/ 338666 h 2861733"/>
              <a:gd name="connsiteX28" fmla="*/ 2580683 w 4089837"/>
              <a:gd name="connsiteY28" fmla="*/ 406400 h 2861733"/>
              <a:gd name="connsiteX29" fmla="*/ 2580683 w 4089837"/>
              <a:gd name="connsiteY29" fmla="*/ 1049866 h 2861733"/>
              <a:gd name="connsiteX30" fmla="*/ 2648417 w 4089837"/>
              <a:gd name="connsiteY30" fmla="*/ 1625600 h 2861733"/>
              <a:gd name="connsiteX31" fmla="*/ 2750017 w 4089837"/>
              <a:gd name="connsiteY31" fmla="*/ 1642533 h 2861733"/>
              <a:gd name="connsiteX32" fmla="*/ 3325750 w 4089837"/>
              <a:gd name="connsiteY32" fmla="*/ 1676400 h 2861733"/>
              <a:gd name="connsiteX33" fmla="*/ 3579750 w 4089837"/>
              <a:gd name="connsiteY33" fmla="*/ 1727200 h 2861733"/>
              <a:gd name="connsiteX34" fmla="*/ 3630550 w 4089837"/>
              <a:gd name="connsiteY34" fmla="*/ 1744133 h 2861733"/>
              <a:gd name="connsiteX35" fmla="*/ 3681350 w 4089837"/>
              <a:gd name="connsiteY35" fmla="*/ 1778000 h 2861733"/>
              <a:gd name="connsiteX36" fmla="*/ 3782950 w 4089837"/>
              <a:gd name="connsiteY36" fmla="*/ 1811866 h 2861733"/>
              <a:gd name="connsiteX37" fmla="*/ 3867617 w 4089837"/>
              <a:gd name="connsiteY37" fmla="*/ 1913466 h 2861733"/>
              <a:gd name="connsiteX38" fmla="*/ 3918417 w 4089837"/>
              <a:gd name="connsiteY38" fmla="*/ 1930400 h 2861733"/>
              <a:gd name="connsiteX39" fmla="*/ 3969217 w 4089837"/>
              <a:gd name="connsiteY39" fmla="*/ 1964266 h 2861733"/>
              <a:gd name="connsiteX40" fmla="*/ 4036950 w 4089837"/>
              <a:gd name="connsiteY40" fmla="*/ 1998133 h 2861733"/>
              <a:gd name="connsiteX41" fmla="*/ 4087750 w 4089837"/>
              <a:gd name="connsiteY41" fmla="*/ 2015066 h 2861733"/>
              <a:gd name="connsiteX42" fmla="*/ 4087750 w 4089837"/>
              <a:gd name="connsiteY42" fmla="*/ 2032000 h 286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89837" h="2861733">
                <a:moveTo>
                  <a:pt x="57617" y="2861733"/>
                </a:moveTo>
                <a:cubicBezTo>
                  <a:pt x="29481" y="2270903"/>
                  <a:pt x="36700" y="2597748"/>
                  <a:pt x="57617" y="1761066"/>
                </a:cubicBezTo>
                <a:cubicBezTo>
                  <a:pt x="69964" y="1267204"/>
                  <a:pt x="-117851" y="1204018"/>
                  <a:pt x="125350" y="1134533"/>
                </a:cubicBezTo>
                <a:cubicBezTo>
                  <a:pt x="147727" y="1128140"/>
                  <a:pt x="170505" y="1123244"/>
                  <a:pt x="193083" y="1117600"/>
                </a:cubicBezTo>
                <a:cubicBezTo>
                  <a:pt x="210016" y="1106311"/>
                  <a:pt x="225177" y="1091750"/>
                  <a:pt x="243883" y="1083733"/>
                </a:cubicBezTo>
                <a:cubicBezTo>
                  <a:pt x="265274" y="1074565"/>
                  <a:pt x="291410" y="1078346"/>
                  <a:pt x="311617" y="1066800"/>
                </a:cubicBezTo>
                <a:cubicBezTo>
                  <a:pt x="332409" y="1054919"/>
                  <a:pt x="341483" y="1027630"/>
                  <a:pt x="362417" y="1016000"/>
                </a:cubicBezTo>
                <a:cubicBezTo>
                  <a:pt x="393623" y="998663"/>
                  <a:pt x="430150" y="993422"/>
                  <a:pt x="464017" y="982133"/>
                </a:cubicBezTo>
                <a:cubicBezTo>
                  <a:pt x="517317" y="964366"/>
                  <a:pt x="523028" y="961021"/>
                  <a:pt x="582550" y="948266"/>
                </a:cubicBezTo>
                <a:cubicBezTo>
                  <a:pt x="638834" y="936205"/>
                  <a:pt x="694607" y="920128"/>
                  <a:pt x="751883" y="914400"/>
                </a:cubicBezTo>
                <a:cubicBezTo>
                  <a:pt x="864772" y="903111"/>
                  <a:pt x="978642" y="899184"/>
                  <a:pt x="1090550" y="880533"/>
                </a:cubicBezTo>
                <a:cubicBezTo>
                  <a:pt x="1164092" y="868276"/>
                  <a:pt x="1205801" y="862447"/>
                  <a:pt x="1276817" y="846666"/>
                </a:cubicBezTo>
                <a:cubicBezTo>
                  <a:pt x="1299535" y="841617"/>
                  <a:pt x="1321972" y="835377"/>
                  <a:pt x="1344550" y="829733"/>
                </a:cubicBezTo>
                <a:cubicBezTo>
                  <a:pt x="1367128" y="818444"/>
                  <a:pt x="1393117" y="812294"/>
                  <a:pt x="1412283" y="795866"/>
                </a:cubicBezTo>
                <a:cubicBezTo>
                  <a:pt x="1433711" y="777499"/>
                  <a:pt x="1443127" y="748089"/>
                  <a:pt x="1463083" y="728133"/>
                </a:cubicBezTo>
                <a:cubicBezTo>
                  <a:pt x="1477474" y="713742"/>
                  <a:pt x="1496950" y="705555"/>
                  <a:pt x="1513883" y="694266"/>
                </a:cubicBezTo>
                <a:cubicBezTo>
                  <a:pt x="1599697" y="522640"/>
                  <a:pt x="1488637" y="734661"/>
                  <a:pt x="1598550" y="558800"/>
                </a:cubicBezTo>
                <a:cubicBezTo>
                  <a:pt x="1611929" y="537394"/>
                  <a:pt x="1618415" y="512069"/>
                  <a:pt x="1632417" y="491066"/>
                </a:cubicBezTo>
                <a:cubicBezTo>
                  <a:pt x="1663727" y="444102"/>
                  <a:pt x="1702708" y="402565"/>
                  <a:pt x="1734017" y="355600"/>
                </a:cubicBezTo>
                <a:cubicBezTo>
                  <a:pt x="1766393" y="307034"/>
                  <a:pt x="1770876" y="293115"/>
                  <a:pt x="1818683" y="254000"/>
                </a:cubicBezTo>
                <a:cubicBezTo>
                  <a:pt x="1862369" y="218257"/>
                  <a:pt x="1903665" y="177643"/>
                  <a:pt x="1954150" y="152400"/>
                </a:cubicBezTo>
                <a:cubicBezTo>
                  <a:pt x="2047126" y="105911"/>
                  <a:pt x="2001689" y="133679"/>
                  <a:pt x="2089617" y="67733"/>
                </a:cubicBezTo>
                <a:cubicBezTo>
                  <a:pt x="2095261" y="50800"/>
                  <a:pt x="2093929" y="29554"/>
                  <a:pt x="2106550" y="16933"/>
                </a:cubicBezTo>
                <a:cubicBezTo>
                  <a:pt x="2119171" y="4312"/>
                  <a:pt x="2139501" y="0"/>
                  <a:pt x="2157350" y="0"/>
                </a:cubicBezTo>
                <a:cubicBezTo>
                  <a:pt x="2247837" y="0"/>
                  <a:pt x="2337972" y="11289"/>
                  <a:pt x="2428283" y="16933"/>
                </a:cubicBezTo>
                <a:cubicBezTo>
                  <a:pt x="2439572" y="33866"/>
                  <a:pt x="2453049" y="49530"/>
                  <a:pt x="2462150" y="67733"/>
                </a:cubicBezTo>
                <a:cubicBezTo>
                  <a:pt x="2532257" y="207947"/>
                  <a:pt x="2415892" y="23747"/>
                  <a:pt x="2512950" y="169333"/>
                </a:cubicBezTo>
                <a:cubicBezTo>
                  <a:pt x="2518804" y="204459"/>
                  <a:pt x="2531658" y="298243"/>
                  <a:pt x="2546817" y="338666"/>
                </a:cubicBezTo>
                <a:cubicBezTo>
                  <a:pt x="2555680" y="362302"/>
                  <a:pt x="2569394" y="383822"/>
                  <a:pt x="2580683" y="406400"/>
                </a:cubicBezTo>
                <a:cubicBezTo>
                  <a:pt x="2626530" y="727319"/>
                  <a:pt x="2580683" y="357501"/>
                  <a:pt x="2580683" y="1049866"/>
                </a:cubicBezTo>
                <a:cubicBezTo>
                  <a:pt x="2580683" y="1358589"/>
                  <a:pt x="2422502" y="1575396"/>
                  <a:pt x="2648417" y="1625600"/>
                </a:cubicBezTo>
                <a:cubicBezTo>
                  <a:pt x="2681933" y="1633048"/>
                  <a:pt x="2715779" y="1639965"/>
                  <a:pt x="2750017" y="1642533"/>
                </a:cubicBezTo>
                <a:cubicBezTo>
                  <a:pt x="2941721" y="1656911"/>
                  <a:pt x="3133839" y="1665111"/>
                  <a:pt x="3325750" y="1676400"/>
                </a:cubicBezTo>
                <a:cubicBezTo>
                  <a:pt x="3410868" y="1690586"/>
                  <a:pt x="3496596" y="1703441"/>
                  <a:pt x="3579750" y="1727200"/>
                </a:cubicBezTo>
                <a:cubicBezTo>
                  <a:pt x="3596912" y="1732104"/>
                  <a:pt x="3613617" y="1738489"/>
                  <a:pt x="3630550" y="1744133"/>
                </a:cubicBezTo>
                <a:cubicBezTo>
                  <a:pt x="3647483" y="1755422"/>
                  <a:pt x="3662753" y="1769735"/>
                  <a:pt x="3681350" y="1778000"/>
                </a:cubicBezTo>
                <a:cubicBezTo>
                  <a:pt x="3713972" y="1792498"/>
                  <a:pt x="3782950" y="1811866"/>
                  <a:pt x="3782950" y="1811866"/>
                </a:cubicBezTo>
                <a:cubicBezTo>
                  <a:pt x="3807940" y="1849351"/>
                  <a:pt x="3828503" y="1887390"/>
                  <a:pt x="3867617" y="1913466"/>
                </a:cubicBezTo>
                <a:cubicBezTo>
                  <a:pt x="3882469" y="1923367"/>
                  <a:pt x="3902452" y="1922418"/>
                  <a:pt x="3918417" y="1930400"/>
                </a:cubicBezTo>
                <a:cubicBezTo>
                  <a:pt x="3936620" y="1939501"/>
                  <a:pt x="3951547" y="1954169"/>
                  <a:pt x="3969217" y="1964266"/>
                </a:cubicBezTo>
                <a:cubicBezTo>
                  <a:pt x="3991134" y="1976790"/>
                  <a:pt x="4013748" y="1988189"/>
                  <a:pt x="4036950" y="1998133"/>
                </a:cubicBezTo>
                <a:cubicBezTo>
                  <a:pt x="4053356" y="2005164"/>
                  <a:pt x="4072899" y="2005165"/>
                  <a:pt x="4087750" y="2015066"/>
                </a:cubicBezTo>
                <a:cubicBezTo>
                  <a:pt x="4092447" y="2018197"/>
                  <a:pt x="4087750" y="2026355"/>
                  <a:pt x="4087750" y="2032000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2295" tIns="41147" rIns="82295" bIns="41147" numCol="1" spcCol="38100" rtlCol="0" anchor="t">
            <a:noAutofit/>
          </a:bodyPr>
          <a:lstStyle/>
          <a:p>
            <a:pPr defTabSz="822960" fontAlgn="auto" latinLnBrk="1">
              <a:spcBef>
                <a:spcPts val="0"/>
              </a:spcBef>
              <a:spcAft>
                <a:spcPts val="0"/>
              </a:spcAft>
            </a:pPr>
            <a:endParaRPr lang="en-US" sz="1620"/>
          </a:p>
        </p:txBody>
      </p:sp>
      <p:grpSp>
        <p:nvGrpSpPr>
          <p:cNvPr id="21" name="Group 20"/>
          <p:cNvGrpSpPr/>
          <p:nvPr/>
        </p:nvGrpSpPr>
        <p:grpSpPr>
          <a:xfrm>
            <a:off x="302958" y="6032501"/>
            <a:ext cx="4482402" cy="618631"/>
            <a:chOff x="336620" y="6702781"/>
            <a:chExt cx="4980447" cy="687368"/>
          </a:xfrm>
        </p:grpSpPr>
        <p:sp>
          <p:nvSpPr>
            <p:cNvPr id="15" name="TextBox 14"/>
            <p:cNvSpPr txBox="1"/>
            <p:nvPr/>
          </p:nvSpPr>
          <p:spPr>
            <a:xfrm>
              <a:off x="336620" y="6702781"/>
              <a:ext cx="4136817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20" tIns="45720" rIns="45720" bIns="45720" numCol="1" spcCol="38100" rtlCol="0" anchor="ctr">
              <a:spAutoFit/>
            </a:bodyPr>
            <a:lstStyle/>
            <a:p>
              <a:pPr algn="ctr" defTabSz="491490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3420" dirty="0">
                  <a:latin typeface="+mn-lt"/>
                  <a:ea typeface="+mn-ea"/>
                  <a:sym typeface="Gill Sans"/>
                </a:rPr>
                <a:t>…and printed here</a:t>
              </a: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>
              <a:off x="4473437" y="7046466"/>
              <a:ext cx="843630" cy="0"/>
            </a:xfrm>
            <a:prstGeom prst="straightConnector1">
              <a:avLst/>
            </a:prstGeom>
            <a:noFill/>
            <a:ln w="38100" cap="flat">
              <a:solidFill>
                <a:srgbClr val="FF66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TextBox 18"/>
          <p:cNvSpPr txBox="1"/>
          <p:nvPr/>
        </p:nvSpPr>
        <p:spPr>
          <a:xfrm>
            <a:off x="105153" y="106372"/>
            <a:ext cx="1477329" cy="840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algn="ctr"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4860" dirty="0">
                <a:latin typeface="+mn-lt"/>
                <a:ea typeface="+mn-ea"/>
                <a:sym typeface="Gill Sans"/>
              </a:rPr>
              <a:t>1971</a:t>
            </a:r>
          </a:p>
        </p:txBody>
      </p:sp>
    </p:spTree>
    <p:extLst>
      <p:ext uri="{BB962C8B-B14F-4D97-AF65-F5344CB8AC3E}">
        <p14:creationId xmlns:p14="http://schemas.microsoft.com/office/powerpoint/2010/main" val="3195809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04078" y="5264801"/>
            <a:ext cx="3049801" cy="839726"/>
            <a:chOff x="1971439" y="5124530"/>
            <a:chExt cx="10710382" cy="2234514"/>
          </a:xfrm>
        </p:grpSpPr>
        <p:sp>
          <p:nvSpPr>
            <p:cNvPr id="18" name="Can 17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127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60"/>
            </a:p>
          </p:txBody>
        </p:sp>
        <p:cxnSp>
          <p:nvCxnSpPr>
            <p:cNvPr id="19" name="Straight Connector 18"/>
            <p:cNvCxnSpPr>
              <a:endCxn id="21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n 20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6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24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n 23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127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60"/>
            </a:p>
          </p:txBody>
        </p:sp>
        <p:cxnSp>
          <p:nvCxnSpPr>
            <p:cNvPr id="25" name="Straight Connector 24"/>
            <p:cNvCxnSpPr>
              <a:stCxn id="26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127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60"/>
            </a:p>
          </p:txBody>
        </p:sp>
        <p:cxnSp>
          <p:nvCxnSpPr>
            <p:cNvPr id="27" name="Straight Connector 26"/>
            <p:cNvCxnSpPr>
              <a:endCxn id="24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4570624" y="4826938"/>
            <a:ext cx="3891453" cy="2073635"/>
            <a:chOff x="7416296" y="4662657"/>
            <a:chExt cx="3891454" cy="2073635"/>
          </a:xfrm>
        </p:grpSpPr>
        <p:grpSp>
          <p:nvGrpSpPr>
            <p:cNvPr id="43" name="Group 42"/>
            <p:cNvGrpSpPr/>
            <p:nvPr/>
          </p:nvGrpSpPr>
          <p:grpSpPr>
            <a:xfrm>
              <a:off x="8207215" y="5279611"/>
              <a:ext cx="2679709" cy="839726"/>
              <a:chOff x="3271140" y="5124530"/>
              <a:chExt cx="9410681" cy="2234514"/>
            </a:xfrm>
          </p:grpSpPr>
          <p:sp>
            <p:nvSpPr>
              <p:cNvPr id="44" name="Can 43"/>
              <p:cNvSpPr/>
              <p:nvPr/>
            </p:nvSpPr>
            <p:spPr>
              <a:xfrm>
                <a:off x="6962465" y="5124530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60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V="1">
                <a:off x="4583923" y="5518350"/>
                <a:ext cx="2561187" cy="308211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an 46"/>
              <p:cNvSpPr/>
              <p:nvPr/>
            </p:nvSpPr>
            <p:spPr>
              <a:xfrm>
                <a:off x="3271140" y="5621087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60"/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4205617" y="6059619"/>
                <a:ext cx="1867699" cy="1012618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endCxn id="50" idx="0"/>
              </p:cNvCxnSpPr>
              <p:nvPr/>
            </p:nvCxnSpPr>
            <p:spPr>
              <a:xfrm>
                <a:off x="8217499" y="5518352"/>
                <a:ext cx="2136997" cy="84400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Can 49"/>
              <p:cNvSpPr/>
              <p:nvPr/>
            </p:nvSpPr>
            <p:spPr>
              <a:xfrm>
                <a:off x="9515455" y="607555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60"/>
              </a:p>
            </p:txBody>
          </p:sp>
          <p:cxnSp>
            <p:nvCxnSpPr>
              <p:cNvPr id="51" name="Straight Connector 50"/>
              <p:cNvCxnSpPr>
                <a:stCxn id="52" idx="4"/>
              </p:cNvCxnSpPr>
              <p:nvPr/>
            </p:nvCxnSpPr>
            <p:spPr>
              <a:xfrm flipV="1">
                <a:off x="7145109" y="6501796"/>
                <a:ext cx="2733850" cy="570443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Can 51"/>
              <p:cNvSpPr/>
              <p:nvPr/>
            </p:nvSpPr>
            <p:spPr>
              <a:xfrm>
                <a:off x="5467031" y="678543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60"/>
              </a:p>
            </p:txBody>
          </p:sp>
          <p:cxnSp>
            <p:nvCxnSpPr>
              <p:cNvPr id="53" name="Straight Connector 52"/>
              <p:cNvCxnSpPr>
                <a:endCxn id="50" idx="4"/>
              </p:cNvCxnSpPr>
              <p:nvPr/>
            </p:nvCxnSpPr>
            <p:spPr>
              <a:xfrm flipH="1" flipV="1">
                <a:off x="11193533" y="6362359"/>
                <a:ext cx="1488288" cy="744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7786389" y="5896566"/>
              <a:ext cx="2679709" cy="839726"/>
              <a:chOff x="3271140" y="5124530"/>
              <a:chExt cx="9410681" cy="2234514"/>
            </a:xfrm>
          </p:grpSpPr>
          <p:sp>
            <p:nvSpPr>
              <p:cNvPr id="31" name="Can 30"/>
              <p:cNvSpPr/>
              <p:nvPr/>
            </p:nvSpPr>
            <p:spPr>
              <a:xfrm>
                <a:off x="6962465" y="5124530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60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4583923" y="5518350"/>
                <a:ext cx="2561187" cy="308211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an 33"/>
              <p:cNvSpPr/>
              <p:nvPr/>
            </p:nvSpPr>
            <p:spPr>
              <a:xfrm>
                <a:off x="3271140" y="5621087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60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4205617" y="6059619"/>
                <a:ext cx="1867699" cy="1012618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endCxn id="37" idx="0"/>
              </p:cNvCxnSpPr>
              <p:nvPr/>
            </p:nvCxnSpPr>
            <p:spPr>
              <a:xfrm>
                <a:off x="8217499" y="5518352"/>
                <a:ext cx="2136997" cy="84400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Can 36"/>
              <p:cNvSpPr/>
              <p:nvPr/>
            </p:nvSpPr>
            <p:spPr>
              <a:xfrm>
                <a:off x="9515455" y="607555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60"/>
              </a:p>
            </p:txBody>
          </p:sp>
          <p:cxnSp>
            <p:nvCxnSpPr>
              <p:cNvPr id="38" name="Straight Connector 37"/>
              <p:cNvCxnSpPr>
                <a:stCxn id="39" idx="4"/>
              </p:cNvCxnSpPr>
              <p:nvPr/>
            </p:nvCxnSpPr>
            <p:spPr>
              <a:xfrm flipV="1">
                <a:off x="7145109" y="6501796"/>
                <a:ext cx="2733850" cy="570443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Can 38"/>
              <p:cNvSpPr/>
              <p:nvPr/>
            </p:nvSpPr>
            <p:spPr>
              <a:xfrm>
                <a:off x="5467031" y="678543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60"/>
              </a:p>
            </p:txBody>
          </p:sp>
          <p:cxnSp>
            <p:nvCxnSpPr>
              <p:cNvPr id="40" name="Straight Connector 39"/>
              <p:cNvCxnSpPr>
                <a:endCxn id="37" idx="4"/>
              </p:cNvCxnSpPr>
              <p:nvPr/>
            </p:nvCxnSpPr>
            <p:spPr>
              <a:xfrm flipH="1" flipV="1">
                <a:off x="11193533" y="6362359"/>
                <a:ext cx="1488288" cy="744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7416296" y="4662657"/>
              <a:ext cx="3891454" cy="1532917"/>
              <a:chOff x="-984303" y="5124530"/>
              <a:chExt cx="13666124" cy="4079096"/>
            </a:xfrm>
          </p:grpSpPr>
          <p:sp>
            <p:nvSpPr>
              <p:cNvPr id="57" name="Can 56"/>
              <p:cNvSpPr/>
              <p:nvPr/>
            </p:nvSpPr>
            <p:spPr>
              <a:xfrm>
                <a:off x="6962465" y="5124530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60"/>
              </a:p>
            </p:txBody>
          </p:sp>
          <p:cxnSp>
            <p:nvCxnSpPr>
              <p:cNvPr id="58" name="Straight Connector 57"/>
              <p:cNvCxnSpPr>
                <a:endCxn id="60" idx="2"/>
              </p:cNvCxnSpPr>
              <p:nvPr/>
            </p:nvCxnSpPr>
            <p:spPr>
              <a:xfrm>
                <a:off x="1971439" y="5890769"/>
                <a:ext cx="1299701" cy="17124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4583923" y="5518350"/>
                <a:ext cx="2561187" cy="308211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Can 59"/>
              <p:cNvSpPr/>
              <p:nvPr/>
            </p:nvSpPr>
            <p:spPr>
              <a:xfrm>
                <a:off x="3271140" y="5621087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60"/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4205617" y="6059619"/>
                <a:ext cx="1867699" cy="1012618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endCxn id="63" idx="0"/>
              </p:cNvCxnSpPr>
              <p:nvPr/>
            </p:nvCxnSpPr>
            <p:spPr>
              <a:xfrm>
                <a:off x="8217499" y="5518352"/>
                <a:ext cx="2136997" cy="84400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Can 62"/>
              <p:cNvSpPr/>
              <p:nvPr/>
            </p:nvSpPr>
            <p:spPr>
              <a:xfrm>
                <a:off x="9515455" y="607555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60"/>
              </a:p>
            </p:txBody>
          </p:sp>
          <p:cxnSp>
            <p:nvCxnSpPr>
              <p:cNvPr id="64" name="Straight Connector 63"/>
              <p:cNvCxnSpPr>
                <a:stCxn id="65" idx="4"/>
              </p:cNvCxnSpPr>
              <p:nvPr/>
            </p:nvCxnSpPr>
            <p:spPr>
              <a:xfrm flipV="1">
                <a:off x="7145109" y="6493347"/>
                <a:ext cx="2733850" cy="570442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Can 64"/>
              <p:cNvSpPr/>
              <p:nvPr/>
            </p:nvSpPr>
            <p:spPr>
              <a:xfrm>
                <a:off x="5467030" y="6776984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127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60"/>
              </a:p>
            </p:txBody>
          </p:sp>
          <p:cxnSp>
            <p:nvCxnSpPr>
              <p:cNvPr id="66" name="Straight Connector 65"/>
              <p:cNvCxnSpPr>
                <a:endCxn id="63" idx="4"/>
              </p:cNvCxnSpPr>
              <p:nvPr/>
            </p:nvCxnSpPr>
            <p:spPr>
              <a:xfrm flipH="1" flipV="1">
                <a:off x="11193533" y="6362359"/>
                <a:ext cx="1488288" cy="744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-984303" y="9186502"/>
                <a:ext cx="1299702" cy="17124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43" name="Picture 1142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219" y="260525"/>
            <a:ext cx="4951118" cy="33781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7516" y="150635"/>
            <a:ext cx="1528625" cy="618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algn="ctr"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420" dirty="0">
                <a:latin typeface="+mn-lt"/>
                <a:ea typeface="+mn-ea"/>
                <a:sym typeface="Gill Sans"/>
              </a:rPr>
              <a:t>“</a:t>
            </a:r>
            <a:r>
              <a:rPr lang="en-US" sz="3420" dirty="0">
                <a:solidFill>
                  <a:srgbClr val="FF0000"/>
                </a:solidFill>
                <a:latin typeface="+mn-lt"/>
                <a:ea typeface="+mn-ea"/>
                <a:sym typeface="Gill Sans"/>
              </a:rPr>
              <a:t>router</a:t>
            </a:r>
            <a:r>
              <a:rPr lang="en-US" sz="3420" dirty="0">
                <a:latin typeface="+mn-lt"/>
                <a:ea typeface="+mn-ea"/>
                <a:sym typeface="Gill Sans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370" y="1124559"/>
            <a:ext cx="2025556" cy="618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algn="ctr"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060" dirty="0"/>
              <a:t>“</a:t>
            </a:r>
            <a:r>
              <a:rPr lang="en-US" sz="3060" dirty="0">
                <a:solidFill>
                  <a:srgbClr val="FF0000"/>
                </a:solidFill>
              </a:rPr>
              <a:t>e</a:t>
            </a:r>
            <a:r>
              <a:rPr lang="en-US" sz="3420" dirty="0">
                <a:solidFill>
                  <a:srgbClr val="FF0000"/>
                </a:solidFill>
                <a:latin typeface="+mn-lt"/>
                <a:ea typeface="+mn-ea"/>
                <a:sym typeface="Gill Sans"/>
              </a:rPr>
              <a:t>nd host</a:t>
            </a:r>
            <a:r>
              <a:rPr lang="en-US" sz="3420" dirty="0">
                <a:latin typeface="+mn-lt"/>
                <a:ea typeface="+mn-ea"/>
                <a:sym typeface="Gill Sans"/>
              </a:rPr>
              <a:t>”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3258076" y="3468471"/>
            <a:ext cx="956352" cy="618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algn="ctr"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060" dirty="0"/>
              <a:t>“</a:t>
            </a:r>
            <a:r>
              <a:rPr lang="en-US" sz="3060" dirty="0">
                <a:solidFill>
                  <a:srgbClr val="FF0000"/>
                </a:solidFill>
              </a:rPr>
              <a:t>link</a:t>
            </a:r>
            <a:r>
              <a:rPr lang="en-US" sz="3420" dirty="0">
                <a:latin typeface="+mn-lt"/>
                <a:ea typeface="+mn-ea"/>
                <a:sym typeface="Gill Sans"/>
              </a:rPr>
              <a:t>”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35943" y="769266"/>
            <a:ext cx="1316958" cy="355293"/>
          </a:xfrm>
          <a:prstGeom prst="straightConnector1">
            <a:avLst/>
          </a:prstGeom>
          <a:noFill/>
          <a:ln w="57150" cap="flat" cmpd="sng">
            <a:solidFill>
              <a:srgbClr val="FF66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8" name="Straight Arrow Connector 217"/>
          <p:cNvCxnSpPr>
            <a:stCxn id="3" idx="2"/>
          </p:cNvCxnSpPr>
          <p:nvPr/>
        </p:nvCxnSpPr>
        <p:spPr>
          <a:xfrm>
            <a:off x="1104148" y="1743190"/>
            <a:ext cx="1545074" cy="504626"/>
          </a:xfrm>
          <a:prstGeom prst="straightConnector1">
            <a:avLst/>
          </a:prstGeom>
          <a:noFill/>
          <a:ln w="57150" cap="flat" cmpd="sng">
            <a:solidFill>
              <a:srgbClr val="FF66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9" name="Straight Arrow Connector 218"/>
          <p:cNvCxnSpPr>
            <a:stCxn id="217" idx="0"/>
          </p:cNvCxnSpPr>
          <p:nvPr/>
        </p:nvCxnSpPr>
        <p:spPr>
          <a:xfrm flipV="1">
            <a:off x="3736252" y="2820772"/>
            <a:ext cx="782730" cy="647699"/>
          </a:xfrm>
          <a:prstGeom prst="straightConnector1">
            <a:avLst/>
          </a:prstGeom>
          <a:noFill/>
          <a:ln w="57150" cap="flat" cmpd="sng">
            <a:solidFill>
              <a:srgbClr val="FF66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" name="Group 3"/>
          <p:cNvGrpSpPr/>
          <p:nvPr/>
        </p:nvGrpSpPr>
        <p:grpSpPr>
          <a:xfrm>
            <a:off x="6805046" y="2533428"/>
            <a:ext cx="6051457" cy="5782312"/>
            <a:chOff x="7561162" y="2814919"/>
            <a:chExt cx="6723841" cy="6424791"/>
          </a:xfrm>
        </p:grpSpPr>
        <p:grpSp>
          <p:nvGrpSpPr>
            <p:cNvPr id="221" name="Group 220"/>
            <p:cNvGrpSpPr/>
            <p:nvPr/>
          </p:nvGrpSpPr>
          <p:grpSpPr>
            <a:xfrm>
              <a:off x="8962824" y="4869852"/>
              <a:ext cx="3912623" cy="2304040"/>
              <a:chOff x="7786389" y="4662656"/>
              <a:chExt cx="3521361" cy="2073636"/>
            </a:xfrm>
          </p:grpSpPr>
          <p:grpSp>
            <p:nvGrpSpPr>
              <p:cNvPr id="222" name="Group 221"/>
              <p:cNvGrpSpPr/>
              <p:nvPr/>
            </p:nvGrpSpPr>
            <p:grpSpPr>
              <a:xfrm>
                <a:off x="8207215" y="5279611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245" name="Can 244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46" name="Straight Connector 245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7" name="Can 246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48" name="Straight Connector 247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>
                  <a:endCxn id="250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0" name="Can 249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51" name="Straight Connector 250"/>
                <p:cNvCxnSpPr>
                  <a:stCxn id="252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2" name="Can 251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53" name="Straight Connector 252"/>
                <p:cNvCxnSpPr>
                  <a:endCxn id="250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/>
            </p:nvGrpSpPr>
            <p:grpSpPr>
              <a:xfrm>
                <a:off x="7786389" y="5896566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236" name="Can 235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37" name="Straight Connector 236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8" name="Can 237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39" name="Straight Connector 238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/>
                <p:cNvCxnSpPr>
                  <a:endCxn id="241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1" name="Can 240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42" name="Straight Connector 241"/>
                <p:cNvCxnSpPr>
                  <a:stCxn id="243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" name="Can 242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44" name="Straight Connector 243"/>
                <p:cNvCxnSpPr>
                  <a:endCxn id="241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/>
            </p:nvGrpSpPr>
            <p:grpSpPr>
              <a:xfrm>
                <a:off x="8257949" y="4662656"/>
                <a:ext cx="3049801" cy="836551"/>
                <a:chOff x="1971439" y="5124530"/>
                <a:chExt cx="10710382" cy="2226065"/>
              </a:xfrm>
            </p:grpSpPr>
            <p:sp>
              <p:nvSpPr>
                <p:cNvPr id="225" name="Can 224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26" name="Straight Connector 225"/>
                <p:cNvCxnSpPr>
                  <a:endCxn id="228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Can 227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>
                  <a:endCxn id="231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1" name="Can 230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32" name="Straight Connector 231"/>
                <p:cNvCxnSpPr>
                  <a:stCxn id="233" idx="4"/>
                </p:cNvCxnSpPr>
                <p:nvPr/>
              </p:nvCxnSpPr>
              <p:spPr>
                <a:xfrm flipV="1">
                  <a:off x="7145109" y="6493347"/>
                  <a:ext cx="2733850" cy="570442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3" name="Can 232"/>
                <p:cNvSpPr/>
                <p:nvPr/>
              </p:nvSpPr>
              <p:spPr>
                <a:xfrm>
                  <a:off x="5467030" y="6776984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34" name="Straight Connector 233"/>
                <p:cNvCxnSpPr>
                  <a:endCxn id="231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4" name="Group 253"/>
            <p:cNvGrpSpPr/>
            <p:nvPr/>
          </p:nvGrpSpPr>
          <p:grpSpPr>
            <a:xfrm>
              <a:off x="7561162" y="6935670"/>
              <a:ext cx="3912623" cy="2304040"/>
              <a:chOff x="7786389" y="4662656"/>
              <a:chExt cx="3521361" cy="2073636"/>
            </a:xfrm>
          </p:grpSpPr>
          <p:grpSp>
            <p:nvGrpSpPr>
              <p:cNvPr id="255" name="Group 254"/>
              <p:cNvGrpSpPr/>
              <p:nvPr/>
            </p:nvGrpSpPr>
            <p:grpSpPr>
              <a:xfrm>
                <a:off x="8207215" y="5279611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277" name="Can 276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78" name="Straight Connector 277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9" name="Can 278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/>
                <p:cNvCxnSpPr>
                  <a:endCxn id="282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2" name="Can 281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83" name="Straight Connector 282"/>
                <p:cNvCxnSpPr>
                  <a:stCxn id="284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4" name="Can 283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85" name="Straight Connector 284"/>
                <p:cNvCxnSpPr>
                  <a:endCxn id="282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/>
            </p:nvGrpSpPr>
            <p:grpSpPr>
              <a:xfrm>
                <a:off x="7786389" y="5896566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268" name="Can 267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69" name="Straight Connector 268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" name="Can 269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71" name="Straight Connector 270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>
                  <a:endCxn id="273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3" name="Can 272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74" name="Straight Connector 273"/>
                <p:cNvCxnSpPr>
                  <a:stCxn id="275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5" name="Can 274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76" name="Straight Connector 275"/>
                <p:cNvCxnSpPr>
                  <a:endCxn id="273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/>
            </p:nvGrpSpPr>
            <p:grpSpPr>
              <a:xfrm>
                <a:off x="8257949" y="4662656"/>
                <a:ext cx="3049801" cy="836551"/>
                <a:chOff x="1971439" y="5124530"/>
                <a:chExt cx="10710382" cy="2226065"/>
              </a:xfrm>
            </p:grpSpPr>
            <p:sp>
              <p:nvSpPr>
                <p:cNvPr id="258" name="Can 257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59" name="Straight Connector 258"/>
                <p:cNvCxnSpPr>
                  <a:endCxn id="261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1" name="Can 260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>
                  <a:endCxn id="264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4" name="Can 263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65" name="Straight Connector 264"/>
                <p:cNvCxnSpPr>
                  <a:stCxn id="266" idx="4"/>
                </p:cNvCxnSpPr>
                <p:nvPr/>
              </p:nvCxnSpPr>
              <p:spPr>
                <a:xfrm flipV="1">
                  <a:off x="7145109" y="6493347"/>
                  <a:ext cx="2733850" cy="570442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6" name="Can 265"/>
                <p:cNvSpPr/>
                <p:nvPr/>
              </p:nvSpPr>
              <p:spPr>
                <a:xfrm>
                  <a:off x="5467030" y="6776984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67" name="Straight Connector 266"/>
                <p:cNvCxnSpPr>
                  <a:endCxn id="264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6" name="Group 285"/>
            <p:cNvGrpSpPr/>
            <p:nvPr/>
          </p:nvGrpSpPr>
          <p:grpSpPr>
            <a:xfrm>
              <a:off x="10372380" y="2814919"/>
              <a:ext cx="3912623" cy="2304040"/>
              <a:chOff x="7786389" y="4662656"/>
              <a:chExt cx="3521361" cy="2073636"/>
            </a:xfrm>
          </p:grpSpPr>
          <p:grpSp>
            <p:nvGrpSpPr>
              <p:cNvPr id="287" name="Group 286"/>
              <p:cNvGrpSpPr/>
              <p:nvPr/>
            </p:nvGrpSpPr>
            <p:grpSpPr>
              <a:xfrm>
                <a:off x="8207215" y="5279611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309" name="Can 308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10" name="Straight Connector 309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1" name="Can 310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12" name="Straight Connector 311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>
                  <a:endCxn id="314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4" name="Can 313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15" name="Straight Connector 314"/>
                <p:cNvCxnSpPr>
                  <a:stCxn id="316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6" name="Can 315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17" name="Straight Connector 316"/>
                <p:cNvCxnSpPr>
                  <a:endCxn id="314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/>
            </p:nvGrpSpPr>
            <p:grpSpPr>
              <a:xfrm>
                <a:off x="7786389" y="5896566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300" name="Can 299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01" name="Straight Connector 300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2" name="Can 301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03" name="Straight Connector 302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>
                  <a:endCxn id="305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5" name="Can 304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06" name="Straight Connector 305"/>
                <p:cNvCxnSpPr>
                  <a:stCxn id="307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7" name="Can 306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08" name="Straight Connector 307"/>
                <p:cNvCxnSpPr>
                  <a:endCxn id="305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/>
            </p:nvGrpSpPr>
            <p:grpSpPr>
              <a:xfrm>
                <a:off x="8257949" y="4662656"/>
                <a:ext cx="3049801" cy="836551"/>
                <a:chOff x="1971439" y="5124530"/>
                <a:chExt cx="10710382" cy="2226065"/>
              </a:xfrm>
            </p:grpSpPr>
            <p:sp>
              <p:nvSpPr>
                <p:cNvPr id="290" name="Can 289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91" name="Straight Connector 290"/>
                <p:cNvCxnSpPr>
                  <a:endCxn id="293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3" name="Can 292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94" name="Straight Connector 293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>
                  <a:endCxn id="296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6" name="Can 295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97" name="Straight Connector 296"/>
                <p:cNvCxnSpPr>
                  <a:stCxn id="298" idx="4"/>
                </p:cNvCxnSpPr>
                <p:nvPr/>
              </p:nvCxnSpPr>
              <p:spPr>
                <a:xfrm flipV="1">
                  <a:off x="7145109" y="6493347"/>
                  <a:ext cx="2733850" cy="570442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8" name="Can 297"/>
                <p:cNvSpPr/>
                <p:nvPr/>
              </p:nvSpPr>
              <p:spPr>
                <a:xfrm>
                  <a:off x="5467030" y="6776984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299" name="Straight Connector 298"/>
                <p:cNvCxnSpPr>
                  <a:endCxn id="296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" name="Group 4"/>
          <p:cNvGrpSpPr/>
          <p:nvPr/>
        </p:nvGrpSpPr>
        <p:grpSpPr>
          <a:xfrm>
            <a:off x="9494935" y="853324"/>
            <a:ext cx="7466337" cy="7798733"/>
            <a:chOff x="10549928" y="948137"/>
            <a:chExt cx="8295930" cy="8665259"/>
          </a:xfrm>
        </p:grpSpPr>
        <p:grpSp>
          <p:nvGrpSpPr>
            <p:cNvPr id="318" name="Group 317"/>
            <p:cNvGrpSpPr/>
            <p:nvPr/>
          </p:nvGrpSpPr>
          <p:grpSpPr>
            <a:xfrm>
              <a:off x="13349834" y="3012664"/>
              <a:ext cx="3912623" cy="2304040"/>
              <a:chOff x="7786389" y="4662656"/>
              <a:chExt cx="3521361" cy="2073636"/>
            </a:xfrm>
          </p:grpSpPr>
          <p:grpSp>
            <p:nvGrpSpPr>
              <p:cNvPr id="319" name="Group 318"/>
              <p:cNvGrpSpPr/>
              <p:nvPr/>
            </p:nvGrpSpPr>
            <p:grpSpPr>
              <a:xfrm>
                <a:off x="8207215" y="5279611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341" name="Can 340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42" name="Straight Connector 341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3" name="Can 342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44" name="Straight Connector 343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>
                  <a:endCxn id="346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6" name="Can 345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47" name="Straight Connector 346"/>
                <p:cNvCxnSpPr>
                  <a:stCxn id="348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8" name="Can 347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49" name="Straight Connector 348"/>
                <p:cNvCxnSpPr>
                  <a:endCxn id="346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0" name="Group 319"/>
              <p:cNvGrpSpPr/>
              <p:nvPr/>
            </p:nvGrpSpPr>
            <p:grpSpPr>
              <a:xfrm>
                <a:off x="7786389" y="5896566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332" name="Can 331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33" name="Straight Connector 332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" name="Can 333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35" name="Straight Connector 334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>
                  <a:endCxn id="337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7" name="Can 336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38" name="Straight Connector 337"/>
                <p:cNvCxnSpPr>
                  <a:stCxn id="339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9" name="Can 338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40" name="Straight Connector 339"/>
                <p:cNvCxnSpPr>
                  <a:endCxn id="337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1" name="Group 320"/>
              <p:cNvGrpSpPr/>
              <p:nvPr/>
            </p:nvGrpSpPr>
            <p:grpSpPr>
              <a:xfrm>
                <a:off x="8257949" y="4662656"/>
                <a:ext cx="3049801" cy="836551"/>
                <a:chOff x="1971439" y="5124530"/>
                <a:chExt cx="10710382" cy="2226065"/>
              </a:xfrm>
            </p:grpSpPr>
            <p:sp>
              <p:nvSpPr>
                <p:cNvPr id="322" name="Can 321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23" name="Straight Connector 322"/>
                <p:cNvCxnSpPr>
                  <a:endCxn id="325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Can 324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26" name="Straight Connector 325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>
                  <a:endCxn id="328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8" name="Can 327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29" name="Straight Connector 328"/>
                <p:cNvCxnSpPr>
                  <a:stCxn id="330" idx="4"/>
                </p:cNvCxnSpPr>
                <p:nvPr/>
              </p:nvCxnSpPr>
              <p:spPr>
                <a:xfrm flipV="1">
                  <a:off x="7145109" y="6493347"/>
                  <a:ext cx="2733850" cy="570442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0" name="Can 329"/>
                <p:cNvSpPr/>
                <p:nvPr/>
              </p:nvSpPr>
              <p:spPr>
                <a:xfrm>
                  <a:off x="5467030" y="6776984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31" name="Straight Connector 330"/>
                <p:cNvCxnSpPr>
                  <a:endCxn id="328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0" name="Group 349"/>
            <p:cNvGrpSpPr/>
            <p:nvPr/>
          </p:nvGrpSpPr>
          <p:grpSpPr>
            <a:xfrm>
              <a:off x="11949881" y="5072464"/>
              <a:ext cx="3912623" cy="2304040"/>
              <a:chOff x="7786389" y="4662656"/>
              <a:chExt cx="3521361" cy="2073636"/>
            </a:xfrm>
          </p:grpSpPr>
          <p:grpSp>
            <p:nvGrpSpPr>
              <p:cNvPr id="351" name="Group 350"/>
              <p:cNvGrpSpPr/>
              <p:nvPr/>
            </p:nvGrpSpPr>
            <p:grpSpPr>
              <a:xfrm>
                <a:off x="8207215" y="5279611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373" name="Can 372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74" name="Straight Connector 373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5" name="Can 374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76" name="Straight Connector 375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>
                  <a:endCxn id="378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8" name="Can 377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79" name="Straight Connector 378"/>
                <p:cNvCxnSpPr>
                  <a:stCxn id="380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0" name="Can 379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81" name="Straight Connector 380"/>
                <p:cNvCxnSpPr>
                  <a:endCxn id="378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2" name="Group 351"/>
              <p:cNvGrpSpPr/>
              <p:nvPr/>
            </p:nvGrpSpPr>
            <p:grpSpPr>
              <a:xfrm>
                <a:off x="7786389" y="5896566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364" name="Can 363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65" name="Straight Connector 364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Can 365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67" name="Straight Connector 366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>
                  <a:endCxn id="369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9" name="Can 368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70" name="Straight Connector 369"/>
                <p:cNvCxnSpPr>
                  <a:stCxn id="371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" name="Can 370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72" name="Straight Connector 371"/>
                <p:cNvCxnSpPr>
                  <a:endCxn id="369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3" name="Group 352"/>
              <p:cNvGrpSpPr/>
              <p:nvPr/>
            </p:nvGrpSpPr>
            <p:grpSpPr>
              <a:xfrm>
                <a:off x="8257949" y="4662656"/>
                <a:ext cx="3049801" cy="836551"/>
                <a:chOff x="1971439" y="5124530"/>
                <a:chExt cx="10710382" cy="2226065"/>
              </a:xfrm>
            </p:grpSpPr>
            <p:sp>
              <p:nvSpPr>
                <p:cNvPr id="354" name="Can 353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55" name="Straight Connector 354"/>
                <p:cNvCxnSpPr>
                  <a:endCxn id="357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7" name="Can 356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58" name="Straight Connector 357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>
                  <a:endCxn id="360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0" name="Can 359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61" name="Straight Connector 360"/>
                <p:cNvCxnSpPr>
                  <a:stCxn id="362" idx="4"/>
                </p:cNvCxnSpPr>
                <p:nvPr/>
              </p:nvCxnSpPr>
              <p:spPr>
                <a:xfrm flipV="1">
                  <a:off x="7145109" y="6493347"/>
                  <a:ext cx="2733850" cy="570442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2" name="Can 361"/>
                <p:cNvSpPr/>
                <p:nvPr/>
              </p:nvSpPr>
              <p:spPr>
                <a:xfrm>
                  <a:off x="5467030" y="6776984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63" name="Straight Connector 362"/>
                <p:cNvCxnSpPr>
                  <a:endCxn id="360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2" name="Group 381"/>
            <p:cNvGrpSpPr/>
            <p:nvPr/>
          </p:nvGrpSpPr>
          <p:grpSpPr>
            <a:xfrm>
              <a:off x="10549928" y="7132264"/>
              <a:ext cx="3912623" cy="2304040"/>
              <a:chOff x="7786389" y="4662656"/>
              <a:chExt cx="3521361" cy="2073636"/>
            </a:xfrm>
          </p:grpSpPr>
          <p:grpSp>
            <p:nvGrpSpPr>
              <p:cNvPr id="383" name="Group 382"/>
              <p:cNvGrpSpPr/>
              <p:nvPr/>
            </p:nvGrpSpPr>
            <p:grpSpPr>
              <a:xfrm>
                <a:off x="8207215" y="5279611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405" name="Can 404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06" name="Straight Connector 405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7" name="Can 406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08" name="Straight Connector 407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/>
                <p:cNvCxnSpPr>
                  <a:endCxn id="410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0" name="Can 409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11" name="Straight Connector 410"/>
                <p:cNvCxnSpPr>
                  <a:stCxn id="412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2" name="Can 411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13" name="Straight Connector 412"/>
                <p:cNvCxnSpPr>
                  <a:endCxn id="410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4" name="Group 383"/>
              <p:cNvGrpSpPr/>
              <p:nvPr/>
            </p:nvGrpSpPr>
            <p:grpSpPr>
              <a:xfrm>
                <a:off x="7786389" y="5896566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396" name="Can 395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97" name="Straight Connector 396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8" name="Can 397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99" name="Straight Connector 398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/>
                <p:cNvCxnSpPr>
                  <a:endCxn id="401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1" name="Can 400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02" name="Straight Connector 401"/>
                <p:cNvCxnSpPr>
                  <a:stCxn id="403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3" name="Can 402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04" name="Straight Connector 403"/>
                <p:cNvCxnSpPr>
                  <a:endCxn id="401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5" name="Group 384"/>
              <p:cNvGrpSpPr/>
              <p:nvPr/>
            </p:nvGrpSpPr>
            <p:grpSpPr>
              <a:xfrm>
                <a:off x="8257949" y="4662656"/>
                <a:ext cx="3049801" cy="836551"/>
                <a:chOff x="1971439" y="5124530"/>
                <a:chExt cx="10710382" cy="2226065"/>
              </a:xfrm>
            </p:grpSpPr>
            <p:sp>
              <p:nvSpPr>
                <p:cNvPr id="386" name="Can 385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87" name="Straight Connector 386"/>
                <p:cNvCxnSpPr>
                  <a:endCxn id="389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Straight Connector 387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9" name="Can 388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90" name="Straight Connector 389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/>
                <p:cNvCxnSpPr>
                  <a:endCxn id="392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2" name="Can 391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93" name="Straight Connector 392"/>
                <p:cNvCxnSpPr>
                  <a:stCxn id="394" idx="4"/>
                </p:cNvCxnSpPr>
                <p:nvPr/>
              </p:nvCxnSpPr>
              <p:spPr>
                <a:xfrm flipV="1">
                  <a:off x="7145109" y="6493347"/>
                  <a:ext cx="2733850" cy="570442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4" name="Can 393"/>
                <p:cNvSpPr/>
                <p:nvPr/>
              </p:nvSpPr>
              <p:spPr>
                <a:xfrm>
                  <a:off x="5467030" y="6776984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395" name="Straight Connector 394"/>
                <p:cNvCxnSpPr>
                  <a:endCxn id="392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4" name="Group 413"/>
            <p:cNvGrpSpPr/>
            <p:nvPr/>
          </p:nvGrpSpPr>
          <p:grpSpPr>
            <a:xfrm>
              <a:off x="13496593" y="7309356"/>
              <a:ext cx="3912623" cy="2304040"/>
              <a:chOff x="7786389" y="4662656"/>
              <a:chExt cx="3521361" cy="2073636"/>
            </a:xfrm>
          </p:grpSpPr>
          <p:grpSp>
            <p:nvGrpSpPr>
              <p:cNvPr id="415" name="Group 414"/>
              <p:cNvGrpSpPr/>
              <p:nvPr/>
            </p:nvGrpSpPr>
            <p:grpSpPr>
              <a:xfrm>
                <a:off x="8207215" y="5279611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437" name="Can 436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38" name="Straight Connector 437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9" name="Can 438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40" name="Straight Connector 439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Straight Connector 440"/>
                <p:cNvCxnSpPr>
                  <a:endCxn id="442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Can 441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43" name="Straight Connector 442"/>
                <p:cNvCxnSpPr>
                  <a:stCxn id="444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4" name="Can 443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45" name="Straight Connector 444"/>
                <p:cNvCxnSpPr>
                  <a:endCxn id="442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6" name="Group 415"/>
              <p:cNvGrpSpPr/>
              <p:nvPr/>
            </p:nvGrpSpPr>
            <p:grpSpPr>
              <a:xfrm>
                <a:off x="7786389" y="5896566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428" name="Can 427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29" name="Straight Connector 428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0" name="Can 429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31" name="Straight Connector 430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2" name="Straight Connector 431"/>
                <p:cNvCxnSpPr>
                  <a:endCxn id="433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3" name="Can 432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34" name="Straight Connector 433"/>
                <p:cNvCxnSpPr>
                  <a:stCxn id="435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5" name="Can 434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36" name="Straight Connector 435"/>
                <p:cNvCxnSpPr>
                  <a:endCxn id="433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7" name="Group 416"/>
              <p:cNvGrpSpPr/>
              <p:nvPr/>
            </p:nvGrpSpPr>
            <p:grpSpPr>
              <a:xfrm>
                <a:off x="8257949" y="4662656"/>
                <a:ext cx="3049801" cy="836551"/>
                <a:chOff x="1971439" y="5124530"/>
                <a:chExt cx="10710382" cy="2226065"/>
              </a:xfrm>
            </p:grpSpPr>
            <p:sp>
              <p:nvSpPr>
                <p:cNvPr id="418" name="Can 417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19" name="Straight Connector 418"/>
                <p:cNvCxnSpPr>
                  <a:endCxn id="421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1" name="Can 420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22" name="Straight Connector 421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Straight Connector 422"/>
                <p:cNvCxnSpPr>
                  <a:endCxn id="424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4" name="Can 423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25" name="Straight Connector 424"/>
                <p:cNvCxnSpPr>
                  <a:stCxn id="426" idx="4"/>
                </p:cNvCxnSpPr>
                <p:nvPr/>
              </p:nvCxnSpPr>
              <p:spPr>
                <a:xfrm flipV="1">
                  <a:off x="7145109" y="6493347"/>
                  <a:ext cx="2733850" cy="570442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6" name="Can 425"/>
                <p:cNvSpPr/>
                <p:nvPr/>
              </p:nvSpPr>
              <p:spPr>
                <a:xfrm>
                  <a:off x="5467030" y="6776984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27" name="Straight Connector 426"/>
                <p:cNvCxnSpPr>
                  <a:endCxn id="424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6" name="Group 445"/>
            <p:cNvGrpSpPr/>
            <p:nvPr/>
          </p:nvGrpSpPr>
          <p:grpSpPr>
            <a:xfrm>
              <a:off x="14933235" y="5268246"/>
              <a:ext cx="3912623" cy="2304040"/>
              <a:chOff x="7786389" y="4662656"/>
              <a:chExt cx="3521361" cy="2073636"/>
            </a:xfrm>
          </p:grpSpPr>
          <p:grpSp>
            <p:nvGrpSpPr>
              <p:cNvPr id="447" name="Group 446"/>
              <p:cNvGrpSpPr/>
              <p:nvPr/>
            </p:nvGrpSpPr>
            <p:grpSpPr>
              <a:xfrm>
                <a:off x="8207215" y="5279611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469" name="Can 468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70" name="Straight Connector 469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1" name="Can 470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72" name="Straight Connector 471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Straight Connector 472"/>
                <p:cNvCxnSpPr>
                  <a:endCxn id="474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4" name="Can 473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75" name="Straight Connector 474"/>
                <p:cNvCxnSpPr>
                  <a:stCxn id="476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Can 475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77" name="Straight Connector 476"/>
                <p:cNvCxnSpPr>
                  <a:endCxn id="474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8" name="Group 447"/>
              <p:cNvGrpSpPr/>
              <p:nvPr/>
            </p:nvGrpSpPr>
            <p:grpSpPr>
              <a:xfrm>
                <a:off x="7786389" y="5896566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460" name="Can 459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61" name="Straight Connector 460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2" name="Can 461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63" name="Straight Connector 462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4" name="Straight Connector 463"/>
                <p:cNvCxnSpPr>
                  <a:endCxn id="465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5" name="Can 464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66" name="Straight Connector 465"/>
                <p:cNvCxnSpPr>
                  <a:stCxn id="467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7" name="Can 466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68" name="Straight Connector 467"/>
                <p:cNvCxnSpPr>
                  <a:endCxn id="465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9" name="Group 448"/>
              <p:cNvGrpSpPr/>
              <p:nvPr/>
            </p:nvGrpSpPr>
            <p:grpSpPr>
              <a:xfrm>
                <a:off x="8257949" y="4662656"/>
                <a:ext cx="3049801" cy="836551"/>
                <a:chOff x="1971439" y="5124530"/>
                <a:chExt cx="10710382" cy="2226065"/>
              </a:xfrm>
            </p:grpSpPr>
            <p:sp>
              <p:nvSpPr>
                <p:cNvPr id="450" name="Can 449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51" name="Straight Connector 450"/>
                <p:cNvCxnSpPr>
                  <a:endCxn id="453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Straight Connector 451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3" name="Can 452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54" name="Straight Connector 453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Straight Connector 454"/>
                <p:cNvCxnSpPr>
                  <a:endCxn id="456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6" name="Can 455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57" name="Straight Connector 456"/>
                <p:cNvCxnSpPr>
                  <a:stCxn id="458" idx="4"/>
                </p:cNvCxnSpPr>
                <p:nvPr/>
              </p:nvCxnSpPr>
              <p:spPr>
                <a:xfrm flipV="1">
                  <a:off x="7145109" y="6493347"/>
                  <a:ext cx="2733850" cy="570442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8" name="Can 457"/>
                <p:cNvSpPr/>
                <p:nvPr/>
              </p:nvSpPr>
              <p:spPr>
                <a:xfrm>
                  <a:off x="5467030" y="6776984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59" name="Straight Connector 458"/>
                <p:cNvCxnSpPr>
                  <a:endCxn id="456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8" name="Group 477"/>
            <p:cNvGrpSpPr/>
            <p:nvPr/>
          </p:nvGrpSpPr>
          <p:grpSpPr>
            <a:xfrm>
              <a:off x="14778222" y="948137"/>
              <a:ext cx="3912623" cy="2304040"/>
              <a:chOff x="7786389" y="4662656"/>
              <a:chExt cx="3521361" cy="2073636"/>
            </a:xfrm>
          </p:grpSpPr>
          <p:grpSp>
            <p:nvGrpSpPr>
              <p:cNvPr id="479" name="Group 478"/>
              <p:cNvGrpSpPr/>
              <p:nvPr/>
            </p:nvGrpSpPr>
            <p:grpSpPr>
              <a:xfrm>
                <a:off x="8207215" y="5279611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501" name="Can 500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502" name="Straight Connector 501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3" name="Can 502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504" name="Straight Connector 503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Straight Connector 504"/>
                <p:cNvCxnSpPr>
                  <a:endCxn id="506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6" name="Can 505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507" name="Straight Connector 506"/>
                <p:cNvCxnSpPr>
                  <a:stCxn id="508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8" name="Can 507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509" name="Straight Connector 508"/>
                <p:cNvCxnSpPr>
                  <a:endCxn id="506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0" name="Group 479"/>
              <p:cNvGrpSpPr/>
              <p:nvPr/>
            </p:nvGrpSpPr>
            <p:grpSpPr>
              <a:xfrm>
                <a:off x="7786389" y="5896566"/>
                <a:ext cx="2679709" cy="839726"/>
                <a:chOff x="3271140" y="5124530"/>
                <a:chExt cx="9410681" cy="2234514"/>
              </a:xfrm>
            </p:grpSpPr>
            <p:sp>
              <p:nvSpPr>
                <p:cNvPr id="492" name="Can 491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93" name="Straight Connector 492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4" name="Can 493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95" name="Straight Connector 494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6" name="Straight Connector 495"/>
                <p:cNvCxnSpPr>
                  <a:endCxn id="497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7" name="Can 496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98" name="Straight Connector 497"/>
                <p:cNvCxnSpPr>
                  <a:stCxn id="499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9" name="Can 498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500" name="Straight Connector 499"/>
                <p:cNvCxnSpPr>
                  <a:endCxn id="497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1" name="Group 480"/>
              <p:cNvGrpSpPr/>
              <p:nvPr/>
            </p:nvGrpSpPr>
            <p:grpSpPr>
              <a:xfrm>
                <a:off x="8257949" y="4662656"/>
                <a:ext cx="3049801" cy="836551"/>
                <a:chOff x="1971439" y="5124530"/>
                <a:chExt cx="10710382" cy="2226065"/>
              </a:xfrm>
            </p:grpSpPr>
            <p:sp>
              <p:nvSpPr>
                <p:cNvPr id="482" name="Can 481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83" name="Straight Connector 482"/>
                <p:cNvCxnSpPr>
                  <a:endCxn id="485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Straight Connector 483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5" name="Can 484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86" name="Straight Connector 485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7" name="Straight Connector 486"/>
                <p:cNvCxnSpPr>
                  <a:endCxn id="488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8" name="Can 487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89" name="Straight Connector 488"/>
                <p:cNvCxnSpPr>
                  <a:stCxn id="490" idx="4"/>
                </p:cNvCxnSpPr>
                <p:nvPr/>
              </p:nvCxnSpPr>
              <p:spPr>
                <a:xfrm flipV="1">
                  <a:off x="7145109" y="6493347"/>
                  <a:ext cx="2733850" cy="570442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0" name="Can 489"/>
                <p:cNvSpPr/>
                <p:nvPr/>
              </p:nvSpPr>
              <p:spPr>
                <a:xfrm>
                  <a:off x="5467030" y="6776984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60"/>
                </a:p>
              </p:txBody>
            </p:sp>
            <p:cxnSp>
              <p:nvCxnSpPr>
                <p:cNvPr id="491" name="Straight Connector 490"/>
                <p:cNvCxnSpPr>
                  <a:endCxn id="488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10" name="TextBox 509"/>
          <p:cNvSpPr txBox="1"/>
          <p:nvPr/>
        </p:nvSpPr>
        <p:spPr>
          <a:xfrm>
            <a:off x="865414" y="4232510"/>
            <a:ext cx="2650726" cy="1144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420" dirty="0">
                <a:solidFill>
                  <a:schemeClr val="accent6"/>
                </a:solidFill>
                <a:latin typeface="+mn-lt"/>
                <a:ea typeface="+mn-ea"/>
                <a:sym typeface="Gill Sans"/>
              </a:rPr>
              <a:t>1969</a:t>
            </a:r>
          </a:p>
          <a:p>
            <a:pPr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420" dirty="0">
                <a:latin typeface="+mn-lt"/>
                <a:ea typeface="+mn-ea"/>
                <a:sym typeface="Gill Sans"/>
              </a:rPr>
              <a:t>4 “</a:t>
            </a:r>
            <a:r>
              <a:rPr lang="en-US" sz="3420" dirty="0">
                <a:solidFill>
                  <a:srgbClr val="FF0000"/>
                </a:solidFill>
                <a:latin typeface="+mn-lt"/>
                <a:ea typeface="+mn-ea"/>
                <a:sym typeface="Gill Sans"/>
              </a:rPr>
              <a:t>end hosts</a:t>
            </a:r>
            <a:r>
              <a:rPr lang="en-US" sz="3420" dirty="0">
                <a:latin typeface="+mn-lt"/>
                <a:ea typeface="+mn-ea"/>
                <a:sym typeface="Gill Sans"/>
              </a:rPr>
              <a:t>”</a:t>
            </a:r>
          </a:p>
        </p:txBody>
      </p:sp>
      <p:sp>
        <p:nvSpPr>
          <p:cNvPr id="511" name="TextBox 510"/>
          <p:cNvSpPr txBox="1"/>
          <p:nvPr/>
        </p:nvSpPr>
        <p:spPr>
          <a:xfrm>
            <a:off x="5177376" y="3734843"/>
            <a:ext cx="3362459" cy="10341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060" dirty="0">
                <a:solidFill>
                  <a:srgbClr val="0365C0"/>
                </a:solidFill>
              </a:rPr>
              <a:t>1988 </a:t>
            </a:r>
          </a:p>
          <a:p>
            <a:pPr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060" dirty="0"/>
              <a:t>10,000 “</a:t>
            </a:r>
            <a:r>
              <a:rPr lang="en-US" sz="3060" dirty="0">
                <a:solidFill>
                  <a:srgbClr val="FF0000"/>
                </a:solidFill>
              </a:rPr>
              <a:t>end hosts</a:t>
            </a:r>
            <a:r>
              <a:rPr lang="en-US" sz="3060" dirty="0"/>
              <a:t>”</a:t>
            </a:r>
          </a:p>
        </p:txBody>
      </p:sp>
      <p:sp>
        <p:nvSpPr>
          <p:cNvPr id="512" name="TextBox 511"/>
          <p:cNvSpPr txBox="1"/>
          <p:nvPr/>
        </p:nvSpPr>
        <p:spPr>
          <a:xfrm>
            <a:off x="9404413" y="822545"/>
            <a:ext cx="4356321" cy="1144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420" dirty="0">
                <a:solidFill>
                  <a:srgbClr val="0365C0"/>
                </a:solidFill>
                <a:latin typeface="+mn-lt"/>
                <a:ea typeface="+mn-ea"/>
                <a:sym typeface="Gill Sans"/>
              </a:rPr>
              <a:t>1993 </a:t>
            </a:r>
          </a:p>
          <a:p>
            <a:pPr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420" dirty="0">
                <a:latin typeface="+mn-lt"/>
                <a:ea typeface="+mn-ea"/>
                <a:sym typeface="Gill Sans"/>
              </a:rPr>
              <a:t>1,000,000 “</a:t>
            </a:r>
            <a:r>
              <a:rPr lang="en-US" sz="3420" dirty="0">
                <a:solidFill>
                  <a:srgbClr val="FF0000"/>
                </a:solidFill>
                <a:latin typeface="+mn-lt"/>
                <a:ea typeface="+mn-ea"/>
                <a:sym typeface="Gill Sans"/>
              </a:rPr>
              <a:t>end hosts</a:t>
            </a:r>
            <a:r>
              <a:rPr lang="en-US" sz="3420" dirty="0">
                <a:latin typeface="+mn-lt"/>
                <a:ea typeface="+mn-ea"/>
                <a:sym typeface="Gill Sans"/>
              </a:rPr>
              <a:t>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C1ECCB-ED5B-3C48-B314-9326ED0E15D1}"/>
              </a:ext>
            </a:extLst>
          </p:cNvPr>
          <p:cNvGrpSpPr/>
          <p:nvPr/>
        </p:nvGrpSpPr>
        <p:grpSpPr>
          <a:xfrm>
            <a:off x="111660" y="5691810"/>
            <a:ext cx="4942469" cy="2554073"/>
            <a:chOff x="59063" y="5734077"/>
            <a:chExt cx="4942469" cy="2554073"/>
          </a:xfrm>
        </p:grpSpPr>
        <p:pic>
          <p:nvPicPr>
            <p:cNvPr id="513" name="Picture 512">
              <a:extLst>
                <a:ext uri="{FF2B5EF4-FFF2-40B4-BE49-F238E27FC236}">
                  <a16:creationId xmlns:a16="http://schemas.microsoft.com/office/drawing/2014/main" id="{A9C5C541-7B5E-4D4F-87A2-1B5B20487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10" t="927" r="2699" b="1852"/>
            <a:stretch/>
          </p:blipFill>
          <p:spPr>
            <a:xfrm>
              <a:off x="59063" y="5734077"/>
              <a:ext cx="2168167" cy="25540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14" name="TextBox 513">
              <a:extLst>
                <a:ext uri="{FF2B5EF4-FFF2-40B4-BE49-F238E27FC236}">
                  <a16:creationId xmlns:a16="http://schemas.microsoft.com/office/drawing/2014/main" id="{128496F8-05B7-9846-AC80-5757670989DA}"/>
                </a:ext>
              </a:extLst>
            </p:cNvPr>
            <p:cNvSpPr txBox="1"/>
            <p:nvPr/>
          </p:nvSpPr>
          <p:spPr>
            <a:xfrm>
              <a:off x="2110997" y="7780253"/>
              <a:ext cx="2890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Network Systems: 1984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8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" grpId="0"/>
      <p:bldP spid="511" grpId="0"/>
      <p:bldP spid="5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Then in 1993 something </a:t>
            </a:r>
            <a:br>
              <a:rPr lang="en-US" dirty="0"/>
            </a:br>
            <a:r>
              <a:rPr lang="en-US" dirty="0"/>
              <a:t>even BIGGER happened!!!</a:t>
            </a:r>
          </a:p>
        </p:txBody>
      </p:sp>
    </p:spTree>
    <p:extLst>
      <p:ext uri="{BB962C8B-B14F-4D97-AF65-F5344CB8AC3E}">
        <p14:creationId xmlns:p14="http://schemas.microsoft.com/office/powerpoint/2010/main" val="95133159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1993: The first web browser (Mosaic)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322483"/>
            <a:ext cx="4948354" cy="3584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72" y="2631420"/>
            <a:ext cx="2645839" cy="2645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7639" y="5299445"/>
            <a:ext cx="3503395" cy="6186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8100" rtlCol="0" anchor="ctr">
            <a:spAutoFit/>
          </a:bodyPr>
          <a:lstStyle/>
          <a:p>
            <a:pPr algn="ctr" defTabSz="49149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3420" dirty="0">
                <a:latin typeface="+mn-lt"/>
                <a:ea typeface="+mn-ea"/>
                <a:sym typeface="Gill Sans"/>
              </a:rPr>
              <a:t>Marc Andreessen</a:t>
            </a:r>
          </a:p>
        </p:txBody>
      </p:sp>
    </p:spTree>
    <p:extLst>
      <p:ext uri="{BB962C8B-B14F-4D97-AF65-F5344CB8AC3E}">
        <p14:creationId xmlns:p14="http://schemas.microsoft.com/office/powerpoint/2010/main" val="815563071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8|2.6|3|4.4|1.4|2.7|5"/>
</p:tagLst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CC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9838</TotalTime>
  <Pages>0</Pages>
  <Words>1193</Words>
  <Characters>0</Characters>
  <Application>Microsoft Office PowerPoint</Application>
  <PresentationFormat>Custom</PresentationFormat>
  <Lines>0</Lines>
  <Paragraphs>182</Paragraphs>
  <Slides>29</Slides>
  <Notes>8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Lucida Grande</vt:lpstr>
      <vt:lpstr>Title &amp; Bullets</vt:lpstr>
      <vt:lpstr>PowerPoint Presentation</vt:lpstr>
      <vt:lpstr>PowerPoint Presentation</vt:lpstr>
      <vt:lpstr>PowerPoint Presentation</vt:lpstr>
      <vt:lpstr>The Internet in 1969</vt:lpstr>
      <vt:lpstr>What did they use it for?</vt:lpstr>
      <vt:lpstr>PowerPoint Presentation</vt:lpstr>
      <vt:lpstr>PowerPoint Presentation</vt:lpstr>
      <vt:lpstr>Then in 1993 something  even BIGGER happened!!!</vt:lpstr>
      <vt:lpstr>1993: The first web browser (Mosaic)</vt:lpstr>
      <vt:lpstr>The number of Internet users in the world</vt:lpstr>
      <vt:lpstr>PowerPoint Presentation</vt:lpstr>
      <vt:lpstr>How does it all work?</vt:lpstr>
      <vt:lpstr>CS144</vt:lpstr>
      <vt:lpstr>Goals</vt:lpstr>
      <vt:lpstr>How each week goes</vt:lpstr>
      <vt:lpstr>Laptops</vt:lpstr>
      <vt:lpstr>How we calculate your grade</vt:lpstr>
      <vt:lpstr>How we calculate your grade</vt:lpstr>
      <vt:lpstr>Exam Policy</vt:lpstr>
      <vt:lpstr>Exam Policy in the time of COVID</vt:lpstr>
      <vt:lpstr>Labs</vt:lpstr>
      <vt:lpstr>Win Certificates!!!</vt:lpstr>
      <vt:lpstr>Workload</vt:lpstr>
      <vt:lpstr>Contact</vt:lpstr>
      <vt:lpstr>The Honor Code</vt:lpstr>
      <vt:lpstr>The Honor Code</vt:lpstr>
      <vt:lpstr>The Honor Code</vt:lpstr>
      <vt:lpstr>What to do next</vt:lpstr>
      <vt:lpstr>TCP/IP Header Formats in Lego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Nick W McKeown</dc:creator>
  <cp:keywords/>
  <dc:description/>
  <cp:lastModifiedBy>Anna Zeng</cp:lastModifiedBy>
  <cp:revision>45</cp:revision>
  <dcterms:created xsi:type="dcterms:W3CDTF">2016-09-27T03:55:38Z</dcterms:created>
  <dcterms:modified xsi:type="dcterms:W3CDTF">2020-09-14T16:43:31Z</dcterms:modified>
</cp:coreProperties>
</file>