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464" r:id="rId2"/>
    <p:sldId id="367" r:id="rId3"/>
    <p:sldId id="332" r:id="rId4"/>
    <p:sldId id="333" r:id="rId5"/>
    <p:sldId id="485" r:id="rId6"/>
    <p:sldId id="334" r:id="rId7"/>
    <p:sldId id="336" r:id="rId8"/>
    <p:sldId id="337" r:id="rId9"/>
    <p:sldId id="365" r:id="rId10"/>
    <p:sldId id="438" r:id="rId11"/>
    <p:sldId id="377" r:id="rId12"/>
    <p:sldId id="378" r:id="rId13"/>
    <p:sldId id="379" r:id="rId14"/>
    <p:sldId id="380" r:id="rId15"/>
    <p:sldId id="407" r:id="rId16"/>
    <p:sldId id="381" r:id="rId17"/>
    <p:sldId id="343" r:id="rId18"/>
    <p:sldId id="433" r:id="rId19"/>
    <p:sldId id="461" r:id="rId20"/>
    <p:sldId id="455" r:id="rId21"/>
    <p:sldId id="456" r:id="rId22"/>
    <p:sldId id="463" r:id="rId23"/>
    <p:sldId id="443" r:id="rId24"/>
    <p:sldId id="457" r:id="rId25"/>
    <p:sldId id="458" r:id="rId26"/>
    <p:sldId id="459" r:id="rId27"/>
    <p:sldId id="454" r:id="rId28"/>
    <p:sldId id="444" r:id="rId29"/>
    <p:sldId id="445" r:id="rId30"/>
    <p:sldId id="446" r:id="rId31"/>
    <p:sldId id="447" r:id="rId32"/>
    <p:sldId id="449" r:id="rId33"/>
    <p:sldId id="448" r:id="rId34"/>
    <p:sldId id="450" r:id="rId35"/>
    <p:sldId id="452" r:id="rId36"/>
    <p:sldId id="451" r:id="rId37"/>
    <p:sldId id="453" r:id="rId38"/>
    <p:sldId id="460" r:id="rId39"/>
    <p:sldId id="442" r:id="rId40"/>
    <p:sldId id="465" r:id="rId41"/>
    <p:sldId id="466" r:id="rId42"/>
    <p:sldId id="467" r:id="rId43"/>
    <p:sldId id="468" r:id="rId44"/>
    <p:sldId id="469" r:id="rId45"/>
    <p:sldId id="470" r:id="rId46"/>
    <p:sldId id="471" r:id="rId47"/>
    <p:sldId id="472" r:id="rId48"/>
    <p:sldId id="473" r:id="rId49"/>
    <p:sldId id="474" r:id="rId50"/>
    <p:sldId id="475" r:id="rId51"/>
    <p:sldId id="476" r:id="rId52"/>
    <p:sldId id="477" r:id="rId53"/>
    <p:sldId id="478" r:id="rId54"/>
    <p:sldId id="479" r:id="rId55"/>
    <p:sldId id="480" r:id="rId56"/>
    <p:sldId id="481" r:id="rId57"/>
    <p:sldId id="482" r:id="rId58"/>
    <p:sldId id="483" r:id="rId59"/>
    <p:sldId id="484" r:id="rId60"/>
  </p:sldIdLst>
  <p:sldSz cx="14630400" cy="8229600"/>
  <p:notesSz cx="6845300" cy="9396413"/>
  <p:defaultTextStyle>
    <a:defPPr>
      <a:defRPr lang="en-US"/>
    </a:defPPr>
    <a:lvl1pPr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1pPr>
    <a:lvl2pPr marL="653110"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2pPr>
    <a:lvl3pPr marL="1306220"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3pPr>
    <a:lvl4pPr marL="1959331"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4pPr>
    <a:lvl5pPr marL="2612441"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5pPr>
    <a:lvl6pPr marL="3265551" algn="l" defTabSz="653110" rtl="0" eaLnBrk="1" latinLnBrk="0" hangingPunct="1">
      <a:defRPr sz="3428" kern="1200">
        <a:solidFill>
          <a:schemeClr val="tx1"/>
        </a:solidFill>
        <a:latin typeface="Comic Sans MS" charset="0"/>
        <a:ea typeface="ＭＳ Ｐゴシック" charset="0"/>
        <a:cs typeface="+mn-cs"/>
      </a:defRPr>
    </a:lvl6pPr>
    <a:lvl7pPr marL="3918661" algn="l" defTabSz="653110" rtl="0" eaLnBrk="1" latinLnBrk="0" hangingPunct="1">
      <a:defRPr sz="3428" kern="1200">
        <a:solidFill>
          <a:schemeClr val="tx1"/>
        </a:solidFill>
        <a:latin typeface="Comic Sans MS" charset="0"/>
        <a:ea typeface="ＭＳ Ｐゴシック" charset="0"/>
        <a:cs typeface="+mn-cs"/>
      </a:defRPr>
    </a:lvl7pPr>
    <a:lvl8pPr marL="4571771" algn="l" defTabSz="653110" rtl="0" eaLnBrk="1" latinLnBrk="0" hangingPunct="1">
      <a:defRPr sz="3428" kern="1200">
        <a:solidFill>
          <a:schemeClr val="tx1"/>
        </a:solidFill>
        <a:latin typeface="Comic Sans MS" charset="0"/>
        <a:ea typeface="ＭＳ Ｐゴシック" charset="0"/>
        <a:cs typeface="+mn-cs"/>
      </a:defRPr>
    </a:lvl8pPr>
    <a:lvl9pPr marL="5224882" algn="l" defTabSz="653110" rtl="0" eaLnBrk="1" latinLnBrk="0" hangingPunct="1">
      <a:defRPr sz="3428" kern="1200">
        <a:solidFill>
          <a:schemeClr val="tx1"/>
        </a:solidFill>
        <a:latin typeface="Comic Sans MS" charset="0"/>
        <a:ea typeface="ＭＳ Ｐゴシック" charset="0"/>
        <a:cs typeface="+mn-cs"/>
      </a:defRPr>
    </a:lvl9pPr>
  </p:defaultTextStyle>
  <p:extLst>
    <p:ext uri="{EFAFB233-063F-42B5-8137-9DF3F51BA10A}">
      <p15:sldGuideLst xmlns:p15="http://schemas.microsoft.com/office/powerpoint/2012/main">
        <p15:guide id="1" orient="horz" pos="5183" userDrawn="1">
          <p15:clr>
            <a:srgbClr val="A4A3A4"/>
          </p15:clr>
        </p15:guide>
        <p15:guide id="2" pos="86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E7D"/>
    <a:srgbClr val="262598"/>
    <a:srgbClr val="009999"/>
    <a:srgbClr val="CC0099"/>
    <a:srgbClr val="009900"/>
    <a:srgbClr val="FF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88" autoAdjust="0"/>
    <p:restoredTop sz="96087" autoAdjust="0"/>
  </p:normalViewPr>
  <p:slideViewPr>
    <p:cSldViewPr showGuides="1">
      <p:cViewPr varScale="1">
        <p:scale>
          <a:sx n="96" d="100"/>
          <a:sy n="96" d="100"/>
        </p:scale>
        <p:origin x="368" y="184"/>
      </p:cViewPr>
      <p:guideLst>
        <p:guide orient="horz" pos="5183"/>
        <p:guide pos="86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nickm:Desktop:ping_hom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1"/>
          <c:tx>
            <c:strRef>
              <c:f>Data_Home!$G$1</c:f>
              <c:strCache>
                <c:ptCount val="1"/>
                <c:pt idx="0">
                  <c:v>Tsinghua CDF</c:v>
                </c:pt>
              </c:strCache>
            </c:strRef>
          </c:tx>
          <c:marker>
            <c:symbol val="none"/>
          </c:marker>
          <c:xVal>
            <c:numRef>
              <c:f>Data_Home!$F$2:$F$500</c:f>
              <c:numCache>
                <c:formatCode>General</c:formatCode>
                <c:ptCount val="499"/>
                <c:pt idx="0">
                  <c:v>328.46699999999998</c:v>
                </c:pt>
                <c:pt idx="1">
                  <c:v>329.05599999999998</c:v>
                </c:pt>
                <c:pt idx="2">
                  <c:v>329.07499999999999</c:v>
                </c:pt>
                <c:pt idx="3">
                  <c:v>329.18700000000001</c:v>
                </c:pt>
                <c:pt idx="4">
                  <c:v>329.25700000000001</c:v>
                </c:pt>
                <c:pt idx="5">
                  <c:v>329.36500000000001</c:v>
                </c:pt>
                <c:pt idx="6">
                  <c:v>329.42599999999902</c:v>
                </c:pt>
                <c:pt idx="7">
                  <c:v>329.47300000000001</c:v>
                </c:pt>
                <c:pt idx="8">
                  <c:v>329.47800000000001</c:v>
                </c:pt>
                <c:pt idx="9">
                  <c:v>329.53199999999998</c:v>
                </c:pt>
                <c:pt idx="10">
                  <c:v>329.62099999999998</c:v>
                </c:pt>
                <c:pt idx="11">
                  <c:v>329.63099999999997</c:v>
                </c:pt>
                <c:pt idx="12">
                  <c:v>329.67099999999999</c:v>
                </c:pt>
                <c:pt idx="13">
                  <c:v>329.69099999999997</c:v>
                </c:pt>
                <c:pt idx="14">
                  <c:v>329.75700000000001</c:v>
                </c:pt>
                <c:pt idx="15">
                  <c:v>329.87799999999999</c:v>
                </c:pt>
                <c:pt idx="16">
                  <c:v>329.92599999999902</c:v>
                </c:pt>
                <c:pt idx="17">
                  <c:v>330.09300000000002</c:v>
                </c:pt>
                <c:pt idx="18">
                  <c:v>330.09399999999999</c:v>
                </c:pt>
                <c:pt idx="19">
                  <c:v>330.10500000000002</c:v>
                </c:pt>
                <c:pt idx="20">
                  <c:v>330.178</c:v>
                </c:pt>
                <c:pt idx="21">
                  <c:v>330.23299999999921</c:v>
                </c:pt>
                <c:pt idx="22">
                  <c:v>330.23899999999998</c:v>
                </c:pt>
                <c:pt idx="23">
                  <c:v>330.274</c:v>
                </c:pt>
                <c:pt idx="24">
                  <c:v>330.34500000000003</c:v>
                </c:pt>
                <c:pt idx="25">
                  <c:v>330.34699999999998</c:v>
                </c:pt>
                <c:pt idx="26">
                  <c:v>330.36700000000002</c:v>
                </c:pt>
                <c:pt idx="27">
                  <c:v>330.37400000000002</c:v>
                </c:pt>
                <c:pt idx="28">
                  <c:v>330.375</c:v>
                </c:pt>
                <c:pt idx="29">
                  <c:v>330.447</c:v>
                </c:pt>
                <c:pt idx="30">
                  <c:v>330.45299999999997</c:v>
                </c:pt>
                <c:pt idx="31">
                  <c:v>330.50799999999998</c:v>
                </c:pt>
                <c:pt idx="32">
                  <c:v>330.66899999999998</c:v>
                </c:pt>
                <c:pt idx="33">
                  <c:v>330.67500000000001</c:v>
                </c:pt>
                <c:pt idx="34">
                  <c:v>330.72500000000002</c:v>
                </c:pt>
                <c:pt idx="35">
                  <c:v>330.76799999999997</c:v>
                </c:pt>
                <c:pt idx="36">
                  <c:v>330.79</c:v>
                </c:pt>
                <c:pt idx="37">
                  <c:v>330.79399999999998</c:v>
                </c:pt>
                <c:pt idx="38">
                  <c:v>330.79500000000002</c:v>
                </c:pt>
                <c:pt idx="39">
                  <c:v>330.81</c:v>
                </c:pt>
                <c:pt idx="40">
                  <c:v>330.834</c:v>
                </c:pt>
                <c:pt idx="41">
                  <c:v>330.83699999999999</c:v>
                </c:pt>
                <c:pt idx="42">
                  <c:v>330.86599999999999</c:v>
                </c:pt>
                <c:pt idx="43">
                  <c:v>330.87099999999998</c:v>
                </c:pt>
                <c:pt idx="44">
                  <c:v>330.88</c:v>
                </c:pt>
                <c:pt idx="45">
                  <c:v>330.904</c:v>
                </c:pt>
                <c:pt idx="46">
                  <c:v>330.92700000000002</c:v>
                </c:pt>
                <c:pt idx="47">
                  <c:v>330.94600000000003</c:v>
                </c:pt>
                <c:pt idx="48">
                  <c:v>330.95</c:v>
                </c:pt>
                <c:pt idx="49">
                  <c:v>330.97399999999999</c:v>
                </c:pt>
                <c:pt idx="50">
                  <c:v>330.98899999999998</c:v>
                </c:pt>
                <c:pt idx="51">
                  <c:v>331.00299999999999</c:v>
                </c:pt>
                <c:pt idx="52">
                  <c:v>331.005</c:v>
                </c:pt>
                <c:pt idx="53">
                  <c:v>331.02600000000001</c:v>
                </c:pt>
                <c:pt idx="54">
                  <c:v>331.048</c:v>
                </c:pt>
                <c:pt idx="55">
                  <c:v>331.06599999999997</c:v>
                </c:pt>
                <c:pt idx="56">
                  <c:v>331.072</c:v>
                </c:pt>
                <c:pt idx="57">
                  <c:v>331.07400000000001</c:v>
                </c:pt>
                <c:pt idx="58">
                  <c:v>331.11099999999999</c:v>
                </c:pt>
                <c:pt idx="59">
                  <c:v>331.13200000000001</c:v>
                </c:pt>
                <c:pt idx="60">
                  <c:v>331.15600000000001</c:v>
                </c:pt>
                <c:pt idx="61">
                  <c:v>331.16</c:v>
                </c:pt>
                <c:pt idx="62">
                  <c:v>331.17399999999998</c:v>
                </c:pt>
                <c:pt idx="63">
                  <c:v>331.27600000000001</c:v>
                </c:pt>
                <c:pt idx="64">
                  <c:v>331.29299999999961</c:v>
                </c:pt>
                <c:pt idx="65">
                  <c:v>331.31</c:v>
                </c:pt>
                <c:pt idx="66">
                  <c:v>331.36799999999999</c:v>
                </c:pt>
                <c:pt idx="67">
                  <c:v>331.37700000000001</c:v>
                </c:pt>
                <c:pt idx="68">
                  <c:v>331.40100000000001</c:v>
                </c:pt>
                <c:pt idx="69">
                  <c:v>331.45</c:v>
                </c:pt>
                <c:pt idx="70">
                  <c:v>331.46600000000001</c:v>
                </c:pt>
                <c:pt idx="71">
                  <c:v>331.47399999999999</c:v>
                </c:pt>
                <c:pt idx="72">
                  <c:v>331.49099999999902</c:v>
                </c:pt>
                <c:pt idx="73">
                  <c:v>331.50200000000001</c:v>
                </c:pt>
                <c:pt idx="74">
                  <c:v>331.548</c:v>
                </c:pt>
                <c:pt idx="75">
                  <c:v>331.56599999999997</c:v>
                </c:pt>
                <c:pt idx="76">
                  <c:v>331.58199999999999</c:v>
                </c:pt>
                <c:pt idx="77">
                  <c:v>331.589</c:v>
                </c:pt>
                <c:pt idx="78">
                  <c:v>331.589</c:v>
                </c:pt>
                <c:pt idx="79">
                  <c:v>331.6</c:v>
                </c:pt>
                <c:pt idx="80">
                  <c:v>331.60500000000002</c:v>
                </c:pt>
                <c:pt idx="81">
                  <c:v>331.62700000000001</c:v>
                </c:pt>
                <c:pt idx="82">
                  <c:v>331.64499999999998</c:v>
                </c:pt>
                <c:pt idx="83">
                  <c:v>331.65300000000002</c:v>
                </c:pt>
                <c:pt idx="84">
                  <c:v>331.65800000000002</c:v>
                </c:pt>
                <c:pt idx="85">
                  <c:v>331.8</c:v>
                </c:pt>
                <c:pt idx="86">
                  <c:v>331.81700000000001</c:v>
                </c:pt>
                <c:pt idx="87">
                  <c:v>331.84500000000003</c:v>
                </c:pt>
                <c:pt idx="88">
                  <c:v>331.87099999999998</c:v>
                </c:pt>
                <c:pt idx="89">
                  <c:v>331.88499999999999</c:v>
                </c:pt>
                <c:pt idx="90">
                  <c:v>331.89</c:v>
                </c:pt>
                <c:pt idx="91">
                  <c:v>331.90100000000001</c:v>
                </c:pt>
                <c:pt idx="92">
                  <c:v>331.904</c:v>
                </c:pt>
                <c:pt idx="93">
                  <c:v>331.96800000000002</c:v>
                </c:pt>
                <c:pt idx="94">
                  <c:v>331.98399999999998</c:v>
                </c:pt>
                <c:pt idx="95">
                  <c:v>331.99299999999897</c:v>
                </c:pt>
                <c:pt idx="96">
                  <c:v>332.05799999999999</c:v>
                </c:pt>
                <c:pt idx="97">
                  <c:v>332.05900000000003</c:v>
                </c:pt>
                <c:pt idx="98">
                  <c:v>332.16699999999997</c:v>
                </c:pt>
                <c:pt idx="99">
                  <c:v>332.20100000000002</c:v>
                </c:pt>
                <c:pt idx="100">
                  <c:v>332.20699999999999</c:v>
                </c:pt>
                <c:pt idx="101">
                  <c:v>332.22099999999921</c:v>
                </c:pt>
                <c:pt idx="102">
                  <c:v>332.24400000000003</c:v>
                </c:pt>
                <c:pt idx="103">
                  <c:v>332.27300000000002</c:v>
                </c:pt>
                <c:pt idx="104">
                  <c:v>332.28899999999999</c:v>
                </c:pt>
                <c:pt idx="105">
                  <c:v>332.29399999999998</c:v>
                </c:pt>
                <c:pt idx="106">
                  <c:v>332.37599999999998</c:v>
                </c:pt>
                <c:pt idx="107">
                  <c:v>332.43499999999898</c:v>
                </c:pt>
                <c:pt idx="108">
                  <c:v>332.47399999999999</c:v>
                </c:pt>
                <c:pt idx="109">
                  <c:v>332.51600000000002</c:v>
                </c:pt>
                <c:pt idx="110">
                  <c:v>332.53099999999961</c:v>
                </c:pt>
                <c:pt idx="111">
                  <c:v>332.53199999999998</c:v>
                </c:pt>
                <c:pt idx="112">
                  <c:v>332.54899999999998</c:v>
                </c:pt>
                <c:pt idx="113">
                  <c:v>332.60199999999998</c:v>
                </c:pt>
                <c:pt idx="114">
                  <c:v>332.69400000000002</c:v>
                </c:pt>
                <c:pt idx="115">
                  <c:v>332.71699999999998</c:v>
                </c:pt>
                <c:pt idx="116">
                  <c:v>332.74200000000002</c:v>
                </c:pt>
                <c:pt idx="117">
                  <c:v>332.83</c:v>
                </c:pt>
                <c:pt idx="118">
                  <c:v>332.90899999999999</c:v>
                </c:pt>
                <c:pt idx="119">
                  <c:v>332.91099999999898</c:v>
                </c:pt>
                <c:pt idx="120">
                  <c:v>332.92799999999897</c:v>
                </c:pt>
                <c:pt idx="121">
                  <c:v>332.92799999999897</c:v>
                </c:pt>
                <c:pt idx="122">
                  <c:v>332.93200000000002</c:v>
                </c:pt>
                <c:pt idx="123">
                  <c:v>332.93900000000002</c:v>
                </c:pt>
                <c:pt idx="124">
                  <c:v>332.97099999999921</c:v>
                </c:pt>
                <c:pt idx="125">
                  <c:v>332.99400000000003</c:v>
                </c:pt>
                <c:pt idx="126">
                  <c:v>333.00400000000002</c:v>
                </c:pt>
                <c:pt idx="127">
                  <c:v>333.04</c:v>
                </c:pt>
                <c:pt idx="128">
                  <c:v>333.06799999999998</c:v>
                </c:pt>
                <c:pt idx="129">
                  <c:v>333.09800000000001</c:v>
                </c:pt>
                <c:pt idx="130">
                  <c:v>333.13600000000002</c:v>
                </c:pt>
                <c:pt idx="131">
                  <c:v>333.161</c:v>
                </c:pt>
                <c:pt idx="132">
                  <c:v>333.19</c:v>
                </c:pt>
                <c:pt idx="133">
                  <c:v>333.19600000000003</c:v>
                </c:pt>
                <c:pt idx="134">
                  <c:v>333.23899999999998</c:v>
                </c:pt>
                <c:pt idx="135">
                  <c:v>333.32600000000002</c:v>
                </c:pt>
                <c:pt idx="136">
                  <c:v>333.327</c:v>
                </c:pt>
                <c:pt idx="137">
                  <c:v>333.327</c:v>
                </c:pt>
                <c:pt idx="138">
                  <c:v>333.36799999999999</c:v>
                </c:pt>
                <c:pt idx="139">
                  <c:v>333.39299999999997</c:v>
                </c:pt>
                <c:pt idx="140">
                  <c:v>333.42299999999898</c:v>
                </c:pt>
                <c:pt idx="141">
                  <c:v>333.44200000000001</c:v>
                </c:pt>
                <c:pt idx="142">
                  <c:v>333.45800000000003</c:v>
                </c:pt>
                <c:pt idx="143">
                  <c:v>333.51299999999998</c:v>
                </c:pt>
                <c:pt idx="144">
                  <c:v>333.51799999999997</c:v>
                </c:pt>
                <c:pt idx="145">
                  <c:v>333.54</c:v>
                </c:pt>
                <c:pt idx="146">
                  <c:v>333.56400000000002</c:v>
                </c:pt>
                <c:pt idx="147">
                  <c:v>333.56900000000002</c:v>
                </c:pt>
                <c:pt idx="148">
                  <c:v>333.58800000000002</c:v>
                </c:pt>
                <c:pt idx="149">
                  <c:v>333.60199999999998</c:v>
                </c:pt>
                <c:pt idx="150">
                  <c:v>333.62700000000001</c:v>
                </c:pt>
                <c:pt idx="151">
                  <c:v>333.68700000000001</c:v>
                </c:pt>
                <c:pt idx="152">
                  <c:v>333.69400000000002</c:v>
                </c:pt>
                <c:pt idx="153">
                  <c:v>333.77499999999998</c:v>
                </c:pt>
                <c:pt idx="154">
                  <c:v>333.78399999999999</c:v>
                </c:pt>
                <c:pt idx="155">
                  <c:v>333.79500000000002</c:v>
                </c:pt>
                <c:pt idx="156">
                  <c:v>333.83199999999999</c:v>
                </c:pt>
                <c:pt idx="157">
                  <c:v>333.83199999999999</c:v>
                </c:pt>
                <c:pt idx="158">
                  <c:v>333.85199999999998</c:v>
                </c:pt>
                <c:pt idx="159">
                  <c:v>333.87299999999999</c:v>
                </c:pt>
                <c:pt idx="160">
                  <c:v>333.91</c:v>
                </c:pt>
                <c:pt idx="161">
                  <c:v>333.92899999999997</c:v>
                </c:pt>
                <c:pt idx="162">
                  <c:v>333.98899999999998</c:v>
                </c:pt>
                <c:pt idx="163">
                  <c:v>334.00299999999999</c:v>
                </c:pt>
                <c:pt idx="164">
                  <c:v>334.00299999999999</c:v>
                </c:pt>
                <c:pt idx="165">
                  <c:v>334.06</c:v>
                </c:pt>
                <c:pt idx="166">
                  <c:v>334.06200000000001</c:v>
                </c:pt>
                <c:pt idx="167">
                  <c:v>334.06799999999998</c:v>
                </c:pt>
                <c:pt idx="168">
                  <c:v>334.08100000000002</c:v>
                </c:pt>
                <c:pt idx="169">
                  <c:v>334.08100000000002</c:v>
                </c:pt>
                <c:pt idx="170">
                  <c:v>334.09899999999999</c:v>
                </c:pt>
                <c:pt idx="171">
                  <c:v>334.11599999999999</c:v>
                </c:pt>
                <c:pt idx="172">
                  <c:v>334.14299999999997</c:v>
                </c:pt>
                <c:pt idx="173">
                  <c:v>334.166</c:v>
                </c:pt>
                <c:pt idx="174">
                  <c:v>334.18400000000003</c:v>
                </c:pt>
                <c:pt idx="175">
                  <c:v>334.22300000000001</c:v>
                </c:pt>
                <c:pt idx="176">
                  <c:v>334.23</c:v>
                </c:pt>
                <c:pt idx="177">
                  <c:v>334.28099999999961</c:v>
                </c:pt>
                <c:pt idx="178">
                  <c:v>334.28300000000002</c:v>
                </c:pt>
                <c:pt idx="179">
                  <c:v>334.30200000000002</c:v>
                </c:pt>
                <c:pt idx="180">
                  <c:v>334.34500000000003</c:v>
                </c:pt>
                <c:pt idx="181">
                  <c:v>334.39499999999998</c:v>
                </c:pt>
                <c:pt idx="182">
                  <c:v>334.39600000000002</c:v>
                </c:pt>
                <c:pt idx="183">
                  <c:v>334.42899999999997</c:v>
                </c:pt>
                <c:pt idx="184">
                  <c:v>334.46300000000002</c:v>
                </c:pt>
                <c:pt idx="185">
                  <c:v>334.51900000000001</c:v>
                </c:pt>
                <c:pt idx="186">
                  <c:v>334.61900000000003</c:v>
                </c:pt>
                <c:pt idx="187">
                  <c:v>334.63400000000001</c:v>
                </c:pt>
                <c:pt idx="188">
                  <c:v>334.75400000000002</c:v>
                </c:pt>
                <c:pt idx="189">
                  <c:v>334.75700000000001</c:v>
                </c:pt>
                <c:pt idx="190">
                  <c:v>334.80700000000002</c:v>
                </c:pt>
                <c:pt idx="191">
                  <c:v>334.83800000000002</c:v>
                </c:pt>
                <c:pt idx="192">
                  <c:v>334.85199999999998</c:v>
                </c:pt>
                <c:pt idx="193">
                  <c:v>334.87900000000002</c:v>
                </c:pt>
                <c:pt idx="194">
                  <c:v>334.89499999999998</c:v>
                </c:pt>
                <c:pt idx="195">
                  <c:v>334.96199999999999</c:v>
                </c:pt>
                <c:pt idx="196">
                  <c:v>335.01799999999997</c:v>
                </c:pt>
                <c:pt idx="197">
                  <c:v>335.065</c:v>
                </c:pt>
                <c:pt idx="198">
                  <c:v>335.08499999999998</c:v>
                </c:pt>
                <c:pt idx="199">
                  <c:v>335.20499999999998</c:v>
                </c:pt>
                <c:pt idx="200">
                  <c:v>335.22599999999898</c:v>
                </c:pt>
                <c:pt idx="201">
                  <c:v>335.28599999999898</c:v>
                </c:pt>
                <c:pt idx="202">
                  <c:v>335.30599999999998</c:v>
                </c:pt>
                <c:pt idx="203">
                  <c:v>335.32</c:v>
                </c:pt>
                <c:pt idx="204">
                  <c:v>335.4</c:v>
                </c:pt>
                <c:pt idx="205">
                  <c:v>335.46699999999998</c:v>
                </c:pt>
                <c:pt idx="206">
                  <c:v>335.56700000000001</c:v>
                </c:pt>
                <c:pt idx="207">
                  <c:v>335.65499999999997</c:v>
                </c:pt>
                <c:pt idx="208">
                  <c:v>335.75400000000002</c:v>
                </c:pt>
                <c:pt idx="209">
                  <c:v>335.76499999999999</c:v>
                </c:pt>
                <c:pt idx="210">
                  <c:v>335.86700000000002</c:v>
                </c:pt>
                <c:pt idx="211">
                  <c:v>335.87900000000002</c:v>
                </c:pt>
                <c:pt idx="212">
                  <c:v>335.90499999999997</c:v>
                </c:pt>
                <c:pt idx="213">
                  <c:v>335.92700000000002</c:v>
                </c:pt>
                <c:pt idx="214">
                  <c:v>335.93099999999902</c:v>
                </c:pt>
                <c:pt idx="215">
                  <c:v>335.952</c:v>
                </c:pt>
                <c:pt idx="216">
                  <c:v>336.09800000000001</c:v>
                </c:pt>
                <c:pt idx="217">
                  <c:v>336.4</c:v>
                </c:pt>
                <c:pt idx="218">
                  <c:v>336.42899999999997</c:v>
                </c:pt>
                <c:pt idx="219">
                  <c:v>336.601</c:v>
                </c:pt>
                <c:pt idx="220">
                  <c:v>336.69</c:v>
                </c:pt>
                <c:pt idx="221">
                  <c:v>336.834</c:v>
                </c:pt>
                <c:pt idx="222">
                  <c:v>336.90100000000001</c:v>
                </c:pt>
                <c:pt idx="223">
                  <c:v>336.91899999999998</c:v>
                </c:pt>
                <c:pt idx="224">
                  <c:v>337.10899999999998</c:v>
                </c:pt>
                <c:pt idx="225">
                  <c:v>337.11500000000001</c:v>
                </c:pt>
                <c:pt idx="226">
                  <c:v>337.11599999999999</c:v>
                </c:pt>
                <c:pt idx="227">
                  <c:v>337.16500000000002</c:v>
                </c:pt>
                <c:pt idx="228">
                  <c:v>337.23200000000003</c:v>
                </c:pt>
                <c:pt idx="229">
                  <c:v>337.25299999999999</c:v>
                </c:pt>
                <c:pt idx="230">
                  <c:v>337.29700000000003</c:v>
                </c:pt>
                <c:pt idx="231">
                  <c:v>337.53399999999999</c:v>
                </c:pt>
                <c:pt idx="232">
                  <c:v>337.88499999999999</c:v>
                </c:pt>
                <c:pt idx="233">
                  <c:v>337.98599999999902</c:v>
                </c:pt>
                <c:pt idx="234">
                  <c:v>337.99200000000002</c:v>
                </c:pt>
                <c:pt idx="235">
                  <c:v>337.99299999999897</c:v>
                </c:pt>
                <c:pt idx="236">
                  <c:v>338.08699999999999</c:v>
                </c:pt>
                <c:pt idx="237">
                  <c:v>338.40699999999998</c:v>
                </c:pt>
                <c:pt idx="238">
                  <c:v>338.58100000000002</c:v>
                </c:pt>
                <c:pt idx="239">
                  <c:v>338.64400000000001</c:v>
                </c:pt>
                <c:pt idx="240">
                  <c:v>339.15899999999999</c:v>
                </c:pt>
                <c:pt idx="241">
                  <c:v>339.19</c:v>
                </c:pt>
                <c:pt idx="242">
                  <c:v>339.27199999999999</c:v>
                </c:pt>
                <c:pt idx="243">
                  <c:v>339.48700000000002</c:v>
                </c:pt>
                <c:pt idx="244">
                  <c:v>340.21800000000002</c:v>
                </c:pt>
                <c:pt idx="245">
                  <c:v>340.37799999999999</c:v>
                </c:pt>
                <c:pt idx="246">
                  <c:v>340.65300000000002</c:v>
                </c:pt>
                <c:pt idx="247">
                  <c:v>340.80500000000001</c:v>
                </c:pt>
                <c:pt idx="248">
                  <c:v>340.90699999999998</c:v>
                </c:pt>
                <c:pt idx="249">
                  <c:v>341.5</c:v>
                </c:pt>
                <c:pt idx="250">
                  <c:v>341.51600000000002</c:v>
                </c:pt>
                <c:pt idx="251">
                  <c:v>341.73099999999903</c:v>
                </c:pt>
                <c:pt idx="252">
                  <c:v>342.053</c:v>
                </c:pt>
                <c:pt idx="253">
                  <c:v>342.255</c:v>
                </c:pt>
                <c:pt idx="254">
                  <c:v>342.505</c:v>
                </c:pt>
                <c:pt idx="255">
                  <c:v>342.73</c:v>
                </c:pt>
                <c:pt idx="256">
                  <c:v>342.98099999999903</c:v>
                </c:pt>
                <c:pt idx="257">
                  <c:v>343.13200000000001</c:v>
                </c:pt>
                <c:pt idx="258">
                  <c:v>343.23799999999898</c:v>
                </c:pt>
                <c:pt idx="259">
                  <c:v>343.46199999999999</c:v>
                </c:pt>
                <c:pt idx="260">
                  <c:v>343.69099999999997</c:v>
                </c:pt>
                <c:pt idx="261">
                  <c:v>343.858</c:v>
                </c:pt>
                <c:pt idx="262">
                  <c:v>344.154</c:v>
                </c:pt>
                <c:pt idx="263">
                  <c:v>344.21100000000001</c:v>
                </c:pt>
                <c:pt idx="264">
                  <c:v>344.85</c:v>
                </c:pt>
                <c:pt idx="265">
                  <c:v>344.90300000000002</c:v>
                </c:pt>
                <c:pt idx="266">
                  <c:v>345.08800000000002</c:v>
                </c:pt>
                <c:pt idx="267">
                  <c:v>345.10399999999998</c:v>
                </c:pt>
                <c:pt idx="268">
                  <c:v>345.10500000000002</c:v>
                </c:pt>
                <c:pt idx="269">
                  <c:v>345.392</c:v>
                </c:pt>
                <c:pt idx="270">
                  <c:v>345.56299999999999</c:v>
                </c:pt>
                <c:pt idx="271">
                  <c:v>345.70400000000001</c:v>
                </c:pt>
                <c:pt idx="272">
                  <c:v>345.78399999999999</c:v>
                </c:pt>
                <c:pt idx="273">
                  <c:v>345.892</c:v>
                </c:pt>
                <c:pt idx="274">
                  <c:v>346.05399999999997</c:v>
                </c:pt>
                <c:pt idx="275">
                  <c:v>346.29599999999903</c:v>
                </c:pt>
                <c:pt idx="276">
                  <c:v>346.51499999999999</c:v>
                </c:pt>
                <c:pt idx="277">
                  <c:v>346.64299999999997</c:v>
                </c:pt>
                <c:pt idx="278">
                  <c:v>346.89800000000002</c:v>
                </c:pt>
                <c:pt idx="279">
                  <c:v>347.03800000000001</c:v>
                </c:pt>
                <c:pt idx="280">
                  <c:v>347.23500000000001</c:v>
                </c:pt>
                <c:pt idx="281">
                  <c:v>347.36</c:v>
                </c:pt>
                <c:pt idx="282">
                  <c:v>347.52600000000001</c:v>
                </c:pt>
                <c:pt idx="283">
                  <c:v>347.55599999999998</c:v>
                </c:pt>
                <c:pt idx="284">
                  <c:v>347.68900000000002</c:v>
                </c:pt>
                <c:pt idx="285">
                  <c:v>347.7</c:v>
                </c:pt>
                <c:pt idx="286">
                  <c:v>348.20800000000003</c:v>
                </c:pt>
                <c:pt idx="287">
                  <c:v>348.25799999999998</c:v>
                </c:pt>
                <c:pt idx="288">
                  <c:v>348.31900000000002</c:v>
                </c:pt>
                <c:pt idx="289">
                  <c:v>348.49200000000002</c:v>
                </c:pt>
                <c:pt idx="290">
                  <c:v>349.15199999999999</c:v>
                </c:pt>
                <c:pt idx="291">
                  <c:v>349.154</c:v>
                </c:pt>
                <c:pt idx="292">
                  <c:v>349.45800000000003</c:v>
                </c:pt>
                <c:pt idx="293">
                  <c:v>349.70699999999999</c:v>
                </c:pt>
                <c:pt idx="294">
                  <c:v>349.72599999999898</c:v>
                </c:pt>
                <c:pt idx="295">
                  <c:v>349.83</c:v>
                </c:pt>
                <c:pt idx="296">
                  <c:v>350.52300000000002</c:v>
                </c:pt>
                <c:pt idx="297">
                  <c:v>350.82400000000001</c:v>
                </c:pt>
                <c:pt idx="298">
                  <c:v>351.31099999999998</c:v>
                </c:pt>
                <c:pt idx="299">
                  <c:v>351.45400000000001</c:v>
                </c:pt>
                <c:pt idx="300">
                  <c:v>351.52199999999999</c:v>
                </c:pt>
                <c:pt idx="301">
                  <c:v>351.53599999999898</c:v>
                </c:pt>
                <c:pt idx="302">
                  <c:v>352.03399999999999</c:v>
                </c:pt>
                <c:pt idx="303">
                  <c:v>352.03800000000001</c:v>
                </c:pt>
                <c:pt idx="304">
                  <c:v>352.08199999999999</c:v>
                </c:pt>
                <c:pt idx="305">
                  <c:v>352.11</c:v>
                </c:pt>
                <c:pt idx="306">
                  <c:v>352.94</c:v>
                </c:pt>
                <c:pt idx="307">
                  <c:v>353.45800000000003</c:v>
                </c:pt>
                <c:pt idx="308">
                  <c:v>355.09100000000001</c:v>
                </c:pt>
                <c:pt idx="309">
                  <c:v>355.37</c:v>
                </c:pt>
                <c:pt idx="310">
                  <c:v>355.79199999999997</c:v>
                </c:pt>
                <c:pt idx="311">
                  <c:v>355.99499999999921</c:v>
                </c:pt>
                <c:pt idx="312">
                  <c:v>356.27699999999999</c:v>
                </c:pt>
                <c:pt idx="313">
                  <c:v>356.4</c:v>
                </c:pt>
                <c:pt idx="314">
                  <c:v>356.49099999999902</c:v>
                </c:pt>
                <c:pt idx="315">
                  <c:v>357.173</c:v>
                </c:pt>
                <c:pt idx="316">
                  <c:v>357.28300000000002</c:v>
                </c:pt>
                <c:pt idx="317">
                  <c:v>358.17899999999997</c:v>
                </c:pt>
                <c:pt idx="318">
                  <c:v>358.47699999999998</c:v>
                </c:pt>
                <c:pt idx="319">
                  <c:v>358.85700000000003</c:v>
                </c:pt>
                <c:pt idx="320">
                  <c:v>359.209</c:v>
                </c:pt>
                <c:pt idx="321">
                  <c:v>359.25</c:v>
                </c:pt>
                <c:pt idx="322">
                  <c:v>359.41699999999997</c:v>
                </c:pt>
                <c:pt idx="323">
                  <c:v>359.73099999999903</c:v>
                </c:pt>
                <c:pt idx="324">
                  <c:v>359.73700000000002</c:v>
                </c:pt>
                <c:pt idx="325">
                  <c:v>359.858</c:v>
                </c:pt>
                <c:pt idx="326">
                  <c:v>360.12299999999999</c:v>
                </c:pt>
                <c:pt idx="327">
                  <c:v>360.29899999999998</c:v>
                </c:pt>
                <c:pt idx="328">
                  <c:v>360.64499999999998</c:v>
                </c:pt>
                <c:pt idx="329">
                  <c:v>362.02800000000002</c:v>
                </c:pt>
                <c:pt idx="330">
                  <c:v>362.07799999999997</c:v>
                </c:pt>
                <c:pt idx="331">
                  <c:v>362.27</c:v>
                </c:pt>
                <c:pt idx="332">
                  <c:v>362.27300000000002</c:v>
                </c:pt>
                <c:pt idx="333">
                  <c:v>363.56599999999997</c:v>
                </c:pt>
                <c:pt idx="334">
                  <c:v>363.69600000000003</c:v>
                </c:pt>
                <c:pt idx="335">
                  <c:v>363.84</c:v>
                </c:pt>
                <c:pt idx="336">
                  <c:v>363.87799999999999</c:v>
                </c:pt>
                <c:pt idx="337">
                  <c:v>364.28500000000003</c:v>
                </c:pt>
                <c:pt idx="338">
                  <c:v>364.875</c:v>
                </c:pt>
                <c:pt idx="339">
                  <c:v>365.334</c:v>
                </c:pt>
                <c:pt idx="340">
                  <c:v>365.69099999999997</c:v>
                </c:pt>
                <c:pt idx="341">
                  <c:v>366.17399999999998</c:v>
                </c:pt>
                <c:pt idx="342">
                  <c:v>366.49599999999901</c:v>
                </c:pt>
                <c:pt idx="343">
                  <c:v>366.62599999999998</c:v>
                </c:pt>
                <c:pt idx="344">
                  <c:v>366.65100000000001</c:v>
                </c:pt>
                <c:pt idx="345">
                  <c:v>366.71800000000002</c:v>
                </c:pt>
                <c:pt idx="346">
                  <c:v>367.57</c:v>
                </c:pt>
                <c:pt idx="347">
                  <c:v>367.767</c:v>
                </c:pt>
                <c:pt idx="348">
                  <c:v>368.56700000000001</c:v>
                </c:pt>
                <c:pt idx="349">
                  <c:v>368.67099999999999</c:v>
                </c:pt>
                <c:pt idx="350">
                  <c:v>368.99499999999921</c:v>
                </c:pt>
                <c:pt idx="351">
                  <c:v>369.11799999999999</c:v>
                </c:pt>
                <c:pt idx="352">
                  <c:v>369.36599999999999</c:v>
                </c:pt>
                <c:pt idx="353">
                  <c:v>369.53199999999998</c:v>
                </c:pt>
                <c:pt idx="354">
                  <c:v>369.60500000000002</c:v>
                </c:pt>
                <c:pt idx="355">
                  <c:v>370.44499999999999</c:v>
                </c:pt>
                <c:pt idx="356">
                  <c:v>370.55900000000003</c:v>
                </c:pt>
                <c:pt idx="357">
                  <c:v>371.90800000000002</c:v>
                </c:pt>
                <c:pt idx="358">
                  <c:v>372.33199999999999</c:v>
                </c:pt>
                <c:pt idx="359">
                  <c:v>373.005</c:v>
                </c:pt>
                <c:pt idx="360">
                  <c:v>373.26900000000001</c:v>
                </c:pt>
                <c:pt idx="361">
                  <c:v>373.69600000000003</c:v>
                </c:pt>
                <c:pt idx="362">
                  <c:v>373.70299999999997</c:v>
                </c:pt>
                <c:pt idx="363">
                  <c:v>374.77499999999998</c:v>
                </c:pt>
                <c:pt idx="364">
                  <c:v>375.28</c:v>
                </c:pt>
                <c:pt idx="365">
                  <c:v>375.49599999999901</c:v>
                </c:pt>
                <c:pt idx="366">
                  <c:v>375.70100000000002</c:v>
                </c:pt>
                <c:pt idx="367">
                  <c:v>376.18099999999998</c:v>
                </c:pt>
                <c:pt idx="368">
                  <c:v>376.41300000000001</c:v>
                </c:pt>
                <c:pt idx="369">
                  <c:v>376.47399999999999</c:v>
                </c:pt>
                <c:pt idx="370">
                  <c:v>377.13499999999999</c:v>
                </c:pt>
                <c:pt idx="371">
                  <c:v>377.553</c:v>
                </c:pt>
                <c:pt idx="372">
                  <c:v>377.55599999999998</c:v>
                </c:pt>
                <c:pt idx="373">
                  <c:v>377.89299999999997</c:v>
                </c:pt>
                <c:pt idx="374">
                  <c:v>377.99</c:v>
                </c:pt>
                <c:pt idx="375">
                  <c:v>378.89</c:v>
                </c:pt>
                <c:pt idx="376">
                  <c:v>379.01400000000001</c:v>
                </c:pt>
                <c:pt idx="377">
                  <c:v>380.68900000000002</c:v>
                </c:pt>
                <c:pt idx="378">
                  <c:v>381.48899999999998</c:v>
                </c:pt>
                <c:pt idx="379">
                  <c:v>382.10199999999998</c:v>
                </c:pt>
                <c:pt idx="380">
                  <c:v>384.12700000000001</c:v>
                </c:pt>
                <c:pt idx="381">
                  <c:v>385.56599999999997</c:v>
                </c:pt>
                <c:pt idx="382">
                  <c:v>386.13600000000002</c:v>
                </c:pt>
                <c:pt idx="383">
                  <c:v>386.48399999999998</c:v>
                </c:pt>
                <c:pt idx="384">
                  <c:v>386.71100000000001</c:v>
                </c:pt>
                <c:pt idx="385">
                  <c:v>387.63900000000001</c:v>
                </c:pt>
                <c:pt idx="386">
                  <c:v>388.05099999999999</c:v>
                </c:pt>
                <c:pt idx="387">
                  <c:v>388.35899999999998</c:v>
                </c:pt>
                <c:pt idx="388">
                  <c:v>389.625</c:v>
                </c:pt>
                <c:pt idx="389">
                  <c:v>390.529</c:v>
                </c:pt>
                <c:pt idx="390">
                  <c:v>390.61900000000003</c:v>
                </c:pt>
                <c:pt idx="391">
                  <c:v>390.61900000000003</c:v>
                </c:pt>
                <c:pt idx="392">
                  <c:v>390.899</c:v>
                </c:pt>
                <c:pt idx="393">
                  <c:v>391.25299999999999</c:v>
                </c:pt>
                <c:pt idx="394">
                  <c:v>391.26400000000001</c:v>
                </c:pt>
                <c:pt idx="395">
                  <c:v>393.43099999999902</c:v>
                </c:pt>
                <c:pt idx="396">
                  <c:v>394.67599999999999</c:v>
                </c:pt>
                <c:pt idx="397">
                  <c:v>395.46899999999999</c:v>
                </c:pt>
                <c:pt idx="398">
                  <c:v>396.15499999999997</c:v>
                </c:pt>
                <c:pt idx="399">
                  <c:v>397.00299999999999</c:v>
                </c:pt>
                <c:pt idx="400">
                  <c:v>398.08199999999999</c:v>
                </c:pt>
                <c:pt idx="401">
                  <c:v>398.18799999999999</c:v>
                </c:pt>
                <c:pt idx="402">
                  <c:v>398.59300000000002</c:v>
                </c:pt>
                <c:pt idx="403">
                  <c:v>399.76299999999998</c:v>
                </c:pt>
                <c:pt idx="404">
                  <c:v>400.23099999999903</c:v>
                </c:pt>
                <c:pt idx="405">
                  <c:v>401.31200000000001</c:v>
                </c:pt>
                <c:pt idx="406">
                  <c:v>401.64100000000002</c:v>
                </c:pt>
                <c:pt idx="407">
                  <c:v>405.459</c:v>
                </c:pt>
                <c:pt idx="408">
                  <c:v>405.53099999999961</c:v>
                </c:pt>
                <c:pt idx="409">
                  <c:v>405.74599999999998</c:v>
                </c:pt>
                <c:pt idx="410">
                  <c:v>406.58100000000002</c:v>
                </c:pt>
                <c:pt idx="411">
                  <c:v>406.80799999999999</c:v>
                </c:pt>
                <c:pt idx="412">
                  <c:v>407.41699999999997</c:v>
                </c:pt>
                <c:pt idx="413">
                  <c:v>407.84500000000003</c:v>
                </c:pt>
                <c:pt idx="414">
                  <c:v>408.92999999999961</c:v>
                </c:pt>
                <c:pt idx="415">
                  <c:v>409.03899999999999</c:v>
                </c:pt>
                <c:pt idx="416">
                  <c:v>409.86700000000002</c:v>
                </c:pt>
                <c:pt idx="417">
                  <c:v>411.36599999999999</c:v>
                </c:pt>
                <c:pt idx="418">
                  <c:v>412.06200000000001</c:v>
                </c:pt>
                <c:pt idx="419">
                  <c:v>412.32299999999998</c:v>
                </c:pt>
                <c:pt idx="420">
                  <c:v>413.322</c:v>
                </c:pt>
                <c:pt idx="421">
                  <c:v>413.67200000000003</c:v>
                </c:pt>
                <c:pt idx="422">
                  <c:v>414.22500000000002</c:v>
                </c:pt>
                <c:pt idx="423">
                  <c:v>414.73399999999998</c:v>
                </c:pt>
                <c:pt idx="424">
                  <c:v>415.57900000000001</c:v>
                </c:pt>
                <c:pt idx="425">
                  <c:v>417.04399999999998</c:v>
                </c:pt>
                <c:pt idx="426">
                  <c:v>417.14800000000002</c:v>
                </c:pt>
                <c:pt idx="427">
                  <c:v>418.87</c:v>
                </c:pt>
                <c:pt idx="428">
                  <c:v>419.36599999999999</c:v>
                </c:pt>
                <c:pt idx="429">
                  <c:v>420.25</c:v>
                </c:pt>
                <c:pt idx="430">
                  <c:v>420.41500000000002</c:v>
                </c:pt>
                <c:pt idx="431">
                  <c:v>421.358</c:v>
                </c:pt>
                <c:pt idx="432">
                  <c:v>422.57799999999997</c:v>
                </c:pt>
                <c:pt idx="433">
                  <c:v>423.19099999999997</c:v>
                </c:pt>
                <c:pt idx="434">
                  <c:v>423.62700000000001</c:v>
                </c:pt>
                <c:pt idx="435">
                  <c:v>423.67</c:v>
                </c:pt>
                <c:pt idx="436">
                  <c:v>425.40199999999999</c:v>
                </c:pt>
                <c:pt idx="437">
                  <c:v>425.64</c:v>
                </c:pt>
                <c:pt idx="438">
                  <c:v>428.02499999999998</c:v>
                </c:pt>
                <c:pt idx="439">
                  <c:v>428.04599999999999</c:v>
                </c:pt>
                <c:pt idx="440">
                  <c:v>428.68299999999999</c:v>
                </c:pt>
                <c:pt idx="441">
                  <c:v>431.06200000000001</c:v>
                </c:pt>
                <c:pt idx="442">
                  <c:v>431.58499999999998</c:v>
                </c:pt>
                <c:pt idx="443">
                  <c:v>432.084</c:v>
                </c:pt>
                <c:pt idx="444">
                  <c:v>432.31700000000001</c:v>
                </c:pt>
                <c:pt idx="445">
                  <c:v>433.07900000000001</c:v>
                </c:pt>
                <c:pt idx="446">
                  <c:v>433.98299999999921</c:v>
                </c:pt>
                <c:pt idx="447">
                  <c:v>434.09100000000001</c:v>
                </c:pt>
                <c:pt idx="448">
                  <c:v>435.024</c:v>
                </c:pt>
                <c:pt idx="449">
                  <c:v>435.86200000000002</c:v>
                </c:pt>
                <c:pt idx="450">
                  <c:v>435.95100000000002</c:v>
                </c:pt>
                <c:pt idx="451">
                  <c:v>436.72899999999998</c:v>
                </c:pt>
                <c:pt idx="452">
                  <c:v>437.36</c:v>
                </c:pt>
                <c:pt idx="453">
                  <c:v>437.47</c:v>
                </c:pt>
                <c:pt idx="454">
                  <c:v>437.73500000000001</c:v>
                </c:pt>
                <c:pt idx="455">
                  <c:v>439.363</c:v>
                </c:pt>
                <c:pt idx="456">
                  <c:v>441.39</c:v>
                </c:pt>
                <c:pt idx="457">
                  <c:v>442.214</c:v>
                </c:pt>
                <c:pt idx="458">
                  <c:v>442.33100000000002</c:v>
                </c:pt>
                <c:pt idx="459">
                  <c:v>443.83699999999999</c:v>
                </c:pt>
                <c:pt idx="460">
                  <c:v>443.95600000000002</c:v>
                </c:pt>
                <c:pt idx="461">
                  <c:v>445.74</c:v>
                </c:pt>
                <c:pt idx="462">
                  <c:v>446.08</c:v>
                </c:pt>
                <c:pt idx="463">
                  <c:v>449.75299999999999</c:v>
                </c:pt>
                <c:pt idx="464">
                  <c:v>449.95400000000001</c:v>
                </c:pt>
                <c:pt idx="465">
                  <c:v>458.24200000000002</c:v>
                </c:pt>
                <c:pt idx="466">
                  <c:v>460.202</c:v>
                </c:pt>
                <c:pt idx="467">
                  <c:v>461.17399999999998</c:v>
                </c:pt>
                <c:pt idx="468">
                  <c:v>465.92700000000002</c:v>
                </c:pt>
                <c:pt idx="469">
                  <c:v>466.745</c:v>
                </c:pt>
                <c:pt idx="470">
                  <c:v>477.32</c:v>
                </c:pt>
                <c:pt idx="471">
                  <c:v>482.42500000000001</c:v>
                </c:pt>
                <c:pt idx="472">
                  <c:v>492.26400000000001</c:v>
                </c:pt>
                <c:pt idx="473">
                  <c:v>493.28099999999961</c:v>
                </c:pt>
                <c:pt idx="474">
                  <c:v>511.87700000000001</c:v>
                </c:pt>
                <c:pt idx="475">
                  <c:v>527.68100000000004</c:v>
                </c:pt>
                <c:pt idx="476">
                  <c:v>782.03</c:v>
                </c:pt>
              </c:numCache>
            </c:numRef>
          </c:xVal>
          <c:yVal>
            <c:numRef>
              <c:f>Data_Home!$G$2:$G$500</c:f>
              <c:numCache>
                <c:formatCode>General</c:formatCode>
                <c:ptCount val="499"/>
                <c:pt idx="0">
                  <c:v>2.0964360587002102E-3</c:v>
                </c:pt>
                <c:pt idx="1">
                  <c:v>4.1928721174004204E-3</c:v>
                </c:pt>
                <c:pt idx="2">
                  <c:v>6.2893081761006301E-3</c:v>
                </c:pt>
                <c:pt idx="3">
                  <c:v>8.3857442348008408E-3</c:v>
                </c:pt>
                <c:pt idx="4">
                  <c:v>1.0482180293501E-2</c:v>
                </c:pt>
                <c:pt idx="5">
                  <c:v>1.25786163522013E-2</c:v>
                </c:pt>
                <c:pt idx="6">
                  <c:v>1.46750524109015E-2</c:v>
                </c:pt>
                <c:pt idx="7">
                  <c:v>1.6771488469601699E-2</c:v>
                </c:pt>
                <c:pt idx="8">
                  <c:v>1.88679245283019E-2</c:v>
                </c:pt>
                <c:pt idx="9">
                  <c:v>2.0964360587002101E-2</c:v>
                </c:pt>
                <c:pt idx="10">
                  <c:v>2.3060796645702299E-2</c:v>
                </c:pt>
                <c:pt idx="11">
                  <c:v>2.51572327044025E-2</c:v>
                </c:pt>
                <c:pt idx="12">
                  <c:v>2.7253668763102701E-2</c:v>
                </c:pt>
                <c:pt idx="13">
                  <c:v>2.9350104821802898E-2</c:v>
                </c:pt>
                <c:pt idx="14">
                  <c:v>3.1446540880503103E-2</c:v>
                </c:pt>
                <c:pt idx="15">
                  <c:v>3.3542976939203301E-2</c:v>
                </c:pt>
                <c:pt idx="16">
                  <c:v>3.5639412997903602E-2</c:v>
                </c:pt>
                <c:pt idx="17">
                  <c:v>3.77358490566038E-2</c:v>
                </c:pt>
                <c:pt idx="18">
                  <c:v>3.9832285115303998E-2</c:v>
                </c:pt>
                <c:pt idx="19">
                  <c:v>4.1928721174004202E-2</c:v>
                </c:pt>
                <c:pt idx="20">
                  <c:v>4.40251572327044E-2</c:v>
                </c:pt>
                <c:pt idx="21">
                  <c:v>4.6121593291404597E-2</c:v>
                </c:pt>
                <c:pt idx="22">
                  <c:v>4.8218029350104802E-2</c:v>
                </c:pt>
                <c:pt idx="23">
                  <c:v>5.0314465408804999E-2</c:v>
                </c:pt>
                <c:pt idx="24">
                  <c:v>5.2410901467505197E-2</c:v>
                </c:pt>
                <c:pt idx="25">
                  <c:v>5.4507337526205402E-2</c:v>
                </c:pt>
                <c:pt idx="26">
                  <c:v>5.6603773584905599E-2</c:v>
                </c:pt>
                <c:pt idx="27">
                  <c:v>5.8700209643605901E-2</c:v>
                </c:pt>
                <c:pt idx="28">
                  <c:v>6.0796645702306099E-2</c:v>
                </c:pt>
                <c:pt idx="29">
                  <c:v>6.2893081761006303E-2</c:v>
                </c:pt>
                <c:pt idx="30">
                  <c:v>6.4989517819706494E-2</c:v>
                </c:pt>
                <c:pt idx="31">
                  <c:v>6.7085953878406698E-2</c:v>
                </c:pt>
                <c:pt idx="32">
                  <c:v>6.9182389937106903E-2</c:v>
                </c:pt>
                <c:pt idx="33">
                  <c:v>7.1278825995807094E-2</c:v>
                </c:pt>
                <c:pt idx="34">
                  <c:v>7.3375262054507298E-2</c:v>
                </c:pt>
                <c:pt idx="35">
                  <c:v>7.5471698113207503E-2</c:v>
                </c:pt>
                <c:pt idx="36">
                  <c:v>7.7568134171907804E-2</c:v>
                </c:pt>
                <c:pt idx="37">
                  <c:v>7.9664570230607995E-2</c:v>
                </c:pt>
                <c:pt idx="38">
                  <c:v>8.17610062893082E-2</c:v>
                </c:pt>
                <c:pt idx="39">
                  <c:v>8.3857442348008404E-2</c:v>
                </c:pt>
                <c:pt idx="40">
                  <c:v>8.5953878406708595E-2</c:v>
                </c:pt>
                <c:pt idx="41">
                  <c:v>8.8050314465408799E-2</c:v>
                </c:pt>
                <c:pt idx="42">
                  <c:v>9.0146750524109004E-2</c:v>
                </c:pt>
                <c:pt idx="43">
                  <c:v>9.2243186582809195E-2</c:v>
                </c:pt>
                <c:pt idx="44">
                  <c:v>9.4339622641509399E-2</c:v>
                </c:pt>
                <c:pt idx="45">
                  <c:v>9.6436058700209604E-2</c:v>
                </c:pt>
                <c:pt idx="46">
                  <c:v>9.8532494758909794E-2</c:v>
                </c:pt>
                <c:pt idx="47">
                  <c:v>0.10062893081761</c:v>
                </c:pt>
                <c:pt idx="48">
                  <c:v>0.10272536687631</c:v>
                </c:pt>
                <c:pt idx="49">
                  <c:v>0.10482180293501001</c:v>
                </c:pt>
                <c:pt idx="50">
                  <c:v>0.106918238993711</c:v>
                </c:pt>
                <c:pt idx="51">
                  <c:v>0.109014675052411</c:v>
                </c:pt>
                <c:pt idx="52">
                  <c:v>0.11111111111111099</c:v>
                </c:pt>
                <c:pt idx="53">
                  <c:v>0.113207547169811</c:v>
                </c:pt>
                <c:pt idx="54">
                  <c:v>0.115303983228512</c:v>
                </c:pt>
                <c:pt idx="55">
                  <c:v>0.117400419287212</c:v>
                </c:pt>
                <c:pt idx="56">
                  <c:v>0.11949685534591201</c:v>
                </c:pt>
                <c:pt idx="57">
                  <c:v>0.121593291404612</c:v>
                </c:pt>
                <c:pt idx="58">
                  <c:v>0.123689727463312</c:v>
                </c:pt>
                <c:pt idx="59">
                  <c:v>0.12578616352201299</c:v>
                </c:pt>
                <c:pt idx="60">
                  <c:v>0.12788259958071299</c:v>
                </c:pt>
                <c:pt idx="61">
                  <c:v>0.12997903563941299</c:v>
                </c:pt>
                <c:pt idx="62">
                  <c:v>0.13207547169811301</c:v>
                </c:pt>
                <c:pt idx="63">
                  <c:v>0.13417190775681301</c:v>
                </c:pt>
                <c:pt idx="64">
                  <c:v>0.136268343815514</c:v>
                </c:pt>
                <c:pt idx="65">
                  <c:v>0.138364779874214</c:v>
                </c:pt>
                <c:pt idx="66">
                  <c:v>0.140461215932914</c:v>
                </c:pt>
                <c:pt idx="67">
                  <c:v>0.14255765199161399</c:v>
                </c:pt>
                <c:pt idx="68">
                  <c:v>0.14465408805031399</c:v>
                </c:pt>
                <c:pt idx="69">
                  <c:v>0.14675052410901501</c:v>
                </c:pt>
                <c:pt idx="70">
                  <c:v>0.14884696016771501</c:v>
                </c:pt>
                <c:pt idx="71">
                  <c:v>0.15094339622641501</c:v>
                </c:pt>
                <c:pt idx="72">
                  <c:v>0.153039832285115</c:v>
                </c:pt>
                <c:pt idx="73">
                  <c:v>0.155136268343816</c:v>
                </c:pt>
                <c:pt idx="74">
                  <c:v>0.15723270440251599</c:v>
                </c:pt>
                <c:pt idx="75">
                  <c:v>0.15932914046121599</c:v>
                </c:pt>
                <c:pt idx="76">
                  <c:v>0.16142557651991599</c:v>
                </c:pt>
                <c:pt idx="77">
                  <c:v>0.16352201257861601</c:v>
                </c:pt>
                <c:pt idx="78">
                  <c:v>0.16561844863731701</c:v>
                </c:pt>
                <c:pt idx="79">
                  <c:v>0.167714884696017</c:v>
                </c:pt>
                <c:pt idx="80">
                  <c:v>0.169811320754717</c:v>
                </c:pt>
                <c:pt idx="81">
                  <c:v>0.171907756813417</c:v>
                </c:pt>
                <c:pt idx="82">
                  <c:v>0.17400419287211699</c:v>
                </c:pt>
                <c:pt idx="83">
                  <c:v>0.17610062893081799</c:v>
                </c:pt>
                <c:pt idx="84">
                  <c:v>0.17819706498951801</c:v>
                </c:pt>
                <c:pt idx="85">
                  <c:v>0.18029350104821801</c:v>
                </c:pt>
                <c:pt idx="86">
                  <c:v>0.182389937106918</c:v>
                </c:pt>
                <c:pt idx="87">
                  <c:v>0.184486373165618</c:v>
                </c:pt>
                <c:pt idx="88">
                  <c:v>0.186582809224319</c:v>
                </c:pt>
                <c:pt idx="89">
                  <c:v>0.18867924528301899</c:v>
                </c:pt>
                <c:pt idx="90">
                  <c:v>0.19077568134171899</c:v>
                </c:pt>
                <c:pt idx="91">
                  <c:v>0.19287211740041901</c:v>
                </c:pt>
                <c:pt idx="92">
                  <c:v>0.19496855345911901</c:v>
                </c:pt>
                <c:pt idx="93">
                  <c:v>0.19706498951782001</c:v>
                </c:pt>
                <c:pt idx="94">
                  <c:v>0.19916142557652</c:v>
                </c:pt>
                <c:pt idx="95">
                  <c:v>0.20125786163522</c:v>
                </c:pt>
                <c:pt idx="96">
                  <c:v>0.20335429769391999</c:v>
                </c:pt>
                <c:pt idx="97">
                  <c:v>0.20545073375262099</c:v>
                </c:pt>
                <c:pt idx="98">
                  <c:v>0.20754716981132099</c:v>
                </c:pt>
                <c:pt idx="99">
                  <c:v>0.20964360587002101</c:v>
                </c:pt>
                <c:pt idx="100">
                  <c:v>0.21174004192872101</c:v>
                </c:pt>
                <c:pt idx="101">
                  <c:v>0.213836477987421</c:v>
                </c:pt>
                <c:pt idx="102">
                  <c:v>0.215932914046122</c:v>
                </c:pt>
                <c:pt idx="103">
                  <c:v>0.218029350104822</c:v>
                </c:pt>
                <c:pt idx="104">
                  <c:v>0.22012578616352199</c:v>
                </c:pt>
                <c:pt idx="105">
                  <c:v>0.22222222222222199</c:v>
                </c:pt>
                <c:pt idx="106">
                  <c:v>0.22431865828092201</c:v>
                </c:pt>
                <c:pt idx="107">
                  <c:v>0.22641509433962301</c:v>
                </c:pt>
                <c:pt idx="108">
                  <c:v>0.228511530398323</c:v>
                </c:pt>
                <c:pt idx="109">
                  <c:v>0.230607966457023</c:v>
                </c:pt>
                <c:pt idx="110">
                  <c:v>0.232704402515723</c:v>
                </c:pt>
                <c:pt idx="111">
                  <c:v>0.23480083857442299</c:v>
                </c:pt>
                <c:pt idx="112">
                  <c:v>0.23689727463312399</c:v>
                </c:pt>
                <c:pt idx="113">
                  <c:v>0.23899371069182401</c:v>
                </c:pt>
                <c:pt idx="114">
                  <c:v>0.24109014675052401</c:v>
                </c:pt>
                <c:pt idx="115">
                  <c:v>0.24318658280922401</c:v>
                </c:pt>
                <c:pt idx="116">
                  <c:v>0.245283018867925</c:v>
                </c:pt>
                <c:pt idx="117">
                  <c:v>0.247379454926625</c:v>
                </c:pt>
                <c:pt idx="118">
                  <c:v>0.24947589098532499</c:v>
                </c:pt>
                <c:pt idx="119">
                  <c:v>0.25157232704402499</c:v>
                </c:pt>
                <c:pt idx="120">
                  <c:v>0.25366876310272501</c:v>
                </c:pt>
                <c:pt idx="121">
                  <c:v>0.25576519916142598</c:v>
                </c:pt>
                <c:pt idx="122">
                  <c:v>0.25786163522012601</c:v>
                </c:pt>
                <c:pt idx="123">
                  <c:v>0.25995807127882598</c:v>
                </c:pt>
                <c:pt idx="124">
                  <c:v>0.262054507337526</c:v>
                </c:pt>
                <c:pt idx="125">
                  <c:v>0.26415094339622602</c:v>
                </c:pt>
                <c:pt idx="126">
                  <c:v>0.26624737945492699</c:v>
                </c:pt>
                <c:pt idx="127">
                  <c:v>0.26834381551362702</c:v>
                </c:pt>
                <c:pt idx="128">
                  <c:v>0.27044025157232698</c:v>
                </c:pt>
                <c:pt idx="129">
                  <c:v>0.27253668763102701</c:v>
                </c:pt>
                <c:pt idx="130">
                  <c:v>0.27463312368972698</c:v>
                </c:pt>
                <c:pt idx="131">
                  <c:v>0.276729559748428</c:v>
                </c:pt>
                <c:pt idx="132">
                  <c:v>0.27882599580712802</c:v>
                </c:pt>
                <c:pt idx="133">
                  <c:v>0.28092243186582799</c:v>
                </c:pt>
                <c:pt idx="134">
                  <c:v>0.28301886792452802</c:v>
                </c:pt>
                <c:pt idx="135">
                  <c:v>0.28511530398322799</c:v>
                </c:pt>
                <c:pt idx="136">
                  <c:v>0.28721174004192901</c:v>
                </c:pt>
                <c:pt idx="137">
                  <c:v>0.28930817610062898</c:v>
                </c:pt>
                <c:pt idx="138">
                  <c:v>0.291404612159329</c:v>
                </c:pt>
                <c:pt idx="139">
                  <c:v>0.29350104821802903</c:v>
                </c:pt>
                <c:pt idx="140">
                  <c:v>0.29559748427672999</c:v>
                </c:pt>
                <c:pt idx="141">
                  <c:v>0.29769392033543002</c:v>
                </c:pt>
                <c:pt idx="142">
                  <c:v>0.29979035639412999</c:v>
                </c:pt>
                <c:pt idx="143">
                  <c:v>0.30188679245283001</c:v>
                </c:pt>
                <c:pt idx="144">
                  <c:v>0.30398322851152998</c:v>
                </c:pt>
                <c:pt idx="145">
                  <c:v>0.306079664570231</c:v>
                </c:pt>
                <c:pt idx="146">
                  <c:v>0.30817610062893103</c:v>
                </c:pt>
                <c:pt idx="147">
                  <c:v>0.310272536687631</c:v>
                </c:pt>
                <c:pt idx="148">
                  <c:v>0.31236897274633102</c:v>
                </c:pt>
                <c:pt idx="149">
                  <c:v>0.31446540880503099</c:v>
                </c:pt>
                <c:pt idx="150">
                  <c:v>0.31656184486373201</c:v>
                </c:pt>
                <c:pt idx="151">
                  <c:v>0.31865828092243198</c:v>
                </c:pt>
                <c:pt idx="152">
                  <c:v>0.320754716981132</c:v>
                </c:pt>
                <c:pt idx="153">
                  <c:v>0.32285115303983197</c:v>
                </c:pt>
                <c:pt idx="154">
                  <c:v>0.324947589098532</c:v>
                </c:pt>
                <c:pt idx="155">
                  <c:v>0.32704402515723302</c:v>
                </c:pt>
                <c:pt idx="156">
                  <c:v>0.32914046121593299</c:v>
                </c:pt>
                <c:pt idx="157">
                  <c:v>0.33123689727463301</c:v>
                </c:pt>
                <c:pt idx="158">
                  <c:v>0.33333333333333298</c:v>
                </c:pt>
                <c:pt idx="159">
                  <c:v>0.33542976939203401</c:v>
                </c:pt>
                <c:pt idx="160">
                  <c:v>0.33752620545073397</c:v>
                </c:pt>
                <c:pt idx="161">
                  <c:v>0.339622641509434</c:v>
                </c:pt>
                <c:pt idx="162">
                  <c:v>0.34171907756813402</c:v>
                </c:pt>
                <c:pt idx="163">
                  <c:v>0.34381551362683399</c:v>
                </c:pt>
                <c:pt idx="164">
                  <c:v>0.34591194968553501</c:v>
                </c:pt>
                <c:pt idx="165">
                  <c:v>0.34800838574423498</c:v>
                </c:pt>
                <c:pt idx="166">
                  <c:v>0.35010482180293501</c:v>
                </c:pt>
                <c:pt idx="167">
                  <c:v>0.35220125786163498</c:v>
                </c:pt>
                <c:pt idx="168">
                  <c:v>0.354297693920335</c:v>
                </c:pt>
                <c:pt idx="169">
                  <c:v>0.35639412997903602</c:v>
                </c:pt>
                <c:pt idx="170">
                  <c:v>0.35849056603773599</c:v>
                </c:pt>
                <c:pt idx="171">
                  <c:v>0.36058700209643602</c:v>
                </c:pt>
                <c:pt idx="172">
                  <c:v>0.36268343815513598</c:v>
                </c:pt>
                <c:pt idx="173">
                  <c:v>0.36477987421383601</c:v>
                </c:pt>
                <c:pt idx="174">
                  <c:v>0.36687631027253698</c:v>
                </c:pt>
                <c:pt idx="175">
                  <c:v>0.368972746331237</c:v>
                </c:pt>
                <c:pt idx="176">
                  <c:v>0.37106918238993702</c:v>
                </c:pt>
                <c:pt idx="177">
                  <c:v>0.37316561844863699</c:v>
                </c:pt>
                <c:pt idx="178">
                  <c:v>0.37526205450733702</c:v>
                </c:pt>
                <c:pt idx="179">
                  <c:v>0.37735849056603799</c:v>
                </c:pt>
                <c:pt idx="180">
                  <c:v>0.37945492662473801</c:v>
                </c:pt>
                <c:pt idx="181">
                  <c:v>0.38155136268343798</c:v>
                </c:pt>
                <c:pt idx="182">
                  <c:v>0.383647798742138</c:v>
                </c:pt>
                <c:pt idx="183">
                  <c:v>0.38574423480083903</c:v>
                </c:pt>
                <c:pt idx="184">
                  <c:v>0.38784067085953899</c:v>
                </c:pt>
                <c:pt idx="185">
                  <c:v>0.38993710691823902</c:v>
                </c:pt>
                <c:pt idx="186">
                  <c:v>0.39203354297693899</c:v>
                </c:pt>
                <c:pt idx="187">
                  <c:v>0.39412997903563901</c:v>
                </c:pt>
                <c:pt idx="188">
                  <c:v>0.39622641509433998</c:v>
                </c:pt>
                <c:pt idx="189">
                  <c:v>0.39832285115304</c:v>
                </c:pt>
                <c:pt idx="190">
                  <c:v>0.40041928721174003</c:v>
                </c:pt>
                <c:pt idx="191">
                  <c:v>0.40251572327044</c:v>
                </c:pt>
                <c:pt idx="192">
                  <c:v>0.40461215932914002</c:v>
                </c:pt>
                <c:pt idx="193">
                  <c:v>0.40670859538784099</c:v>
                </c:pt>
                <c:pt idx="194">
                  <c:v>0.40880503144654101</c:v>
                </c:pt>
                <c:pt idx="195">
                  <c:v>0.41090146750524098</c:v>
                </c:pt>
                <c:pt idx="196">
                  <c:v>0.412997903563941</c:v>
                </c:pt>
                <c:pt idx="197">
                  <c:v>0.41509433962264197</c:v>
                </c:pt>
                <c:pt idx="198">
                  <c:v>0.417190775681342</c:v>
                </c:pt>
                <c:pt idx="199">
                  <c:v>0.41928721174004202</c:v>
                </c:pt>
                <c:pt idx="200">
                  <c:v>0.42138364779874199</c:v>
                </c:pt>
                <c:pt idx="201">
                  <c:v>0.42348008385744201</c:v>
                </c:pt>
                <c:pt idx="202">
                  <c:v>0.42557651991614298</c:v>
                </c:pt>
                <c:pt idx="203">
                  <c:v>0.42767295597484301</c:v>
                </c:pt>
                <c:pt idx="204">
                  <c:v>0.42976939203354297</c:v>
                </c:pt>
                <c:pt idx="205">
                  <c:v>0.431865828092243</c:v>
                </c:pt>
                <c:pt idx="206">
                  <c:v>0.43396226415094302</c:v>
                </c:pt>
                <c:pt idx="207">
                  <c:v>0.43605870020964399</c:v>
                </c:pt>
                <c:pt idx="208">
                  <c:v>0.43815513626834401</c:v>
                </c:pt>
                <c:pt idx="209">
                  <c:v>0.44025157232704398</c:v>
                </c:pt>
                <c:pt idx="210">
                  <c:v>0.44234800838574401</c:v>
                </c:pt>
                <c:pt idx="211">
                  <c:v>0.44444444444444398</c:v>
                </c:pt>
                <c:pt idx="212">
                  <c:v>0.446540880503145</c:v>
                </c:pt>
                <c:pt idx="213">
                  <c:v>0.44863731656184502</c:v>
                </c:pt>
                <c:pt idx="214">
                  <c:v>0.45073375262054499</c:v>
                </c:pt>
                <c:pt idx="215">
                  <c:v>0.45283018867924502</c:v>
                </c:pt>
                <c:pt idx="216">
                  <c:v>0.45492662473794498</c:v>
                </c:pt>
                <c:pt idx="217">
                  <c:v>0.45702306079664601</c:v>
                </c:pt>
                <c:pt idx="218">
                  <c:v>0.45911949685534598</c:v>
                </c:pt>
                <c:pt idx="219">
                  <c:v>0.461215932914046</c:v>
                </c:pt>
                <c:pt idx="220">
                  <c:v>0.46331236897274602</c:v>
                </c:pt>
                <c:pt idx="221">
                  <c:v>0.46540880503144699</c:v>
                </c:pt>
                <c:pt idx="222">
                  <c:v>0.46750524109014702</c:v>
                </c:pt>
                <c:pt idx="223">
                  <c:v>0.46960167714884699</c:v>
                </c:pt>
                <c:pt idx="224">
                  <c:v>0.47169811320754701</c:v>
                </c:pt>
                <c:pt idx="225">
                  <c:v>0.47379454926624698</c:v>
                </c:pt>
                <c:pt idx="226">
                  <c:v>0.475890985324948</c:v>
                </c:pt>
                <c:pt idx="227">
                  <c:v>0.47798742138364803</c:v>
                </c:pt>
                <c:pt idx="228">
                  <c:v>0.48008385744234799</c:v>
                </c:pt>
                <c:pt idx="229">
                  <c:v>0.48218029350104802</c:v>
                </c:pt>
                <c:pt idx="230">
                  <c:v>0.48427672955974799</c:v>
                </c:pt>
                <c:pt idx="231">
                  <c:v>0.48637316561844901</c:v>
                </c:pt>
                <c:pt idx="232">
                  <c:v>0.48846960167714898</c:v>
                </c:pt>
                <c:pt idx="233">
                  <c:v>0.490566037735849</c:v>
                </c:pt>
                <c:pt idx="234">
                  <c:v>0.49266247379454903</c:v>
                </c:pt>
                <c:pt idx="235">
                  <c:v>0.494758909853249</c:v>
                </c:pt>
                <c:pt idx="236">
                  <c:v>0.49685534591195002</c:v>
                </c:pt>
                <c:pt idx="237">
                  <c:v>0.49895178197064999</c:v>
                </c:pt>
                <c:pt idx="238">
                  <c:v>0.50104821802934996</c:v>
                </c:pt>
                <c:pt idx="239">
                  <c:v>0.50314465408804998</c:v>
                </c:pt>
                <c:pt idx="240">
                  <c:v>0.505241090146751</c:v>
                </c:pt>
                <c:pt idx="241">
                  <c:v>0.50733752620545103</c:v>
                </c:pt>
                <c:pt idx="242">
                  <c:v>0.50943396226415105</c:v>
                </c:pt>
                <c:pt idx="243">
                  <c:v>0.51153039832285097</c:v>
                </c:pt>
                <c:pt idx="244">
                  <c:v>0.51362683438155099</c:v>
                </c:pt>
                <c:pt idx="245">
                  <c:v>0.51572327044025201</c:v>
                </c:pt>
                <c:pt idx="246">
                  <c:v>0.51781970649895204</c:v>
                </c:pt>
                <c:pt idx="247">
                  <c:v>0.51991614255765195</c:v>
                </c:pt>
                <c:pt idx="248">
                  <c:v>0.52201257861635197</c:v>
                </c:pt>
                <c:pt idx="249">
                  <c:v>0.524109014675052</c:v>
                </c:pt>
                <c:pt idx="250">
                  <c:v>0.52620545073375302</c:v>
                </c:pt>
                <c:pt idx="251">
                  <c:v>0.52830188679245305</c:v>
                </c:pt>
                <c:pt idx="252">
                  <c:v>0.53039832285115296</c:v>
                </c:pt>
                <c:pt idx="253">
                  <c:v>0.53249475890985298</c:v>
                </c:pt>
                <c:pt idx="254">
                  <c:v>0.53459119496855301</c:v>
                </c:pt>
                <c:pt idx="255">
                  <c:v>0.53668763102725403</c:v>
                </c:pt>
                <c:pt idx="256">
                  <c:v>0.53878406708595405</c:v>
                </c:pt>
                <c:pt idx="257">
                  <c:v>0.54088050314465397</c:v>
                </c:pt>
                <c:pt idx="258">
                  <c:v>0.54297693920335399</c:v>
                </c:pt>
                <c:pt idx="259">
                  <c:v>0.54507337526205402</c:v>
                </c:pt>
                <c:pt idx="260">
                  <c:v>0.54716981132075504</c:v>
                </c:pt>
                <c:pt idx="261">
                  <c:v>0.54926624737945495</c:v>
                </c:pt>
                <c:pt idx="262">
                  <c:v>0.55136268343815498</c:v>
                </c:pt>
                <c:pt idx="263">
                  <c:v>0.553459119496855</c:v>
                </c:pt>
                <c:pt idx="264">
                  <c:v>0.55555555555555602</c:v>
                </c:pt>
                <c:pt idx="265">
                  <c:v>0.55765199161425605</c:v>
                </c:pt>
                <c:pt idx="266">
                  <c:v>0.55974842767295596</c:v>
                </c:pt>
                <c:pt idx="267">
                  <c:v>0.56184486373165599</c:v>
                </c:pt>
                <c:pt idx="268">
                  <c:v>0.56394129979035601</c:v>
                </c:pt>
                <c:pt idx="269">
                  <c:v>0.56603773584905703</c:v>
                </c:pt>
                <c:pt idx="270">
                  <c:v>0.56813417190775695</c:v>
                </c:pt>
                <c:pt idx="271">
                  <c:v>0.57023060796645697</c:v>
                </c:pt>
                <c:pt idx="272">
                  <c:v>0.57232704402515699</c:v>
                </c:pt>
                <c:pt idx="273">
                  <c:v>0.57442348008385702</c:v>
                </c:pt>
                <c:pt idx="274">
                  <c:v>0.57651991614255804</c:v>
                </c:pt>
                <c:pt idx="275">
                  <c:v>0.57861635220125796</c:v>
                </c:pt>
                <c:pt idx="276">
                  <c:v>0.58071278825995798</c:v>
                </c:pt>
                <c:pt idx="277">
                  <c:v>0.582809224318658</c:v>
                </c:pt>
                <c:pt idx="278">
                  <c:v>0.58490566037735803</c:v>
                </c:pt>
                <c:pt idx="279">
                  <c:v>0.58700209643605905</c:v>
                </c:pt>
                <c:pt idx="280">
                  <c:v>0.58909853249475896</c:v>
                </c:pt>
                <c:pt idx="281">
                  <c:v>0.59119496855345899</c:v>
                </c:pt>
                <c:pt idx="282">
                  <c:v>0.59329140461215901</c:v>
                </c:pt>
                <c:pt idx="283">
                  <c:v>0.59538784067086004</c:v>
                </c:pt>
                <c:pt idx="284">
                  <c:v>0.59748427672955995</c:v>
                </c:pt>
                <c:pt idx="285">
                  <c:v>0.59958071278825997</c:v>
                </c:pt>
                <c:pt idx="286">
                  <c:v>0.60167714884696</c:v>
                </c:pt>
                <c:pt idx="287">
                  <c:v>0.60377358490566002</c:v>
                </c:pt>
                <c:pt idx="288">
                  <c:v>0.60587002096436104</c:v>
                </c:pt>
                <c:pt idx="289">
                  <c:v>0.60796645702306096</c:v>
                </c:pt>
                <c:pt idx="290">
                  <c:v>0.61006289308176098</c:v>
                </c:pt>
                <c:pt idx="291">
                  <c:v>0.61215932914046101</c:v>
                </c:pt>
                <c:pt idx="292">
                  <c:v>0.61425576519916103</c:v>
                </c:pt>
                <c:pt idx="293">
                  <c:v>0.61635220125786205</c:v>
                </c:pt>
                <c:pt idx="294">
                  <c:v>0.61844863731656197</c:v>
                </c:pt>
                <c:pt idx="295">
                  <c:v>0.62054507337526199</c:v>
                </c:pt>
                <c:pt idx="296">
                  <c:v>0.62264150943396201</c:v>
                </c:pt>
                <c:pt idx="297">
                  <c:v>0.62473794549266204</c:v>
                </c:pt>
                <c:pt idx="298">
                  <c:v>0.62683438155136295</c:v>
                </c:pt>
                <c:pt idx="299">
                  <c:v>0.62893081761006298</c:v>
                </c:pt>
                <c:pt idx="300">
                  <c:v>0.631027253668763</c:v>
                </c:pt>
                <c:pt idx="301">
                  <c:v>0.63312368972746302</c:v>
                </c:pt>
                <c:pt idx="302">
                  <c:v>0.63522012578616305</c:v>
                </c:pt>
                <c:pt idx="303">
                  <c:v>0.63731656184486396</c:v>
                </c:pt>
                <c:pt idx="304">
                  <c:v>0.63941299790356398</c:v>
                </c:pt>
                <c:pt idx="305">
                  <c:v>0.64150943396226401</c:v>
                </c:pt>
                <c:pt idx="306">
                  <c:v>0.64360587002096403</c:v>
                </c:pt>
                <c:pt idx="307">
                  <c:v>0.64570230607966494</c:v>
                </c:pt>
                <c:pt idx="308">
                  <c:v>0.64779874213836497</c:v>
                </c:pt>
                <c:pt idx="309">
                  <c:v>0.64989517819706499</c:v>
                </c:pt>
                <c:pt idx="310">
                  <c:v>0.65199161425576502</c:v>
                </c:pt>
                <c:pt idx="311">
                  <c:v>0.65408805031446504</c:v>
                </c:pt>
                <c:pt idx="312">
                  <c:v>0.65618448637316595</c:v>
                </c:pt>
                <c:pt idx="313">
                  <c:v>0.65828092243186598</c:v>
                </c:pt>
                <c:pt idx="314">
                  <c:v>0.660377358490566</c:v>
                </c:pt>
                <c:pt idx="315">
                  <c:v>0.66247379454926603</c:v>
                </c:pt>
                <c:pt idx="316">
                  <c:v>0.66457023060796605</c:v>
                </c:pt>
                <c:pt idx="317">
                  <c:v>0.66666666666666696</c:v>
                </c:pt>
                <c:pt idx="318">
                  <c:v>0.66876310272536699</c:v>
                </c:pt>
                <c:pt idx="319">
                  <c:v>0.67085953878406701</c:v>
                </c:pt>
                <c:pt idx="320">
                  <c:v>0.67295597484276704</c:v>
                </c:pt>
                <c:pt idx="321">
                  <c:v>0.67505241090146695</c:v>
                </c:pt>
                <c:pt idx="322">
                  <c:v>0.67714884696016797</c:v>
                </c:pt>
                <c:pt idx="323">
                  <c:v>0.679245283018868</c:v>
                </c:pt>
                <c:pt idx="324">
                  <c:v>0.68134171907756802</c:v>
                </c:pt>
                <c:pt idx="325">
                  <c:v>0.68343815513626804</c:v>
                </c:pt>
                <c:pt idx="326">
                  <c:v>0.68553459119496796</c:v>
                </c:pt>
                <c:pt idx="327">
                  <c:v>0.68763102725366898</c:v>
                </c:pt>
                <c:pt idx="328">
                  <c:v>0.689727463312369</c:v>
                </c:pt>
                <c:pt idx="329">
                  <c:v>0.69182389937106903</c:v>
                </c:pt>
                <c:pt idx="330">
                  <c:v>0.69392033542976905</c:v>
                </c:pt>
                <c:pt idx="331">
                  <c:v>0.69601677148846997</c:v>
                </c:pt>
                <c:pt idx="332">
                  <c:v>0.69811320754716999</c:v>
                </c:pt>
                <c:pt idx="333">
                  <c:v>0.70020964360587001</c:v>
                </c:pt>
                <c:pt idx="334">
                  <c:v>0.70230607966457004</c:v>
                </c:pt>
                <c:pt idx="335">
                  <c:v>0.70440251572326995</c:v>
                </c:pt>
                <c:pt idx="336">
                  <c:v>0.70649895178197097</c:v>
                </c:pt>
                <c:pt idx="337">
                  <c:v>0.708595387840671</c:v>
                </c:pt>
                <c:pt idx="338">
                  <c:v>0.71069182389937102</c:v>
                </c:pt>
                <c:pt idx="339">
                  <c:v>0.71278825995807105</c:v>
                </c:pt>
                <c:pt idx="340">
                  <c:v>0.71488469601677096</c:v>
                </c:pt>
                <c:pt idx="341">
                  <c:v>0.71698113207547198</c:v>
                </c:pt>
                <c:pt idx="342">
                  <c:v>0.71907756813417201</c:v>
                </c:pt>
                <c:pt idx="343">
                  <c:v>0.72117400419287203</c:v>
                </c:pt>
                <c:pt idx="344">
                  <c:v>0.72327044025157206</c:v>
                </c:pt>
                <c:pt idx="345">
                  <c:v>0.72536687631027197</c:v>
                </c:pt>
                <c:pt idx="346">
                  <c:v>0.72746331236897299</c:v>
                </c:pt>
                <c:pt idx="347">
                  <c:v>0.72955974842767302</c:v>
                </c:pt>
                <c:pt idx="348">
                  <c:v>0.73165618448637304</c:v>
                </c:pt>
                <c:pt idx="349">
                  <c:v>0.73375262054507295</c:v>
                </c:pt>
                <c:pt idx="350">
                  <c:v>0.73584905660377298</c:v>
                </c:pt>
                <c:pt idx="351">
                  <c:v>0.737945492662474</c:v>
                </c:pt>
                <c:pt idx="352">
                  <c:v>0.74004192872117402</c:v>
                </c:pt>
                <c:pt idx="353">
                  <c:v>0.74213836477987405</c:v>
                </c:pt>
                <c:pt idx="354">
                  <c:v>0.74423480083857396</c:v>
                </c:pt>
                <c:pt idx="355">
                  <c:v>0.74633123689727499</c:v>
                </c:pt>
                <c:pt idx="356">
                  <c:v>0.74842767295597501</c:v>
                </c:pt>
                <c:pt idx="357">
                  <c:v>0.75052410901467503</c:v>
                </c:pt>
                <c:pt idx="358">
                  <c:v>0.75262054507337495</c:v>
                </c:pt>
                <c:pt idx="359">
                  <c:v>0.75471698113207497</c:v>
                </c:pt>
                <c:pt idx="360">
                  <c:v>0.75681341719077599</c:v>
                </c:pt>
                <c:pt idx="361">
                  <c:v>0.75890985324947602</c:v>
                </c:pt>
                <c:pt idx="362">
                  <c:v>0.76100628930817604</c:v>
                </c:pt>
                <c:pt idx="363">
                  <c:v>0.76310272536687596</c:v>
                </c:pt>
                <c:pt idx="364">
                  <c:v>0.76519916142557598</c:v>
                </c:pt>
                <c:pt idx="365">
                  <c:v>0.767295597484277</c:v>
                </c:pt>
                <c:pt idx="366">
                  <c:v>0.76939203354297703</c:v>
                </c:pt>
                <c:pt idx="367">
                  <c:v>0.77148846960167705</c:v>
                </c:pt>
                <c:pt idx="368">
                  <c:v>0.77358490566037696</c:v>
                </c:pt>
                <c:pt idx="369">
                  <c:v>0.77568134171907699</c:v>
                </c:pt>
                <c:pt idx="370">
                  <c:v>0.77777777777777801</c:v>
                </c:pt>
                <c:pt idx="371">
                  <c:v>0.77987421383647804</c:v>
                </c:pt>
                <c:pt idx="372">
                  <c:v>0.78197064989517795</c:v>
                </c:pt>
                <c:pt idx="373">
                  <c:v>0.78406708595387797</c:v>
                </c:pt>
                <c:pt idx="374">
                  <c:v>0.786163522012579</c:v>
                </c:pt>
                <c:pt idx="375">
                  <c:v>0.78825995807127902</c:v>
                </c:pt>
                <c:pt idx="376">
                  <c:v>0.79035639412997905</c:v>
                </c:pt>
                <c:pt idx="377">
                  <c:v>0.79245283018867896</c:v>
                </c:pt>
                <c:pt idx="378">
                  <c:v>0.79454926624737898</c:v>
                </c:pt>
                <c:pt idx="379">
                  <c:v>0.79664570230608001</c:v>
                </c:pt>
                <c:pt idx="380">
                  <c:v>0.79874213836478003</c:v>
                </c:pt>
                <c:pt idx="381">
                  <c:v>0.80083857442348005</c:v>
                </c:pt>
                <c:pt idx="382">
                  <c:v>0.80293501048217997</c:v>
                </c:pt>
                <c:pt idx="383">
                  <c:v>0.80503144654088099</c:v>
                </c:pt>
                <c:pt idx="384">
                  <c:v>0.80712788259958101</c:v>
                </c:pt>
                <c:pt idx="385">
                  <c:v>0.80922431865828104</c:v>
                </c:pt>
                <c:pt idx="386">
                  <c:v>0.81132075471698095</c:v>
                </c:pt>
                <c:pt idx="387">
                  <c:v>0.81341719077568098</c:v>
                </c:pt>
                <c:pt idx="388">
                  <c:v>0.815513626834382</c:v>
                </c:pt>
                <c:pt idx="389">
                  <c:v>0.81761006289308202</c:v>
                </c:pt>
                <c:pt idx="390">
                  <c:v>0.81970649895178205</c:v>
                </c:pt>
                <c:pt idx="391">
                  <c:v>0.82180293501048196</c:v>
                </c:pt>
                <c:pt idx="392">
                  <c:v>0.82389937106918198</c:v>
                </c:pt>
                <c:pt idx="393">
                  <c:v>0.82599580712788301</c:v>
                </c:pt>
                <c:pt idx="394">
                  <c:v>0.82809224318658303</c:v>
                </c:pt>
                <c:pt idx="395">
                  <c:v>0.83018867924528295</c:v>
                </c:pt>
                <c:pt idx="396">
                  <c:v>0.83228511530398297</c:v>
                </c:pt>
                <c:pt idx="397">
                  <c:v>0.83438155136268299</c:v>
                </c:pt>
                <c:pt idx="398">
                  <c:v>0.83647798742138402</c:v>
                </c:pt>
                <c:pt idx="399">
                  <c:v>0.83857442348008404</c:v>
                </c:pt>
                <c:pt idx="400">
                  <c:v>0.84067085953878395</c:v>
                </c:pt>
                <c:pt idx="401">
                  <c:v>0.84276729559748398</c:v>
                </c:pt>
                <c:pt idx="402">
                  <c:v>0.844863731656184</c:v>
                </c:pt>
                <c:pt idx="403">
                  <c:v>0.84696016771488503</c:v>
                </c:pt>
                <c:pt idx="404">
                  <c:v>0.84905660377358505</c:v>
                </c:pt>
                <c:pt idx="405">
                  <c:v>0.85115303983228496</c:v>
                </c:pt>
                <c:pt idx="406">
                  <c:v>0.85324947589098499</c:v>
                </c:pt>
                <c:pt idx="407">
                  <c:v>0.85534591194968601</c:v>
                </c:pt>
                <c:pt idx="408">
                  <c:v>0.85744234800838603</c:v>
                </c:pt>
                <c:pt idx="409">
                  <c:v>0.85953878406708595</c:v>
                </c:pt>
                <c:pt idx="410">
                  <c:v>0.86163522012578597</c:v>
                </c:pt>
                <c:pt idx="411">
                  <c:v>0.863731656184486</c:v>
                </c:pt>
                <c:pt idx="412">
                  <c:v>0.86582809224318702</c:v>
                </c:pt>
                <c:pt idx="413">
                  <c:v>0.86792452830188704</c:v>
                </c:pt>
                <c:pt idx="414">
                  <c:v>0.87002096436058696</c:v>
                </c:pt>
                <c:pt idx="415">
                  <c:v>0.87211740041928698</c:v>
                </c:pt>
                <c:pt idx="416">
                  <c:v>0.87421383647798701</c:v>
                </c:pt>
                <c:pt idx="417">
                  <c:v>0.87631027253668803</c:v>
                </c:pt>
                <c:pt idx="418">
                  <c:v>0.87840670859538805</c:v>
                </c:pt>
                <c:pt idx="419">
                  <c:v>0.88050314465408797</c:v>
                </c:pt>
                <c:pt idx="420">
                  <c:v>0.88259958071278799</c:v>
                </c:pt>
                <c:pt idx="421">
                  <c:v>0.88469601677148801</c:v>
                </c:pt>
                <c:pt idx="422">
                  <c:v>0.88679245283018904</c:v>
                </c:pt>
                <c:pt idx="423">
                  <c:v>0.88888888888888895</c:v>
                </c:pt>
                <c:pt idx="424">
                  <c:v>0.89098532494758897</c:v>
                </c:pt>
                <c:pt idx="425">
                  <c:v>0.893081761006289</c:v>
                </c:pt>
                <c:pt idx="426">
                  <c:v>0.89517819706498902</c:v>
                </c:pt>
                <c:pt idx="427">
                  <c:v>0.89727463312369005</c:v>
                </c:pt>
                <c:pt idx="428">
                  <c:v>0.89937106918238996</c:v>
                </c:pt>
                <c:pt idx="429">
                  <c:v>0.90146750524108998</c:v>
                </c:pt>
                <c:pt idx="430">
                  <c:v>0.90356394129979001</c:v>
                </c:pt>
                <c:pt idx="431">
                  <c:v>0.90566037735849103</c:v>
                </c:pt>
                <c:pt idx="432">
                  <c:v>0.90775681341719106</c:v>
                </c:pt>
                <c:pt idx="433">
                  <c:v>0.90985324947589097</c:v>
                </c:pt>
                <c:pt idx="434">
                  <c:v>0.91194968553459099</c:v>
                </c:pt>
                <c:pt idx="435">
                  <c:v>0.91404612159329102</c:v>
                </c:pt>
                <c:pt idx="436">
                  <c:v>0.91614255765199204</c:v>
                </c:pt>
                <c:pt idx="437">
                  <c:v>0.91823899371069195</c:v>
                </c:pt>
                <c:pt idx="438">
                  <c:v>0.92033542976939198</c:v>
                </c:pt>
                <c:pt idx="439">
                  <c:v>0.922431865828092</c:v>
                </c:pt>
                <c:pt idx="440">
                  <c:v>0.92452830188679203</c:v>
                </c:pt>
                <c:pt idx="441">
                  <c:v>0.92662473794549305</c:v>
                </c:pt>
                <c:pt idx="442">
                  <c:v>0.92872117400419296</c:v>
                </c:pt>
                <c:pt idx="443">
                  <c:v>0.93081761006289299</c:v>
                </c:pt>
                <c:pt idx="444">
                  <c:v>0.93291404612159301</c:v>
                </c:pt>
                <c:pt idx="445">
                  <c:v>0.93501048218029303</c:v>
                </c:pt>
                <c:pt idx="446">
                  <c:v>0.93710691823899395</c:v>
                </c:pt>
                <c:pt idx="447">
                  <c:v>0.93920335429769397</c:v>
                </c:pt>
                <c:pt idx="448">
                  <c:v>0.94129979035639399</c:v>
                </c:pt>
                <c:pt idx="449">
                  <c:v>0.94339622641509402</c:v>
                </c:pt>
                <c:pt idx="450">
                  <c:v>0.94549266247379504</c:v>
                </c:pt>
                <c:pt idx="451">
                  <c:v>0.94758909853249496</c:v>
                </c:pt>
                <c:pt idx="452">
                  <c:v>0.94968553459119498</c:v>
                </c:pt>
                <c:pt idx="453">
                  <c:v>0.951781970649895</c:v>
                </c:pt>
                <c:pt idx="454">
                  <c:v>0.95387840670859503</c:v>
                </c:pt>
                <c:pt idx="455">
                  <c:v>0.95597484276729605</c:v>
                </c:pt>
                <c:pt idx="456">
                  <c:v>0.95807127882599596</c:v>
                </c:pt>
                <c:pt idx="457">
                  <c:v>0.96016771488469599</c:v>
                </c:pt>
                <c:pt idx="458">
                  <c:v>0.96226415094339601</c:v>
                </c:pt>
                <c:pt idx="459">
                  <c:v>0.96436058700209604</c:v>
                </c:pt>
                <c:pt idx="460">
                  <c:v>0.96645702306079695</c:v>
                </c:pt>
                <c:pt idx="461">
                  <c:v>0.96855345911949697</c:v>
                </c:pt>
                <c:pt idx="462">
                  <c:v>0.970649895178197</c:v>
                </c:pt>
                <c:pt idx="463">
                  <c:v>0.97274633123689702</c:v>
                </c:pt>
                <c:pt idx="464">
                  <c:v>0.97484276729559705</c:v>
                </c:pt>
                <c:pt idx="465">
                  <c:v>0.97693920335429796</c:v>
                </c:pt>
                <c:pt idx="466">
                  <c:v>0.97903563941299798</c:v>
                </c:pt>
                <c:pt idx="467">
                  <c:v>0.98113207547169801</c:v>
                </c:pt>
                <c:pt idx="468">
                  <c:v>0.98322851153039803</c:v>
                </c:pt>
                <c:pt idx="469">
                  <c:v>0.98532494758909805</c:v>
                </c:pt>
                <c:pt idx="470">
                  <c:v>0.98742138364779897</c:v>
                </c:pt>
                <c:pt idx="471">
                  <c:v>0.98951781970649899</c:v>
                </c:pt>
                <c:pt idx="472">
                  <c:v>0.99161425576519902</c:v>
                </c:pt>
                <c:pt idx="473">
                  <c:v>0.99371069182389904</c:v>
                </c:pt>
                <c:pt idx="474">
                  <c:v>0.99580712788259995</c:v>
                </c:pt>
                <c:pt idx="475">
                  <c:v>0.99790356394129998</c:v>
                </c:pt>
                <c:pt idx="476">
                  <c:v>1</c:v>
                </c:pt>
              </c:numCache>
            </c:numRef>
          </c:yVal>
          <c:smooth val="0"/>
          <c:extLst>
            <c:ext xmlns:c16="http://schemas.microsoft.com/office/drawing/2014/chart" uri="{C3380CC4-5D6E-409C-BE32-E72D297353CC}">
              <c16:uniqueId val="{00000000-2E06-E141-93D5-7DD6E0DB1D86}"/>
            </c:ext>
          </c:extLst>
        </c:ser>
        <c:ser>
          <c:idx val="0"/>
          <c:order val="0"/>
          <c:tx>
            <c:strRef>
              <c:f>Data_Home!$E$1</c:f>
              <c:strCache>
                <c:ptCount val="1"/>
                <c:pt idx="0">
                  <c:v>Princeton CDF</c:v>
                </c:pt>
              </c:strCache>
            </c:strRef>
          </c:tx>
          <c:marker>
            <c:symbol val="none"/>
          </c:marker>
          <c:xVal>
            <c:numRef>
              <c:f>Data_Home!$D$2:$D$500</c:f>
              <c:numCache>
                <c:formatCode>General</c:formatCode>
                <c:ptCount val="499"/>
                <c:pt idx="0">
                  <c:v>96.033000000000001</c:v>
                </c:pt>
                <c:pt idx="1">
                  <c:v>96.611999999999995</c:v>
                </c:pt>
                <c:pt idx="2">
                  <c:v>96.92</c:v>
                </c:pt>
                <c:pt idx="3">
                  <c:v>97.104999999999976</c:v>
                </c:pt>
                <c:pt idx="4">
                  <c:v>97.316999999999993</c:v>
                </c:pt>
                <c:pt idx="5">
                  <c:v>97.692999999999998</c:v>
                </c:pt>
                <c:pt idx="6">
                  <c:v>97.768000000000001</c:v>
                </c:pt>
                <c:pt idx="7">
                  <c:v>97.784999999999997</c:v>
                </c:pt>
                <c:pt idx="8">
                  <c:v>97.824999999999974</c:v>
                </c:pt>
                <c:pt idx="9">
                  <c:v>97.835999999999999</c:v>
                </c:pt>
                <c:pt idx="10">
                  <c:v>97.941999999999993</c:v>
                </c:pt>
                <c:pt idx="11">
                  <c:v>98.036000000000001</c:v>
                </c:pt>
                <c:pt idx="12">
                  <c:v>98.06</c:v>
                </c:pt>
                <c:pt idx="13">
                  <c:v>98.09</c:v>
                </c:pt>
                <c:pt idx="14">
                  <c:v>98.093000000000004</c:v>
                </c:pt>
                <c:pt idx="15">
                  <c:v>98.227000000000004</c:v>
                </c:pt>
                <c:pt idx="16">
                  <c:v>98.230999999999995</c:v>
                </c:pt>
                <c:pt idx="17">
                  <c:v>98.236000000000004</c:v>
                </c:pt>
                <c:pt idx="18">
                  <c:v>98.242000000000004</c:v>
                </c:pt>
                <c:pt idx="19">
                  <c:v>98.287999999999997</c:v>
                </c:pt>
                <c:pt idx="20">
                  <c:v>98.346999999999994</c:v>
                </c:pt>
                <c:pt idx="21">
                  <c:v>98.349000000000004</c:v>
                </c:pt>
                <c:pt idx="22">
                  <c:v>98.350999999999999</c:v>
                </c:pt>
                <c:pt idx="23">
                  <c:v>98.393000000000001</c:v>
                </c:pt>
                <c:pt idx="24">
                  <c:v>98.403999999999996</c:v>
                </c:pt>
                <c:pt idx="25">
                  <c:v>98.430999999999997</c:v>
                </c:pt>
                <c:pt idx="26">
                  <c:v>98.457999999999998</c:v>
                </c:pt>
                <c:pt idx="27">
                  <c:v>98.548000000000002</c:v>
                </c:pt>
                <c:pt idx="28">
                  <c:v>98.549000000000007</c:v>
                </c:pt>
                <c:pt idx="29">
                  <c:v>98.564999999999998</c:v>
                </c:pt>
                <c:pt idx="30">
                  <c:v>98.611999999999995</c:v>
                </c:pt>
                <c:pt idx="31">
                  <c:v>98.611999999999995</c:v>
                </c:pt>
                <c:pt idx="32">
                  <c:v>98.635999999999996</c:v>
                </c:pt>
                <c:pt idx="33">
                  <c:v>98.64</c:v>
                </c:pt>
                <c:pt idx="34">
                  <c:v>98.669999999999973</c:v>
                </c:pt>
                <c:pt idx="35">
                  <c:v>98.683000000000007</c:v>
                </c:pt>
                <c:pt idx="36">
                  <c:v>98.686999999999998</c:v>
                </c:pt>
                <c:pt idx="37">
                  <c:v>98.701999999999998</c:v>
                </c:pt>
                <c:pt idx="38">
                  <c:v>98.704999999999998</c:v>
                </c:pt>
                <c:pt idx="39">
                  <c:v>98.716999999999999</c:v>
                </c:pt>
                <c:pt idx="40">
                  <c:v>98.731999999999999</c:v>
                </c:pt>
                <c:pt idx="41">
                  <c:v>98.733000000000004</c:v>
                </c:pt>
                <c:pt idx="42">
                  <c:v>98.745999999999995</c:v>
                </c:pt>
                <c:pt idx="43">
                  <c:v>98.745999999999995</c:v>
                </c:pt>
                <c:pt idx="44">
                  <c:v>98.757999999999996</c:v>
                </c:pt>
                <c:pt idx="45">
                  <c:v>98.763999999999996</c:v>
                </c:pt>
                <c:pt idx="46">
                  <c:v>98.766999999999996</c:v>
                </c:pt>
                <c:pt idx="47">
                  <c:v>98.77</c:v>
                </c:pt>
                <c:pt idx="48">
                  <c:v>98.778999999999996</c:v>
                </c:pt>
                <c:pt idx="49">
                  <c:v>98.798000000000002</c:v>
                </c:pt>
                <c:pt idx="50">
                  <c:v>98.799000000000007</c:v>
                </c:pt>
                <c:pt idx="51">
                  <c:v>98.8</c:v>
                </c:pt>
                <c:pt idx="52">
                  <c:v>98.814999999999998</c:v>
                </c:pt>
                <c:pt idx="53">
                  <c:v>98.824999999999974</c:v>
                </c:pt>
                <c:pt idx="54">
                  <c:v>98.831000000000003</c:v>
                </c:pt>
                <c:pt idx="55">
                  <c:v>98.831000000000003</c:v>
                </c:pt>
                <c:pt idx="56">
                  <c:v>98.84</c:v>
                </c:pt>
                <c:pt idx="57">
                  <c:v>98.843000000000004</c:v>
                </c:pt>
                <c:pt idx="58">
                  <c:v>98.843999999999994</c:v>
                </c:pt>
                <c:pt idx="59">
                  <c:v>98.861000000000004</c:v>
                </c:pt>
                <c:pt idx="60">
                  <c:v>98.866</c:v>
                </c:pt>
                <c:pt idx="61">
                  <c:v>98.891999999999996</c:v>
                </c:pt>
                <c:pt idx="62">
                  <c:v>98.899000000000001</c:v>
                </c:pt>
                <c:pt idx="63">
                  <c:v>98.900999999999996</c:v>
                </c:pt>
                <c:pt idx="64">
                  <c:v>99.010999999999996</c:v>
                </c:pt>
                <c:pt idx="65">
                  <c:v>99.034999999999997</c:v>
                </c:pt>
                <c:pt idx="66">
                  <c:v>99.039000000000001</c:v>
                </c:pt>
                <c:pt idx="67">
                  <c:v>99.069000000000003</c:v>
                </c:pt>
                <c:pt idx="68">
                  <c:v>99.073999999999998</c:v>
                </c:pt>
                <c:pt idx="69">
                  <c:v>99.084999999999994</c:v>
                </c:pt>
                <c:pt idx="70">
                  <c:v>99.088999999999999</c:v>
                </c:pt>
                <c:pt idx="71">
                  <c:v>99.094999999999999</c:v>
                </c:pt>
                <c:pt idx="72">
                  <c:v>99.11</c:v>
                </c:pt>
                <c:pt idx="73">
                  <c:v>99.127999999999986</c:v>
                </c:pt>
                <c:pt idx="74">
                  <c:v>99.132999999999996</c:v>
                </c:pt>
                <c:pt idx="75">
                  <c:v>99.157999999999987</c:v>
                </c:pt>
                <c:pt idx="76">
                  <c:v>99.168999999999997</c:v>
                </c:pt>
                <c:pt idx="77">
                  <c:v>99.169999999999973</c:v>
                </c:pt>
                <c:pt idx="78">
                  <c:v>99.174999999999983</c:v>
                </c:pt>
                <c:pt idx="79">
                  <c:v>99.18</c:v>
                </c:pt>
                <c:pt idx="80">
                  <c:v>99.194000000000003</c:v>
                </c:pt>
                <c:pt idx="81">
                  <c:v>99.194999999999993</c:v>
                </c:pt>
                <c:pt idx="82">
                  <c:v>99.227000000000004</c:v>
                </c:pt>
                <c:pt idx="83">
                  <c:v>99.230999999999995</c:v>
                </c:pt>
                <c:pt idx="84">
                  <c:v>99.242999999999995</c:v>
                </c:pt>
                <c:pt idx="85">
                  <c:v>99.253</c:v>
                </c:pt>
                <c:pt idx="86">
                  <c:v>99.278000000000006</c:v>
                </c:pt>
                <c:pt idx="87">
                  <c:v>99.287999999999997</c:v>
                </c:pt>
                <c:pt idx="88">
                  <c:v>99.287999999999997</c:v>
                </c:pt>
                <c:pt idx="89">
                  <c:v>99.296000000000006</c:v>
                </c:pt>
                <c:pt idx="90">
                  <c:v>99.296999999999997</c:v>
                </c:pt>
                <c:pt idx="91">
                  <c:v>99.299000000000007</c:v>
                </c:pt>
                <c:pt idx="92">
                  <c:v>99.326999999999998</c:v>
                </c:pt>
                <c:pt idx="93">
                  <c:v>99.344999999999999</c:v>
                </c:pt>
                <c:pt idx="94">
                  <c:v>99.367999999999995</c:v>
                </c:pt>
                <c:pt idx="95">
                  <c:v>99.412000000000006</c:v>
                </c:pt>
                <c:pt idx="96">
                  <c:v>99.423000000000002</c:v>
                </c:pt>
                <c:pt idx="97">
                  <c:v>99.427999999999997</c:v>
                </c:pt>
                <c:pt idx="98">
                  <c:v>99.429000000000002</c:v>
                </c:pt>
                <c:pt idx="99">
                  <c:v>99.430999999999997</c:v>
                </c:pt>
                <c:pt idx="100">
                  <c:v>99.447000000000003</c:v>
                </c:pt>
                <c:pt idx="101">
                  <c:v>99.450999999999993</c:v>
                </c:pt>
                <c:pt idx="102">
                  <c:v>99.459000000000003</c:v>
                </c:pt>
                <c:pt idx="103">
                  <c:v>99.478999999999999</c:v>
                </c:pt>
                <c:pt idx="104">
                  <c:v>99.503</c:v>
                </c:pt>
                <c:pt idx="105">
                  <c:v>99.509</c:v>
                </c:pt>
                <c:pt idx="106">
                  <c:v>99.525000000000006</c:v>
                </c:pt>
                <c:pt idx="107">
                  <c:v>99.528999999999996</c:v>
                </c:pt>
                <c:pt idx="108">
                  <c:v>99.534999999999997</c:v>
                </c:pt>
                <c:pt idx="109">
                  <c:v>99.537000000000006</c:v>
                </c:pt>
                <c:pt idx="110">
                  <c:v>99.557000000000002</c:v>
                </c:pt>
                <c:pt idx="111">
                  <c:v>99.566000000000003</c:v>
                </c:pt>
                <c:pt idx="112">
                  <c:v>99.585999999999999</c:v>
                </c:pt>
                <c:pt idx="113">
                  <c:v>99.588999999999999</c:v>
                </c:pt>
                <c:pt idx="114">
                  <c:v>99.590999999999994</c:v>
                </c:pt>
                <c:pt idx="115">
                  <c:v>99.665000000000006</c:v>
                </c:pt>
                <c:pt idx="116">
                  <c:v>99.688999999999979</c:v>
                </c:pt>
                <c:pt idx="117">
                  <c:v>99.703999999999994</c:v>
                </c:pt>
                <c:pt idx="118">
                  <c:v>99.712000000000003</c:v>
                </c:pt>
                <c:pt idx="119">
                  <c:v>99.712000000000003</c:v>
                </c:pt>
                <c:pt idx="120">
                  <c:v>99.724999999999994</c:v>
                </c:pt>
                <c:pt idx="121">
                  <c:v>99.757000000000005</c:v>
                </c:pt>
                <c:pt idx="122">
                  <c:v>99.831000000000003</c:v>
                </c:pt>
                <c:pt idx="123">
                  <c:v>99.831999999999994</c:v>
                </c:pt>
                <c:pt idx="124">
                  <c:v>99.840999999999994</c:v>
                </c:pt>
                <c:pt idx="125">
                  <c:v>99.854999999999976</c:v>
                </c:pt>
                <c:pt idx="126">
                  <c:v>99.867000000000004</c:v>
                </c:pt>
                <c:pt idx="127">
                  <c:v>99.869</c:v>
                </c:pt>
                <c:pt idx="128">
                  <c:v>99.870999999999995</c:v>
                </c:pt>
                <c:pt idx="129">
                  <c:v>99.873999999999995</c:v>
                </c:pt>
                <c:pt idx="130">
                  <c:v>99.927000000000007</c:v>
                </c:pt>
                <c:pt idx="131">
                  <c:v>99.935000000000002</c:v>
                </c:pt>
                <c:pt idx="132">
                  <c:v>99.936000000000007</c:v>
                </c:pt>
                <c:pt idx="133">
                  <c:v>99.94</c:v>
                </c:pt>
                <c:pt idx="134">
                  <c:v>99.966999999999999</c:v>
                </c:pt>
                <c:pt idx="135">
                  <c:v>99.997</c:v>
                </c:pt>
                <c:pt idx="136">
                  <c:v>100.006</c:v>
                </c:pt>
                <c:pt idx="137">
                  <c:v>100.05500000000001</c:v>
                </c:pt>
                <c:pt idx="138">
                  <c:v>100.087</c:v>
                </c:pt>
                <c:pt idx="139">
                  <c:v>100.119</c:v>
                </c:pt>
                <c:pt idx="140">
                  <c:v>100.12</c:v>
                </c:pt>
                <c:pt idx="141">
                  <c:v>100.17</c:v>
                </c:pt>
                <c:pt idx="142">
                  <c:v>100.208</c:v>
                </c:pt>
                <c:pt idx="143">
                  <c:v>100.24299999999999</c:v>
                </c:pt>
                <c:pt idx="144">
                  <c:v>100.28</c:v>
                </c:pt>
                <c:pt idx="145">
                  <c:v>100.3</c:v>
                </c:pt>
                <c:pt idx="146">
                  <c:v>100.319</c:v>
                </c:pt>
                <c:pt idx="147">
                  <c:v>100.32299999999999</c:v>
                </c:pt>
                <c:pt idx="148">
                  <c:v>100.339</c:v>
                </c:pt>
                <c:pt idx="149">
                  <c:v>100.419</c:v>
                </c:pt>
                <c:pt idx="150">
                  <c:v>100.428</c:v>
                </c:pt>
                <c:pt idx="151">
                  <c:v>100.429</c:v>
                </c:pt>
                <c:pt idx="152">
                  <c:v>100.45699999999999</c:v>
                </c:pt>
                <c:pt idx="153">
                  <c:v>100.459</c:v>
                </c:pt>
                <c:pt idx="154">
                  <c:v>100.499</c:v>
                </c:pt>
                <c:pt idx="155">
                  <c:v>100.506</c:v>
                </c:pt>
                <c:pt idx="156">
                  <c:v>100.508</c:v>
                </c:pt>
                <c:pt idx="157">
                  <c:v>100.518</c:v>
                </c:pt>
                <c:pt idx="158">
                  <c:v>100.53400000000001</c:v>
                </c:pt>
                <c:pt idx="159">
                  <c:v>100.539</c:v>
                </c:pt>
                <c:pt idx="160">
                  <c:v>100.581</c:v>
                </c:pt>
                <c:pt idx="161">
                  <c:v>100.581</c:v>
                </c:pt>
                <c:pt idx="162">
                  <c:v>100.59</c:v>
                </c:pt>
                <c:pt idx="163">
                  <c:v>100.61199999999999</c:v>
                </c:pt>
                <c:pt idx="164">
                  <c:v>100.623</c:v>
                </c:pt>
                <c:pt idx="165">
                  <c:v>100.63200000000001</c:v>
                </c:pt>
                <c:pt idx="166">
                  <c:v>100.63500000000001</c:v>
                </c:pt>
                <c:pt idx="167">
                  <c:v>100.649</c:v>
                </c:pt>
                <c:pt idx="168">
                  <c:v>100.66</c:v>
                </c:pt>
                <c:pt idx="169">
                  <c:v>100.663</c:v>
                </c:pt>
                <c:pt idx="170">
                  <c:v>100.679</c:v>
                </c:pt>
                <c:pt idx="171">
                  <c:v>100.705</c:v>
                </c:pt>
                <c:pt idx="172">
                  <c:v>100.72499999999999</c:v>
                </c:pt>
                <c:pt idx="173">
                  <c:v>100.73</c:v>
                </c:pt>
                <c:pt idx="174">
                  <c:v>100.741</c:v>
                </c:pt>
                <c:pt idx="175">
                  <c:v>100.767</c:v>
                </c:pt>
                <c:pt idx="176">
                  <c:v>100.776</c:v>
                </c:pt>
                <c:pt idx="177">
                  <c:v>100.78400000000001</c:v>
                </c:pt>
                <c:pt idx="178">
                  <c:v>100.785</c:v>
                </c:pt>
                <c:pt idx="179">
                  <c:v>100.78700000000001</c:v>
                </c:pt>
                <c:pt idx="180">
                  <c:v>100.816</c:v>
                </c:pt>
                <c:pt idx="181">
                  <c:v>100.825</c:v>
                </c:pt>
                <c:pt idx="182">
                  <c:v>100.825</c:v>
                </c:pt>
                <c:pt idx="183">
                  <c:v>100.86799999999999</c:v>
                </c:pt>
                <c:pt idx="184">
                  <c:v>100.874</c:v>
                </c:pt>
                <c:pt idx="185">
                  <c:v>100.94</c:v>
                </c:pt>
                <c:pt idx="186">
                  <c:v>100.94799999999999</c:v>
                </c:pt>
                <c:pt idx="187">
                  <c:v>100.973</c:v>
                </c:pt>
                <c:pt idx="188">
                  <c:v>101.06699999999999</c:v>
                </c:pt>
                <c:pt idx="189">
                  <c:v>101.069</c:v>
                </c:pt>
                <c:pt idx="190">
                  <c:v>101.078</c:v>
                </c:pt>
                <c:pt idx="191">
                  <c:v>101.07899999999999</c:v>
                </c:pt>
                <c:pt idx="192">
                  <c:v>101.08499999999999</c:v>
                </c:pt>
                <c:pt idx="193">
                  <c:v>101.086</c:v>
                </c:pt>
                <c:pt idx="194">
                  <c:v>101.092</c:v>
                </c:pt>
                <c:pt idx="195">
                  <c:v>101.11799999999999</c:v>
                </c:pt>
                <c:pt idx="196">
                  <c:v>101.119</c:v>
                </c:pt>
                <c:pt idx="197">
                  <c:v>101.131</c:v>
                </c:pt>
                <c:pt idx="198">
                  <c:v>101.13800000000001</c:v>
                </c:pt>
                <c:pt idx="199">
                  <c:v>101.187</c:v>
                </c:pt>
                <c:pt idx="200">
                  <c:v>101.193</c:v>
                </c:pt>
                <c:pt idx="201">
                  <c:v>101.212</c:v>
                </c:pt>
                <c:pt idx="202">
                  <c:v>101.21299999999999</c:v>
                </c:pt>
                <c:pt idx="203">
                  <c:v>101.21299999999999</c:v>
                </c:pt>
                <c:pt idx="204">
                  <c:v>101.23</c:v>
                </c:pt>
                <c:pt idx="205">
                  <c:v>101.247</c:v>
                </c:pt>
                <c:pt idx="206">
                  <c:v>101.31100000000001</c:v>
                </c:pt>
                <c:pt idx="207">
                  <c:v>101.318</c:v>
                </c:pt>
                <c:pt idx="208">
                  <c:v>101.34099999999999</c:v>
                </c:pt>
                <c:pt idx="209">
                  <c:v>101.36199999999999</c:v>
                </c:pt>
                <c:pt idx="210">
                  <c:v>101.37</c:v>
                </c:pt>
                <c:pt idx="211">
                  <c:v>101.378</c:v>
                </c:pt>
                <c:pt idx="212">
                  <c:v>101.386</c:v>
                </c:pt>
                <c:pt idx="213">
                  <c:v>101.387</c:v>
                </c:pt>
                <c:pt idx="214">
                  <c:v>101.389</c:v>
                </c:pt>
                <c:pt idx="215">
                  <c:v>101.401</c:v>
                </c:pt>
                <c:pt idx="216">
                  <c:v>101.425</c:v>
                </c:pt>
                <c:pt idx="217">
                  <c:v>101.438</c:v>
                </c:pt>
                <c:pt idx="218">
                  <c:v>101.446</c:v>
                </c:pt>
                <c:pt idx="219">
                  <c:v>101.464</c:v>
                </c:pt>
                <c:pt idx="220">
                  <c:v>101.479</c:v>
                </c:pt>
                <c:pt idx="221">
                  <c:v>101.48</c:v>
                </c:pt>
                <c:pt idx="222">
                  <c:v>101.488</c:v>
                </c:pt>
                <c:pt idx="223">
                  <c:v>101.489</c:v>
                </c:pt>
                <c:pt idx="224">
                  <c:v>101.491</c:v>
                </c:pt>
                <c:pt idx="225">
                  <c:v>101.509</c:v>
                </c:pt>
                <c:pt idx="226">
                  <c:v>101.53700000000001</c:v>
                </c:pt>
                <c:pt idx="227">
                  <c:v>101.547</c:v>
                </c:pt>
                <c:pt idx="228">
                  <c:v>101.57899999999999</c:v>
                </c:pt>
                <c:pt idx="229">
                  <c:v>101.587</c:v>
                </c:pt>
                <c:pt idx="230">
                  <c:v>101.59</c:v>
                </c:pt>
                <c:pt idx="231">
                  <c:v>101.61799999999999</c:v>
                </c:pt>
                <c:pt idx="232">
                  <c:v>101.634</c:v>
                </c:pt>
                <c:pt idx="233">
                  <c:v>101.655</c:v>
                </c:pt>
                <c:pt idx="234">
                  <c:v>101.67700000000001</c:v>
                </c:pt>
                <c:pt idx="235">
                  <c:v>101.67700000000001</c:v>
                </c:pt>
                <c:pt idx="236">
                  <c:v>101.693</c:v>
                </c:pt>
                <c:pt idx="237">
                  <c:v>101.702</c:v>
                </c:pt>
                <c:pt idx="238">
                  <c:v>101.715</c:v>
                </c:pt>
                <c:pt idx="239">
                  <c:v>101.733</c:v>
                </c:pt>
                <c:pt idx="240">
                  <c:v>101.738</c:v>
                </c:pt>
                <c:pt idx="241">
                  <c:v>101.78</c:v>
                </c:pt>
                <c:pt idx="242">
                  <c:v>101.78700000000001</c:v>
                </c:pt>
                <c:pt idx="243">
                  <c:v>101.789</c:v>
                </c:pt>
                <c:pt idx="244">
                  <c:v>101.79300000000001</c:v>
                </c:pt>
                <c:pt idx="245">
                  <c:v>101.79900000000001</c:v>
                </c:pt>
                <c:pt idx="246">
                  <c:v>101.801</c:v>
                </c:pt>
                <c:pt idx="247">
                  <c:v>101.815</c:v>
                </c:pt>
                <c:pt idx="248">
                  <c:v>101.816</c:v>
                </c:pt>
                <c:pt idx="249">
                  <c:v>101.858</c:v>
                </c:pt>
                <c:pt idx="250">
                  <c:v>101.863</c:v>
                </c:pt>
                <c:pt idx="251">
                  <c:v>101.86499999999999</c:v>
                </c:pt>
                <c:pt idx="252">
                  <c:v>101.89700000000001</c:v>
                </c:pt>
                <c:pt idx="253">
                  <c:v>101.901</c:v>
                </c:pt>
                <c:pt idx="254">
                  <c:v>101.913</c:v>
                </c:pt>
                <c:pt idx="255">
                  <c:v>101.917</c:v>
                </c:pt>
                <c:pt idx="256">
                  <c:v>101.93</c:v>
                </c:pt>
                <c:pt idx="257">
                  <c:v>101.946</c:v>
                </c:pt>
                <c:pt idx="258">
                  <c:v>101.977</c:v>
                </c:pt>
                <c:pt idx="259">
                  <c:v>101.996</c:v>
                </c:pt>
                <c:pt idx="260">
                  <c:v>102</c:v>
                </c:pt>
                <c:pt idx="261">
                  <c:v>102.003</c:v>
                </c:pt>
                <c:pt idx="262">
                  <c:v>102.06699999999999</c:v>
                </c:pt>
                <c:pt idx="263">
                  <c:v>102.068</c:v>
                </c:pt>
                <c:pt idx="264">
                  <c:v>102.12</c:v>
                </c:pt>
                <c:pt idx="265">
                  <c:v>102.14100000000001</c:v>
                </c:pt>
                <c:pt idx="266">
                  <c:v>102.163</c:v>
                </c:pt>
                <c:pt idx="267">
                  <c:v>102.181</c:v>
                </c:pt>
                <c:pt idx="268">
                  <c:v>102.19799999999999</c:v>
                </c:pt>
                <c:pt idx="269">
                  <c:v>102.202</c:v>
                </c:pt>
                <c:pt idx="270">
                  <c:v>102.203</c:v>
                </c:pt>
                <c:pt idx="271">
                  <c:v>102.245</c:v>
                </c:pt>
                <c:pt idx="272">
                  <c:v>102.28</c:v>
                </c:pt>
                <c:pt idx="273">
                  <c:v>102.30200000000001</c:v>
                </c:pt>
                <c:pt idx="274">
                  <c:v>102.306</c:v>
                </c:pt>
                <c:pt idx="275">
                  <c:v>102.306</c:v>
                </c:pt>
                <c:pt idx="276">
                  <c:v>102.31399999999999</c:v>
                </c:pt>
                <c:pt idx="277">
                  <c:v>102.316</c:v>
                </c:pt>
                <c:pt idx="278">
                  <c:v>102.422</c:v>
                </c:pt>
                <c:pt idx="279">
                  <c:v>102.432</c:v>
                </c:pt>
                <c:pt idx="280">
                  <c:v>102.523</c:v>
                </c:pt>
                <c:pt idx="281">
                  <c:v>102.554</c:v>
                </c:pt>
                <c:pt idx="282">
                  <c:v>102.571</c:v>
                </c:pt>
                <c:pt idx="283">
                  <c:v>102.57599999999999</c:v>
                </c:pt>
                <c:pt idx="284">
                  <c:v>102.58499999999999</c:v>
                </c:pt>
                <c:pt idx="285">
                  <c:v>102.596</c:v>
                </c:pt>
                <c:pt idx="286">
                  <c:v>102.619</c:v>
                </c:pt>
                <c:pt idx="287">
                  <c:v>102.634</c:v>
                </c:pt>
                <c:pt idx="288">
                  <c:v>102.643</c:v>
                </c:pt>
                <c:pt idx="289">
                  <c:v>102.646</c:v>
                </c:pt>
                <c:pt idx="290">
                  <c:v>102.655</c:v>
                </c:pt>
                <c:pt idx="291">
                  <c:v>102.67700000000001</c:v>
                </c:pt>
                <c:pt idx="292">
                  <c:v>102.702</c:v>
                </c:pt>
                <c:pt idx="293">
                  <c:v>102.74</c:v>
                </c:pt>
                <c:pt idx="294">
                  <c:v>102.779</c:v>
                </c:pt>
                <c:pt idx="295">
                  <c:v>102.78400000000001</c:v>
                </c:pt>
                <c:pt idx="296">
                  <c:v>102.798</c:v>
                </c:pt>
                <c:pt idx="297">
                  <c:v>102.801</c:v>
                </c:pt>
                <c:pt idx="298">
                  <c:v>102.81</c:v>
                </c:pt>
                <c:pt idx="299">
                  <c:v>102.812</c:v>
                </c:pt>
                <c:pt idx="300">
                  <c:v>102.825</c:v>
                </c:pt>
                <c:pt idx="301">
                  <c:v>102.85299999999999</c:v>
                </c:pt>
                <c:pt idx="302">
                  <c:v>102.877</c:v>
                </c:pt>
                <c:pt idx="303">
                  <c:v>102.905</c:v>
                </c:pt>
                <c:pt idx="304">
                  <c:v>103.01900000000001</c:v>
                </c:pt>
                <c:pt idx="305">
                  <c:v>103.07</c:v>
                </c:pt>
                <c:pt idx="306">
                  <c:v>103.07299999999999</c:v>
                </c:pt>
                <c:pt idx="307">
                  <c:v>103.10899999999999</c:v>
                </c:pt>
                <c:pt idx="308">
                  <c:v>103.134</c:v>
                </c:pt>
                <c:pt idx="309">
                  <c:v>103.224</c:v>
                </c:pt>
                <c:pt idx="310">
                  <c:v>103.255</c:v>
                </c:pt>
                <c:pt idx="311">
                  <c:v>103.30200000000001</c:v>
                </c:pt>
                <c:pt idx="312">
                  <c:v>103.357</c:v>
                </c:pt>
                <c:pt idx="313">
                  <c:v>103.40600000000001</c:v>
                </c:pt>
                <c:pt idx="314">
                  <c:v>103.407</c:v>
                </c:pt>
                <c:pt idx="315">
                  <c:v>103.41500000000001</c:v>
                </c:pt>
                <c:pt idx="316">
                  <c:v>103.441</c:v>
                </c:pt>
                <c:pt idx="317">
                  <c:v>103.527</c:v>
                </c:pt>
                <c:pt idx="318">
                  <c:v>103.548</c:v>
                </c:pt>
                <c:pt idx="319">
                  <c:v>103.55</c:v>
                </c:pt>
                <c:pt idx="320">
                  <c:v>103.60899999999999</c:v>
                </c:pt>
                <c:pt idx="321">
                  <c:v>103.67</c:v>
                </c:pt>
                <c:pt idx="322">
                  <c:v>103.71599999999999</c:v>
                </c:pt>
                <c:pt idx="323">
                  <c:v>103.741</c:v>
                </c:pt>
                <c:pt idx="324">
                  <c:v>103.794</c:v>
                </c:pt>
                <c:pt idx="325">
                  <c:v>103.836</c:v>
                </c:pt>
                <c:pt idx="326">
                  <c:v>103.876</c:v>
                </c:pt>
                <c:pt idx="327">
                  <c:v>103.91</c:v>
                </c:pt>
                <c:pt idx="328">
                  <c:v>104.01600000000001</c:v>
                </c:pt>
                <c:pt idx="329">
                  <c:v>104.018</c:v>
                </c:pt>
                <c:pt idx="330">
                  <c:v>104.07899999999999</c:v>
                </c:pt>
                <c:pt idx="331">
                  <c:v>104.217</c:v>
                </c:pt>
                <c:pt idx="332">
                  <c:v>104.23</c:v>
                </c:pt>
                <c:pt idx="333">
                  <c:v>104.28400000000001</c:v>
                </c:pt>
                <c:pt idx="334">
                  <c:v>104.321</c:v>
                </c:pt>
                <c:pt idx="335">
                  <c:v>104.395</c:v>
                </c:pt>
                <c:pt idx="336">
                  <c:v>104.486</c:v>
                </c:pt>
                <c:pt idx="337">
                  <c:v>104.53700000000001</c:v>
                </c:pt>
                <c:pt idx="338">
                  <c:v>104.613</c:v>
                </c:pt>
                <c:pt idx="339">
                  <c:v>104.642</c:v>
                </c:pt>
                <c:pt idx="340">
                  <c:v>104.74</c:v>
                </c:pt>
                <c:pt idx="341">
                  <c:v>104.741</c:v>
                </c:pt>
                <c:pt idx="342">
                  <c:v>104.839</c:v>
                </c:pt>
                <c:pt idx="343">
                  <c:v>104.87</c:v>
                </c:pt>
                <c:pt idx="344">
                  <c:v>104.913</c:v>
                </c:pt>
                <c:pt idx="345">
                  <c:v>104.91800000000001</c:v>
                </c:pt>
                <c:pt idx="346">
                  <c:v>105.07</c:v>
                </c:pt>
                <c:pt idx="347">
                  <c:v>105.316</c:v>
                </c:pt>
                <c:pt idx="348">
                  <c:v>105.33799999999999</c:v>
                </c:pt>
                <c:pt idx="349">
                  <c:v>105.351</c:v>
                </c:pt>
                <c:pt idx="350">
                  <c:v>105.41800000000001</c:v>
                </c:pt>
                <c:pt idx="351">
                  <c:v>105.432</c:v>
                </c:pt>
                <c:pt idx="352">
                  <c:v>105.461</c:v>
                </c:pt>
                <c:pt idx="353">
                  <c:v>105.491</c:v>
                </c:pt>
                <c:pt idx="354">
                  <c:v>105.6</c:v>
                </c:pt>
                <c:pt idx="355">
                  <c:v>105.673</c:v>
                </c:pt>
                <c:pt idx="356">
                  <c:v>105.95399999999999</c:v>
                </c:pt>
                <c:pt idx="357">
                  <c:v>105.986</c:v>
                </c:pt>
                <c:pt idx="358">
                  <c:v>106.101</c:v>
                </c:pt>
                <c:pt idx="359">
                  <c:v>106.15300000000001</c:v>
                </c:pt>
                <c:pt idx="360">
                  <c:v>106.408</c:v>
                </c:pt>
                <c:pt idx="361">
                  <c:v>106.504</c:v>
                </c:pt>
                <c:pt idx="362">
                  <c:v>106.504</c:v>
                </c:pt>
                <c:pt idx="363">
                  <c:v>106.532</c:v>
                </c:pt>
                <c:pt idx="364">
                  <c:v>106.762</c:v>
                </c:pt>
                <c:pt idx="365">
                  <c:v>106.908</c:v>
                </c:pt>
                <c:pt idx="366">
                  <c:v>107.121</c:v>
                </c:pt>
                <c:pt idx="367">
                  <c:v>107.236</c:v>
                </c:pt>
                <c:pt idx="368">
                  <c:v>107.40900000000001</c:v>
                </c:pt>
                <c:pt idx="369">
                  <c:v>107.59099999999999</c:v>
                </c:pt>
                <c:pt idx="370">
                  <c:v>107.637</c:v>
                </c:pt>
                <c:pt idx="371">
                  <c:v>107.807</c:v>
                </c:pt>
                <c:pt idx="372">
                  <c:v>107.878</c:v>
                </c:pt>
                <c:pt idx="373">
                  <c:v>108.053</c:v>
                </c:pt>
                <c:pt idx="374">
                  <c:v>108.146</c:v>
                </c:pt>
                <c:pt idx="375">
                  <c:v>108.232</c:v>
                </c:pt>
                <c:pt idx="376">
                  <c:v>108.309</c:v>
                </c:pt>
                <c:pt idx="377">
                  <c:v>108.57299999999999</c:v>
                </c:pt>
                <c:pt idx="378">
                  <c:v>108.739</c:v>
                </c:pt>
                <c:pt idx="379">
                  <c:v>108.911</c:v>
                </c:pt>
                <c:pt idx="380">
                  <c:v>109.081</c:v>
                </c:pt>
                <c:pt idx="381">
                  <c:v>109.184</c:v>
                </c:pt>
                <c:pt idx="382">
                  <c:v>109.262</c:v>
                </c:pt>
                <c:pt idx="383">
                  <c:v>109.568</c:v>
                </c:pt>
                <c:pt idx="384">
                  <c:v>109.944</c:v>
                </c:pt>
                <c:pt idx="385">
                  <c:v>110.16200000000001</c:v>
                </c:pt>
                <c:pt idx="386">
                  <c:v>110.214</c:v>
                </c:pt>
                <c:pt idx="387">
                  <c:v>110.258</c:v>
                </c:pt>
                <c:pt idx="388">
                  <c:v>110.414</c:v>
                </c:pt>
                <c:pt idx="389">
                  <c:v>110.438</c:v>
                </c:pt>
                <c:pt idx="390">
                  <c:v>110.508</c:v>
                </c:pt>
                <c:pt idx="391">
                  <c:v>110.535</c:v>
                </c:pt>
                <c:pt idx="392">
                  <c:v>110.548</c:v>
                </c:pt>
                <c:pt idx="393">
                  <c:v>110.73699999999999</c:v>
                </c:pt>
                <c:pt idx="394">
                  <c:v>111.084</c:v>
                </c:pt>
                <c:pt idx="395">
                  <c:v>111.48099999999999</c:v>
                </c:pt>
                <c:pt idx="396">
                  <c:v>111.538</c:v>
                </c:pt>
                <c:pt idx="397">
                  <c:v>111.86</c:v>
                </c:pt>
                <c:pt idx="398">
                  <c:v>112.027</c:v>
                </c:pt>
                <c:pt idx="399">
                  <c:v>112.07299999999999</c:v>
                </c:pt>
                <c:pt idx="400">
                  <c:v>112.101</c:v>
                </c:pt>
                <c:pt idx="401">
                  <c:v>112.194</c:v>
                </c:pt>
                <c:pt idx="402">
                  <c:v>112.28100000000001</c:v>
                </c:pt>
                <c:pt idx="403">
                  <c:v>112.288</c:v>
                </c:pt>
                <c:pt idx="404">
                  <c:v>112.855</c:v>
                </c:pt>
                <c:pt idx="405">
                  <c:v>113.009</c:v>
                </c:pt>
                <c:pt idx="406">
                  <c:v>113.131</c:v>
                </c:pt>
                <c:pt idx="407">
                  <c:v>113.14400000000001</c:v>
                </c:pt>
                <c:pt idx="408">
                  <c:v>113.197</c:v>
                </c:pt>
                <c:pt idx="409">
                  <c:v>113.363</c:v>
                </c:pt>
                <c:pt idx="410">
                  <c:v>113.40900000000001</c:v>
                </c:pt>
                <c:pt idx="411">
                  <c:v>113.55800000000001</c:v>
                </c:pt>
                <c:pt idx="412">
                  <c:v>113.601</c:v>
                </c:pt>
                <c:pt idx="413">
                  <c:v>113.68300000000001</c:v>
                </c:pt>
                <c:pt idx="414">
                  <c:v>113.806</c:v>
                </c:pt>
                <c:pt idx="415">
                  <c:v>114.032</c:v>
                </c:pt>
                <c:pt idx="416">
                  <c:v>114.181</c:v>
                </c:pt>
                <c:pt idx="417">
                  <c:v>114.541</c:v>
                </c:pt>
                <c:pt idx="418">
                  <c:v>114.605</c:v>
                </c:pt>
                <c:pt idx="419">
                  <c:v>114.893</c:v>
                </c:pt>
                <c:pt idx="420">
                  <c:v>114.962</c:v>
                </c:pt>
                <c:pt idx="421">
                  <c:v>115.044</c:v>
                </c:pt>
                <c:pt idx="422">
                  <c:v>115.113</c:v>
                </c:pt>
                <c:pt idx="423">
                  <c:v>115.217</c:v>
                </c:pt>
                <c:pt idx="424">
                  <c:v>115.373</c:v>
                </c:pt>
                <c:pt idx="425">
                  <c:v>115.629</c:v>
                </c:pt>
                <c:pt idx="426">
                  <c:v>115.761</c:v>
                </c:pt>
                <c:pt idx="427">
                  <c:v>115.98099999999999</c:v>
                </c:pt>
                <c:pt idx="428">
                  <c:v>116.18600000000001</c:v>
                </c:pt>
                <c:pt idx="429">
                  <c:v>116.241</c:v>
                </c:pt>
                <c:pt idx="430">
                  <c:v>116.706</c:v>
                </c:pt>
                <c:pt idx="431">
                  <c:v>116.71</c:v>
                </c:pt>
                <c:pt idx="432">
                  <c:v>116.803</c:v>
                </c:pt>
                <c:pt idx="433">
                  <c:v>116.83199999999999</c:v>
                </c:pt>
                <c:pt idx="434">
                  <c:v>116.85</c:v>
                </c:pt>
                <c:pt idx="435">
                  <c:v>117.026</c:v>
                </c:pt>
                <c:pt idx="436">
                  <c:v>117.10899999999999</c:v>
                </c:pt>
                <c:pt idx="437">
                  <c:v>117.367</c:v>
                </c:pt>
                <c:pt idx="438">
                  <c:v>117.706</c:v>
                </c:pt>
                <c:pt idx="439">
                  <c:v>117.877</c:v>
                </c:pt>
                <c:pt idx="440">
                  <c:v>118.535</c:v>
                </c:pt>
                <c:pt idx="441">
                  <c:v>119.429</c:v>
                </c:pt>
                <c:pt idx="442">
                  <c:v>119.836</c:v>
                </c:pt>
                <c:pt idx="443">
                  <c:v>119.94499999999999</c:v>
                </c:pt>
                <c:pt idx="444">
                  <c:v>120.71</c:v>
                </c:pt>
                <c:pt idx="445">
                  <c:v>121.113</c:v>
                </c:pt>
                <c:pt idx="446">
                  <c:v>121.83799999999999</c:v>
                </c:pt>
                <c:pt idx="447">
                  <c:v>121.964</c:v>
                </c:pt>
                <c:pt idx="448">
                  <c:v>122.345</c:v>
                </c:pt>
                <c:pt idx="449">
                  <c:v>123.01300000000001</c:v>
                </c:pt>
                <c:pt idx="450">
                  <c:v>123.57899999999999</c:v>
                </c:pt>
                <c:pt idx="451">
                  <c:v>123.776</c:v>
                </c:pt>
                <c:pt idx="452">
                  <c:v>124.003</c:v>
                </c:pt>
                <c:pt idx="453">
                  <c:v>124.849</c:v>
                </c:pt>
                <c:pt idx="454">
                  <c:v>125.46299999999999</c:v>
                </c:pt>
                <c:pt idx="455">
                  <c:v>127.322</c:v>
                </c:pt>
                <c:pt idx="456">
                  <c:v>127.70099999999999</c:v>
                </c:pt>
                <c:pt idx="457">
                  <c:v>128.13300000000001</c:v>
                </c:pt>
                <c:pt idx="458">
                  <c:v>128.22999999999999</c:v>
                </c:pt>
                <c:pt idx="459">
                  <c:v>128.78399999999999</c:v>
                </c:pt>
                <c:pt idx="460">
                  <c:v>128.947</c:v>
                </c:pt>
                <c:pt idx="461">
                  <c:v>129.29400000000001</c:v>
                </c:pt>
                <c:pt idx="462">
                  <c:v>129.447</c:v>
                </c:pt>
                <c:pt idx="463">
                  <c:v>129.875</c:v>
                </c:pt>
                <c:pt idx="464">
                  <c:v>130.43100000000001</c:v>
                </c:pt>
                <c:pt idx="465">
                  <c:v>130.68700000000001</c:v>
                </c:pt>
                <c:pt idx="466">
                  <c:v>131.08099999999999</c:v>
                </c:pt>
                <c:pt idx="467">
                  <c:v>131.94999999999999</c:v>
                </c:pt>
                <c:pt idx="468">
                  <c:v>131.994</c:v>
                </c:pt>
                <c:pt idx="469">
                  <c:v>132.511</c:v>
                </c:pt>
                <c:pt idx="470">
                  <c:v>136.047</c:v>
                </c:pt>
                <c:pt idx="471">
                  <c:v>137.066</c:v>
                </c:pt>
                <c:pt idx="472">
                  <c:v>137.107</c:v>
                </c:pt>
                <c:pt idx="473">
                  <c:v>137.59299999999999</c:v>
                </c:pt>
                <c:pt idx="474">
                  <c:v>138.964</c:v>
                </c:pt>
                <c:pt idx="475">
                  <c:v>139.751</c:v>
                </c:pt>
                <c:pt idx="476">
                  <c:v>139.78200000000001</c:v>
                </c:pt>
                <c:pt idx="477">
                  <c:v>141.03200000000001</c:v>
                </c:pt>
                <c:pt idx="478">
                  <c:v>142.06</c:v>
                </c:pt>
                <c:pt idx="479">
                  <c:v>143.31200000000001</c:v>
                </c:pt>
                <c:pt idx="480">
                  <c:v>143.37100000000001</c:v>
                </c:pt>
                <c:pt idx="481">
                  <c:v>144.90199999999999</c:v>
                </c:pt>
                <c:pt idx="482">
                  <c:v>145.393</c:v>
                </c:pt>
                <c:pt idx="483">
                  <c:v>148.46299999999999</c:v>
                </c:pt>
                <c:pt idx="484">
                  <c:v>149.55000000000001</c:v>
                </c:pt>
                <c:pt idx="485">
                  <c:v>151.16999999999999</c:v>
                </c:pt>
                <c:pt idx="486">
                  <c:v>152.148</c:v>
                </c:pt>
                <c:pt idx="487">
                  <c:v>152.761</c:v>
                </c:pt>
                <c:pt idx="488">
                  <c:v>153.99299999999999</c:v>
                </c:pt>
                <c:pt idx="489">
                  <c:v>157.02199999999999</c:v>
                </c:pt>
                <c:pt idx="490">
                  <c:v>159.81200000000001</c:v>
                </c:pt>
                <c:pt idx="491">
                  <c:v>171.702</c:v>
                </c:pt>
                <c:pt idx="492">
                  <c:v>175.715</c:v>
                </c:pt>
                <c:pt idx="493">
                  <c:v>200.43199999999999</c:v>
                </c:pt>
                <c:pt idx="494">
                  <c:v>237.172</c:v>
                </c:pt>
                <c:pt idx="495">
                  <c:v>320.23700000000002</c:v>
                </c:pt>
              </c:numCache>
            </c:numRef>
          </c:xVal>
          <c:yVal>
            <c:numRef>
              <c:f>Data_Home!$E$2:$E$500</c:f>
              <c:numCache>
                <c:formatCode>General</c:formatCode>
                <c:ptCount val="499"/>
                <c:pt idx="0">
                  <c:v>2.0161290322580601E-3</c:v>
                </c:pt>
                <c:pt idx="1">
                  <c:v>4.0322580645161298E-3</c:v>
                </c:pt>
                <c:pt idx="2">
                  <c:v>6.0483870967741899E-3</c:v>
                </c:pt>
                <c:pt idx="3">
                  <c:v>8.0645161290322596E-3</c:v>
                </c:pt>
                <c:pt idx="4">
                  <c:v>1.00806451612903E-2</c:v>
                </c:pt>
                <c:pt idx="5">
                  <c:v>1.2096774193548401E-2</c:v>
                </c:pt>
                <c:pt idx="6">
                  <c:v>1.4112903225806399E-2</c:v>
                </c:pt>
                <c:pt idx="7">
                  <c:v>1.6129032258064498E-2</c:v>
                </c:pt>
                <c:pt idx="8">
                  <c:v>1.8145161290322599E-2</c:v>
                </c:pt>
                <c:pt idx="9">
                  <c:v>2.0161290322580599E-2</c:v>
                </c:pt>
                <c:pt idx="10">
                  <c:v>2.21774193548387E-2</c:v>
                </c:pt>
                <c:pt idx="11">
                  <c:v>2.4193548387096801E-2</c:v>
                </c:pt>
                <c:pt idx="12">
                  <c:v>2.6209677419354802E-2</c:v>
                </c:pt>
                <c:pt idx="13">
                  <c:v>2.8225806451612899E-2</c:v>
                </c:pt>
                <c:pt idx="14">
                  <c:v>3.0241935483871E-2</c:v>
                </c:pt>
                <c:pt idx="15">
                  <c:v>3.2258064516128997E-2</c:v>
                </c:pt>
                <c:pt idx="16">
                  <c:v>3.4274193548387101E-2</c:v>
                </c:pt>
                <c:pt idx="17">
                  <c:v>3.6290322580645198E-2</c:v>
                </c:pt>
                <c:pt idx="18">
                  <c:v>3.8306451612903199E-2</c:v>
                </c:pt>
                <c:pt idx="19">
                  <c:v>4.0322580645161303E-2</c:v>
                </c:pt>
                <c:pt idx="20">
                  <c:v>4.2338709677419303E-2</c:v>
                </c:pt>
                <c:pt idx="21">
                  <c:v>4.4354838709677401E-2</c:v>
                </c:pt>
                <c:pt idx="22">
                  <c:v>4.6370967741935498E-2</c:v>
                </c:pt>
                <c:pt idx="23">
                  <c:v>4.8387096774193498E-2</c:v>
                </c:pt>
                <c:pt idx="24">
                  <c:v>5.0403225806451603E-2</c:v>
                </c:pt>
                <c:pt idx="25">
                  <c:v>5.24193548387097E-2</c:v>
                </c:pt>
                <c:pt idx="26">
                  <c:v>5.4435483870967701E-2</c:v>
                </c:pt>
                <c:pt idx="27">
                  <c:v>5.6451612903225798E-2</c:v>
                </c:pt>
                <c:pt idx="28">
                  <c:v>5.8467741935483902E-2</c:v>
                </c:pt>
                <c:pt idx="29">
                  <c:v>6.0483870967741903E-2</c:v>
                </c:pt>
                <c:pt idx="30">
                  <c:v>6.25E-2</c:v>
                </c:pt>
                <c:pt idx="31">
                  <c:v>6.4516129032257993E-2</c:v>
                </c:pt>
                <c:pt idx="32">
                  <c:v>6.6532258064516098E-2</c:v>
                </c:pt>
                <c:pt idx="33">
                  <c:v>6.8548387096774202E-2</c:v>
                </c:pt>
                <c:pt idx="34">
                  <c:v>7.0564516129032306E-2</c:v>
                </c:pt>
                <c:pt idx="35">
                  <c:v>7.25806451612903E-2</c:v>
                </c:pt>
                <c:pt idx="36">
                  <c:v>7.4596774193548404E-2</c:v>
                </c:pt>
                <c:pt idx="37">
                  <c:v>7.6612903225806397E-2</c:v>
                </c:pt>
                <c:pt idx="38">
                  <c:v>7.8629032258064502E-2</c:v>
                </c:pt>
                <c:pt idx="39">
                  <c:v>8.0645161290322606E-2</c:v>
                </c:pt>
                <c:pt idx="40">
                  <c:v>8.2661290322580599E-2</c:v>
                </c:pt>
                <c:pt idx="41">
                  <c:v>8.4677419354838704E-2</c:v>
                </c:pt>
                <c:pt idx="42">
                  <c:v>8.6693548387096794E-2</c:v>
                </c:pt>
                <c:pt idx="43">
                  <c:v>8.8709677419354802E-2</c:v>
                </c:pt>
                <c:pt idx="44">
                  <c:v>9.0725806451612906E-2</c:v>
                </c:pt>
                <c:pt idx="45">
                  <c:v>9.2741935483870899E-2</c:v>
                </c:pt>
                <c:pt idx="46">
                  <c:v>9.4758064516129004E-2</c:v>
                </c:pt>
                <c:pt idx="47">
                  <c:v>9.6774193548387094E-2</c:v>
                </c:pt>
                <c:pt idx="48">
                  <c:v>9.8790322580645101E-2</c:v>
                </c:pt>
                <c:pt idx="49">
                  <c:v>0.100806451612903</c:v>
                </c:pt>
                <c:pt idx="50">
                  <c:v>0.102822580645161</c:v>
                </c:pt>
                <c:pt idx="51">
                  <c:v>0.104838709677419</c:v>
                </c:pt>
                <c:pt idx="52">
                  <c:v>0.10685483870967701</c:v>
                </c:pt>
                <c:pt idx="53">
                  <c:v>0.108870967741935</c:v>
                </c:pt>
                <c:pt idx="54">
                  <c:v>0.11088709677419401</c:v>
                </c:pt>
                <c:pt idx="55">
                  <c:v>0.112903225806452</c:v>
                </c:pt>
                <c:pt idx="56">
                  <c:v>0.11491935483871001</c:v>
                </c:pt>
                <c:pt idx="57">
                  <c:v>0.116935483870968</c:v>
                </c:pt>
                <c:pt idx="58">
                  <c:v>0.11895161290322601</c:v>
                </c:pt>
                <c:pt idx="59">
                  <c:v>0.120967741935484</c:v>
                </c:pt>
                <c:pt idx="60">
                  <c:v>0.12298387096774201</c:v>
                </c:pt>
                <c:pt idx="61">
                  <c:v>0.125</c:v>
                </c:pt>
                <c:pt idx="62">
                  <c:v>0.12701612903225801</c:v>
                </c:pt>
                <c:pt idx="63">
                  <c:v>0.12903225806451599</c:v>
                </c:pt>
                <c:pt idx="64">
                  <c:v>0.13104838709677399</c:v>
                </c:pt>
                <c:pt idx="65">
                  <c:v>0.133064516129032</c:v>
                </c:pt>
                <c:pt idx="66">
                  <c:v>0.13508064516129001</c:v>
                </c:pt>
                <c:pt idx="67">
                  <c:v>0.13709677419354799</c:v>
                </c:pt>
                <c:pt idx="68">
                  <c:v>0.13911290322580599</c:v>
                </c:pt>
                <c:pt idx="69">
                  <c:v>0.141129032258065</c:v>
                </c:pt>
                <c:pt idx="70">
                  <c:v>0.14314516129032301</c:v>
                </c:pt>
                <c:pt idx="71">
                  <c:v>0.14516129032258099</c:v>
                </c:pt>
                <c:pt idx="72">
                  <c:v>0.147177419354839</c:v>
                </c:pt>
                <c:pt idx="73">
                  <c:v>0.149193548387097</c:v>
                </c:pt>
                <c:pt idx="74">
                  <c:v>0.15120967741935501</c:v>
                </c:pt>
                <c:pt idx="75">
                  <c:v>0.15322580645161299</c:v>
                </c:pt>
                <c:pt idx="76">
                  <c:v>0.155241935483871</c:v>
                </c:pt>
                <c:pt idx="77">
                  <c:v>0.157258064516129</c:v>
                </c:pt>
                <c:pt idx="78">
                  <c:v>0.15927419354838701</c:v>
                </c:pt>
                <c:pt idx="79">
                  <c:v>0.16129032258064499</c:v>
                </c:pt>
                <c:pt idx="80">
                  <c:v>0.163306451612903</c:v>
                </c:pt>
                <c:pt idx="81">
                  <c:v>0.165322580645161</c:v>
                </c:pt>
                <c:pt idx="82">
                  <c:v>0.16733870967741901</c:v>
                </c:pt>
                <c:pt idx="83">
                  <c:v>0.16935483870967699</c:v>
                </c:pt>
                <c:pt idx="84">
                  <c:v>0.171370967741935</c:v>
                </c:pt>
                <c:pt idx="85">
                  <c:v>0.17338709677419401</c:v>
                </c:pt>
                <c:pt idx="86">
                  <c:v>0.17540322580645201</c:v>
                </c:pt>
                <c:pt idx="87">
                  <c:v>0.17741935483870999</c:v>
                </c:pt>
                <c:pt idx="88">
                  <c:v>0.179435483870968</c:v>
                </c:pt>
                <c:pt idx="89">
                  <c:v>0.18145161290322601</c:v>
                </c:pt>
                <c:pt idx="90">
                  <c:v>0.18346774193548401</c:v>
                </c:pt>
                <c:pt idx="91">
                  <c:v>0.18548387096774199</c:v>
                </c:pt>
                <c:pt idx="92">
                  <c:v>0.1875</c:v>
                </c:pt>
                <c:pt idx="93">
                  <c:v>0.18951612903225801</c:v>
                </c:pt>
                <c:pt idx="94">
                  <c:v>0.19153225806451599</c:v>
                </c:pt>
                <c:pt idx="95">
                  <c:v>0.19354838709677399</c:v>
                </c:pt>
                <c:pt idx="96">
                  <c:v>0.195564516129032</c:v>
                </c:pt>
                <c:pt idx="97">
                  <c:v>0.19758064516129001</c:v>
                </c:pt>
                <c:pt idx="98">
                  <c:v>0.19959677419354799</c:v>
                </c:pt>
                <c:pt idx="99">
                  <c:v>0.20161290322580599</c:v>
                </c:pt>
                <c:pt idx="100">
                  <c:v>0.203629032258065</c:v>
                </c:pt>
                <c:pt idx="101">
                  <c:v>0.20564516129032301</c:v>
                </c:pt>
                <c:pt idx="102">
                  <c:v>0.20766129032258099</c:v>
                </c:pt>
                <c:pt idx="103">
                  <c:v>0.209677419354839</c:v>
                </c:pt>
                <c:pt idx="104">
                  <c:v>0.211693548387097</c:v>
                </c:pt>
                <c:pt idx="105">
                  <c:v>0.21370967741935501</c:v>
                </c:pt>
                <c:pt idx="106">
                  <c:v>0.21572580645161299</c:v>
                </c:pt>
                <c:pt idx="107">
                  <c:v>0.217741935483871</c:v>
                </c:pt>
                <c:pt idx="108">
                  <c:v>0.219758064516129</c:v>
                </c:pt>
                <c:pt idx="109">
                  <c:v>0.22177419354838701</c:v>
                </c:pt>
                <c:pt idx="110">
                  <c:v>0.22379032258064499</c:v>
                </c:pt>
                <c:pt idx="111">
                  <c:v>0.225806451612903</c:v>
                </c:pt>
                <c:pt idx="112">
                  <c:v>0.227822580645161</c:v>
                </c:pt>
                <c:pt idx="113">
                  <c:v>0.22983870967741901</c:v>
                </c:pt>
                <c:pt idx="114">
                  <c:v>0.23185483870967699</c:v>
                </c:pt>
                <c:pt idx="115">
                  <c:v>0.233870967741935</c:v>
                </c:pt>
                <c:pt idx="116">
                  <c:v>0.23588709677419401</c:v>
                </c:pt>
                <c:pt idx="117">
                  <c:v>0.23790322580645201</c:v>
                </c:pt>
                <c:pt idx="118">
                  <c:v>0.23991935483870999</c:v>
                </c:pt>
                <c:pt idx="119">
                  <c:v>0.241935483870968</c:v>
                </c:pt>
                <c:pt idx="120">
                  <c:v>0.24395161290322601</c:v>
                </c:pt>
                <c:pt idx="121">
                  <c:v>0.24596774193548401</c:v>
                </c:pt>
                <c:pt idx="122">
                  <c:v>0.24798387096774199</c:v>
                </c:pt>
                <c:pt idx="123">
                  <c:v>0.25</c:v>
                </c:pt>
                <c:pt idx="124">
                  <c:v>0.25201612903225801</c:v>
                </c:pt>
                <c:pt idx="125">
                  <c:v>0.25403225806451601</c:v>
                </c:pt>
                <c:pt idx="126">
                  <c:v>0.25604838709677402</c:v>
                </c:pt>
                <c:pt idx="127">
                  <c:v>0.25806451612903197</c:v>
                </c:pt>
                <c:pt idx="128">
                  <c:v>0.26008064516128998</c:v>
                </c:pt>
                <c:pt idx="129">
                  <c:v>0.26209677419354799</c:v>
                </c:pt>
                <c:pt idx="130">
                  <c:v>0.26411290322580599</c:v>
                </c:pt>
                <c:pt idx="131">
                  <c:v>0.266129032258064</c:v>
                </c:pt>
                <c:pt idx="132">
                  <c:v>0.26814516129032301</c:v>
                </c:pt>
                <c:pt idx="133">
                  <c:v>0.27016129032258102</c:v>
                </c:pt>
                <c:pt idx="134">
                  <c:v>0.27217741935483902</c:v>
                </c:pt>
                <c:pt idx="135">
                  <c:v>0.27419354838709697</c:v>
                </c:pt>
                <c:pt idx="136">
                  <c:v>0.27620967741935498</c:v>
                </c:pt>
                <c:pt idx="137">
                  <c:v>0.27822580645161299</c:v>
                </c:pt>
                <c:pt idx="138">
                  <c:v>0.280241935483871</c:v>
                </c:pt>
                <c:pt idx="139">
                  <c:v>0.282258064516129</c:v>
                </c:pt>
                <c:pt idx="140">
                  <c:v>0.28427419354838701</c:v>
                </c:pt>
                <c:pt idx="141">
                  <c:v>0.28629032258064502</c:v>
                </c:pt>
                <c:pt idx="142">
                  <c:v>0.28830645161290303</c:v>
                </c:pt>
                <c:pt idx="143">
                  <c:v>0.29032258064516098</c:v>
                </c:pt>
                <c:pt idx="144">
                  <c:v>0.29233870967741898</c:v>
                </c:pt>
                <c:pt idx="145">
                  <c:v>0.29435483870967699</c:v>
                </c:pt>
                <c:pt idx="146">
                  <c:v>0.296370967741935</c:v>
                </c:pt>
                <c:pt idx="147">
                  <c:v>0.29838709677419401</c:v>
                </c:pt>
                <c:pt idx="148">
                  <c:v>0.30040322580645201</c:v>
                </c:pt>
                <c:pt idx="149">
                  <c:v>0.30241935483871002</c:v>
                </c:pt>
                <c:pt idx="150">
                  <c:v>0.30443548387096803</c:v>
                </c:pt>
                <c:pt idx="151">
                  <c:v>0.30645161290322598</c:v>
                </c:pt>
                <c:pt idx="152">
                  <c:v>0.30846774193548399</c:v>
                </c:pt>
                <c:pt idx="153">
                  <c:v>0.31048387096774199</c:v>
                </c:pt>
                <c:pt idx="154">
                  <c:v>0.3125</c:v>
                </c:pt>
                <c:pt idx="155">
                  <c:v>0.31451612903225801</c:v>
                </c:pt>
                <c:pt idx="156">
                  <c:v>0.31653225806451601</c:v>
                </c:pt>
                <c:pt idx="157">
                  <c:v>0.31854838709677402</c:v>
                </c:pt>
                <c:pt idx="158">
                  <c:v>0.32056451612903197</c:v>
                </c:pt>
                <c:pt idx="159">
                  <c:v>0.32258064516128998</c:v>
                </c:pt>
                <c:pt idx="160">
                  <c:v>0.32459677419354799</c:v>
                </c:pt>
                <c:pt idx="161">
                  <c:v>0.32661290322580599</c:v>
                </c:pt>
                <c:pt idx="162">
                  <c:v>0.328629032258064</c:v>
                </c:pt>
                <c:pt idx="163">
                  <c:v>0.33064516129032301</c:v>
                </c:pt>
                <c:pt idx="164">
                  <c:v>0.33266129032258102</c:v>
                </c:pt>
                <c:pt idx="165">
                  <c:v>0.33467741935483902</c:v>
                </c:pt>
                <c:pt idx="166">
                  <c:v>0.33669354838709697</c:v>
                </c:pt>
                <c:pt idx="167">
                  <c:v>0.33870967741935498</c:v>
                </c:pt>
                <c:pt idx="168">
                  <c:v>0.34072580645161299</c:v>
                </c:pt>
                <c:pt idx="169">
                  <c:v>0.342741935483871</c:v>
                </c:pt>
                <c:pt idx="170">
                  <c:v>0.344758064516129</c:v>
                </c:pt>
                <c:pt idx="171">
                  <c:v>0.34677419354838701</c:v>
                </c:pt>
                <c:pt idx="172">
                  <c:v>0.34879032258064502</c:v>
                </c:pt>
                <c:pt idx="173">
                  <c:v>0.35080645161290303</c:v>
                </c:pt>
                <c:pt idx="174">
                  <c:v>0.35282258064516098</c:v>
                </c:pt>
                <c:pt idx="175">
                  <c:v>0.35483870967741898</c:v>
                </c:pt>
                <c:pt idx="176">
                  <c:v>0.35685483870967699</c:v>
                </c:pt>
                <c:pt idx="177">
                  <c:v>0.358870967741935</c:v>
                </c:pt>
                <c:pt idx="178">
                  <c:v>0.36088709677419401</c:v>
                </c:pt>
                <c:pt idx="179">
                  <c:v>0.36290322580645201</c:v>
                </c:pt>
                <c:pt idx="180">
                  <c:v>0.36491935483871002</c:v>
                </c:pt>
                <c:pt idx="181">
                  <c:v>0.36693548387096803</c:v>
                </c:pt>
                <c:pt idx="182">
                  <c:v>0.36895161290322598</c:v>
                </c:pt>
                <c:pt idx="183">
                  <c:v>0.37096774193548399</c:v>
                </c:pt>
                <c:pt idx="184">
                  <c:v>0.37298387096774199</c:v>
                </c:pt>
                <c:pt idx="185">
                  <c:v>0.375</c:v>
                </c:pt>
                <c:pt idx="186">
                  <c:v>0.37701612903225801</c:v>
                </c:pt>
                <c:pt idx="187">
                  <c:v>0.37903225806451601</c:v>
                </c:pt>
                <c:pt idx="188">
                  <c:v>0.38104838709677402</c:v>
                </c:pt>
                <c:pt idx="189">
                  <c:v>0.38306451612903197</c:v>
                </c:pt>
                <c:pt idx="190">
                  <c:v>0.38508064516128998</c:v>
                </c:pt>
                <c:pt idx="191">
                  <c:v>0.38709677419354799</c:v>
                </c:pt>
                <c:pt idx="192">
                  <c:v>0.38911290322580599</c:v>
                </c:pt>
                <c:pt idx="193">
                  <c:v>0.391129032258064</c:v>
                </c:pt>
                <c:pt idx="194">
                  <c:v>0.39314516129032201</c:v>
                </c:pt>
                <c:pt idx="195">
                  <c:v>0.39516129032258102</c:v>
                </c:pt>
                <c:pt idx="196">
                  <c:v>0.39717741935483902</c:v>
                </c:pt>
                <c:pt idx="197">
                  <c:v>0.39919354838709697</c:v>
                </c:pt>
                <c:pt idx="198">
                  <c:v>0.40120967741935498</c:v>
                </c:pt>
                <c:pt idx="199">
                  <c:v>0.40322580645161299</c:v>
                </c:pt>
                <c:pt idx="200">
                  <c:v>0.405241935483871</c:v>
                </c:pt>
                <c:pt idx="201">
                  <c:v>0.407258064516129</c:v>
                </c:pt>
                <c:pt idx="202">
                  <c:v>0.40927419354838701</c:v>
                </c:pt>
                <c:pt idx="203">
                  <c:v>0.41129032258064502</c:v>
                </c:pt>
                <c:pt idx="204">
                  <c:v>0.41330645161290303</c:v>
                </c:pt>
                <c:pt idx="205">
                  <c:v>0.41532258064516098</c:v>
                </c:pt>
                <c:pt idx="206">
                  <c:v>0.41733870967741898</c:v>
                </c:pt>
                <c:pt idx="207">
                  <c:v>0.41935483870967699</c:v>
                </c:pt>
                <c:pt idx="208">
                  <c:v>0.421370967741935</c:v>
                </c:pt>
                <c:pt idx="209">
                  <c:v>0.42338709677419401</c:v>
                </c:pt>
                <c:pt idx="210">
                  <c:v>0.42540322580645201</c:v>
                </c:pt>
                <c:pt idx="211">
                  <c:v>0.42741935483871002</c:v>
                </c:pt>
                <c:pt idx="212">
                  <c:v>0.42943548387096803</c:v>
                </c:pt>
                <c:pt idx="213">
                  <c:v>0.43145161290322598</c:v>
                </c:pt>
                <c:pt idx="214">
                  <c:v>0.43346774193548399</c:v>
                </c:pt>
                <c:pt idx="215">
                  <c:v>0.43548387096774199</c:v>
                </c:pt>
                <c:pt idx="216">
                  <c:v>0.4375</c:v>
                </c:pt>
                <c:pt idx="217">
                  <c:v>0.43951612903225801</c:v>
                </c:pt>
                <c:pt idx="218">
                  <c:v>0.44153225806451601</c:v>
                </c:pt>
                <c:pt idx="219">
                  <c:v>0.44354838709677402</c:v>
                </c:pt>
                <c:pt idx="220">
                  <c:v>0.44556451612903197</c:v>
                </c:pt>
                <c:pt idx="221">
                  <c:v>0.44758064516128998</c:v>
                </c:pt>
                <c:pt idx="222">
                  <c:v>0.44959677419354799</c:v>
                </c:pt>
                <c:pt idx="223">
                  <c:v>0.45161290322580599</c:v>
                </c:pt>
                <c:pt idx="224">
                  <c:v>0.453629032258064</c:v>
                </c:pt>
                <c:pt idx="225">
                  <c:v>0.45564516129032301</c:v>
                </c:pt>
                <c:pt idx="226">
                  <c:v>0.45766129032258102</c:v>
                </c:pt>
                <c:pt idx="227">
                  <c:v>0.45967741935483902</c:v>
                </c:pt>
                <c:pt idx="228">
                  <c:v>0.46169354838709697</c:v>
                </c:pt>
                <c:pt idx="229">
                  <c:v>0.46370967741935498</c:v>
                </c:pt>
                <c:pt idx="230">
                  <c:v>0.46572580645161299</c:v>
                </c:pt>
                <c:pt idx="231">
                  <c:v>0.467741935483871</c:v>
                </c:pt>
                <c:pt idx="232">
                  <c:v>0.469758064516129</c:v>
                </c:pt>
                <c:pt idx="233">
                  <c:v>0.47177419354838701</c:v>
                </c:pt>
                <c:pt idx="234">
                  <c:v>0.47379032258064502</c:v>
                </c:pt>
                <c:pt idx="235">
                  <c:v>0.47580645161290303</c:v>
                </c:pt>
                <c:pt idx="236">
                  <c:v>0.47782258064516098</c:v>
                </c:pt>
                <c:pt idx="237">
                  <c:v>0.47983870967741898</c:v>
                </c:pt>
                <c:pt idx="238">
                  <c:v>0.48185483870967699</c:v>
                </c:pt>
                <c:pt idx="239">
                  <c:v>0.483870967741935</c:v>
                </c:pt>
                <c:pt idx="240">
                  <c:v>0.48588709677419401</c:v>
                </c:pt>
                <c:pt idx="241">
                  <c:v>0.48790322580645201</c:v>
                </c:pt>
                <c:pt idx="242">
                  <c:v>0.48991935483871002</c:v>
                </c:pt>
                <c:pt idx="243">
                  <c:v>0.49193548387096803</c:v>
                </c:pt>
                <c:pt idx="244">
                  <c:v>0.49395161290322598</c:v>
                </c:pt>
                <c:pt idx="245">
                  <c:v>0.49596774193548399</c:v>
                </c:pt>
                <c:pt idx="246">
                  <c:v>0.49798387096774199</c:v>
                </c:pt>
                <c:pt idx="247">
                  <c:v>0.5</c:v>
                </c:pt>
                <c:pt idx="248">
                  <c:v>0.50201612903225801</c:v>
                </c:pt>
                <c:pt idx="249">
                  <c:v>0.50403225806451601</c:v>
                </c:pt>
                <c:pt idx="250">
                  <c:v>0.50604838709677402</c:v>
                </c:pt>
                <c:pt idx="251">
                  <c:v>0.50806451612903203</c:v>
                </c:pt>
                <c:pt idx="252">
                  <c:v>0.51008064516129004</c:v>
                </c:pt>
                <c:pt idx="253">
                  <c:v>0.51209677419354804</c:v>
                </c:pt>
                <c:pt idx="254">
                  <c:v>0.51411290322580605</c:v>
                </c:pt>
                <c:pt idx="255">
                  <c:v>0.51612903225806395</c:v>
                </c:pt>
                <c:pt idx="256">
                  <c:v>0.51814516129032295</c:v>
                </c:pt>
                <c:pt idx="257">
                  <c:v>0.52016129032258096</c:v>
                </c:pt>
                <c:pt idx="258">
                  <c:v>0.52217741935483897</c:v>
                </c:pt>
                <c:pt idx="259">
                  <c:v>0.52419354838709697</c:v>
                </c:pt>
                <c:pt idx="260">
                  <c:v>0.52620967741935498</c:v>
                </c:pt>
                <c:pt idx="261">
                  <c:v>0.52822580645161299</c:v>
                </c:pt>
                <c:pt idx="262">
                  <c:v>0.530241935483871</c:v>
                </c:pt>
                <c:pt idx="263">
                  <c:v>0.532258064516129</c:v>
                </c:pt>
                <c:pt idx="264">
                  <c:v>0.53427419354838701</c:v>
                </c:pt>
                <c:pt idx="265">
                  <c:v>0.53629032258064502</c:v>
                </c:pt>
                <c:pt idx="266">
                  <c:v>0.53830645161290303</c:v>
                </c:pt>
                <c:pt idx="267">
                  <c:v>0.54032258064516103</c:v>
                </c:pt>
                <c:pt idx="268">
                  <c:v>0.54233870967741904</c:v>
                </c:pt>
                <c:pt idx="269">
                  <c:v>0.54435483870967705</c:v>
                </c:pt>
                <c:pt idx="270">
                  <c:v>0.54637096774193505</c:v>
                </c:pt>
                <c:pt idx="271">
                  <c:v>0.54838709677419295</c:v>
                </c:pt>
                <c:pt idx="272">
                  <c:v>0.55040322580645196</c:v>
                </c:pt>
                <c:pt idx="273">
                  <c:v>0.55241935483870996</c:v>
                </c:pt>
                <c:pt idx="274">
                  <c:v>0.55443548387096797</c:v>
                </c:pt>
                <c:pt idx="275">
                  <c:v>0.55645161290322598</c:v>
                </c:pt>
                <c:pt idx="276">
                  <c:v>0.55846774193548399</c:v>
                </c:pt>
                <c:pt idx="277">
                  <c:v>0.56048387096774199</c:v>
                </c:pt>
                <c:pt idx="278">
                  <c:v>0.5625</c:v>
                </c:pt>
                <c:pt idx="279">
                  <c:v>0.56451612903225801</c:v>
                </c:pt>
                <c:pt idx="280">
                  <c:v>0.56653225806451601</c:v>
                </c:pt>
                <c:pt idx="281">
                  <c:v>0.56854838709677402</c:v>
                </c:pt>
                <c:pt idx="282">
                  <c:v>0.57056451612903203</c:v>
                </c:pt>
                <c:pt idx="283">
                  <c:v>0.57258064516129004</c:v>
                </c:pt>
                <c:pt idx="284">
                  <c:v>0.57459677419354804</c:v>
                </c:pt>
                <c:pt idx="285">
                  <c:v>0.57661290322580605</c:v>
                </c:pt>
                <c:pt idx="286">
                  <c:v>0.57862903225806395</c:v>
                </c:pt>
                <c:pt idx="287">
                  <c:v>0.58064516129032295</c:v>
                </c:pt>
                <c:pt idx="288">
                  <c:v>0.58266129032258096</c:v>
                </c:pt>
                <c:pt idx="289">
                  <c:v>0.58467741935483897</c:v>
                </c:pt>
                <c:pt idx="290">
                  <c:v>0.58669354838709697</c:v>
                </c:pt>
                <c:pt idx="291">
                  <c:v>0.58870967741935498</c:v>
                </c:pt>
                <c:pt idx="292">
                  <c:v>0.59072580645161299</c:v>
                </c:pt>
                <c:pt idx="293">
                  <c:v>0.592741935483871</c:v>
                </c:pt>
                <c:pt idx="294">
                  <c:v>0.594758064516129</c:v>
                </c:pt>
                <c:pt idx="295">
                  <c:v>0.59677419354838701</c:v>
                </c:pt>
                <c:pt idx="296">
                  <c:v>0.59879032258064502</c:v>
                </c:pt>
                <c:pt idx="297">
                  <c:v>0.60080645161290303</c:v>
                </c:pt>
                <c:pt idx="298">
                  <c:v>0.60282258064516103</c:v>
                </c:pt>
                <c:pt idx="299">
                  <c:v>0.60483870967741904</c:v>
                </c:pt>
                <c:pt idx="300">
                  <c:v>0.60685483870967705</c:v>
                </c:pt>
                <c:pt idx="301">
                  <c:v>0.60887096774193505</c:v>
                </c:pt>
                <c:pt idx="302">
                  <c:v>0.61088709677419295</c:v>
                </c:pt>
                <c:pt idx="303">
                  <c:v>0.61290322580645196</c:v>
                </c:pt>
                <c:pt idx="304">
                  <c:v>0.61491935483870996</c:v>
                </c:pt>
                <c:pt idx="305">
                  <c:v>0.61693548387096797</c:v>
                </c:pt>
                <c:pt idx="306">
                  <c:v>0.61895161290322598</c:v>
                </c:pt>
                <c:pt idx="307">
                  <c:v>0.62096774193548399</c:v>
                </c:pt>
                <c:pt idx="308">
                  <c:v>0.62298387096774199</c:v>
                </c:pt>
                <c:pt idx="309">
                  <c:v>0.625</c:v>
                </c:pt>
                <c:pt idx="310">
                  <c:v>0.62701612903225801</c:v>
                </c:pt>
                <c:pt idx="311">
                  <c:v>0.62903225806451601</c:v>
                </c:pt>
                <c:pt idx="312">
                  <c:v>0.63104838709677402</c:v>
                </c:pt>
                <c:pt idx="313">
                  <c:v>0.63306451612903203</c:v>
                </c:pt>
                <c:pt idx="314">
                  <c:v>0.63508064516129004</c:v>
                </c:pt>
                <c:pt idx="315">
                  <c:v>0.63709677419354804</c:v>
                </c:pt>
                <c:pt idx="316">
                  <c:v>0.63911290322580605</c:v>
                </c:pt>
                <c:pt idx="317">
                  <c:v>0.64112903225806395</c:v>
                </c:pt>
                <c:pt idx="318">
                  <c:v>0.64314516129032295</c:v>
                </c:pt>
                <c:pt idx="319">
                  <c:v>0.64516129032258096</c:v>
                </c:pt>
                <c:pt idx="320">
                  <c:v>0.64717741935483897</c:v>
                </c:pt>
                <c:pt idx="321">
                  <c:v>0.64919354838709697</c:v>
                </c:pt>
                <c:pt idx="322">
                  <c:v>0.65120967741935498</c:v>
                </c:pt>
                <c:pt idx="323">
                  <c:v>0.65322580645161299</c:v>
                </c:pt>
                <c:pt idx="324">
                  <c:v>0.655241935483871</c:v>
                </c:pt>
                <c:pt idx="325">
                  <c:v>0.657258064516129</c:v>
                </c:pt>
                <c:pt idx="326">
                  <c:v>0.65927419354838701</c:v>
                </c:pt>
                <c:pt idx="327">
                  <c:v>0.66129032258064502</c:v>
                </c:pt>
                <c:pt idx="328">
                  <c:v>0.66330645161290303</c:v>
                </c:pt>
                <c:pt idx="329">
                  <c:v>0.66532258064516103</c:v>
                </c:pt>
                <c:pt idx="330">
                  <c:v>0.66733870967741904</c:v>
                </c:pt>
                <c:pt idx="331">
                  <c:v>0.66935483870967705</c:v>
                </c:pt>
                <c:pt idx="332">
                  <c:v>0.67137096774193505</c:v>
                </c:pt>
                <c:pt idx="333">
                  <c:v>0.67338709677419295</c:v>
                </c:pt>
                <c:pt idx="334">
                  <c:v>0.67540322580645196</c:v>
                </c:pt>
                <c:pt idx="335">
                  <c:v>0.67741935483870996</c:v>
                </c:pt>
                <c:pt idx="336">
                  <c:v>0.67943548387096797</c:v>
                </c:pt>
                <c:pt idx="337">
                  <c:v>0.68145161290322598</c:v>
                </c:pt>
                <c:pt idx="338">
                  <c:v>0.68346774193548399</c:v>
                </c:pt>
                <c:pt idx="339">
                  <c:v>0.68548387096774199</c:v>
                </c:pt>
                <c:pt idx="340">
                  <c:v>0.6875</c:v>
                </c:pt>
                <c:pt idx="341">
                  <c:v>0.68951612903225801</c:v>
                </c:pt>
                <c:pt idx="342">
                  <c:v>0.69153225806451601</c:v>
                </c:pt>
                <c:pt idx="343">
                  <c:v>0.69354838709677402</c:v>
                </c:pt>
                <c:pt idx="344">
                  <c:v>0.69556451612903203</c:v>
                </c:pt>
                <c:pt idx="345">
                  <c:v>0.69758064516129004</c:v>
                </c:pt>
                <c:pt idx="346">
                  <c:v>0.69959677419354804</c:v>
                </c:pt>
                <c:pt idx="347">
                  <c:v>0.70161290322580605</c:v>
                </c:pt>
                <c:pt idx="348">
                  <c:v>0.70362903225806395</c:v>
                </c:pt>
                <c:pt idx="349">
                  <c:v>0.70564516129032295</c:v>
                </c:pt>
                <c:pt idx="350">
                  <c:v>0.70766129032258096</c:v>
                </c:pt>
                <c:pt idx="351">
                  <c:v>0.70967741935483897</c:v>
                </c:pt>
                <c:pt idx="352">
                  <c:v>0.71169354838709697</c:v>
                </c:pt>
                <c:pt idx="353">
                  <c:v>0.71370967741935498</c:v>
                </c:pt>
                <c:pt idx="354">
                  <c:v>0.71572580645161299</c:v>
                </c:pt>
                <c:pt idx="355">
                  <c:v>0.717741935483871</c:v>
                </c:pt>
                <c:pt idx="356">
                  <c:v>0.719758064516129</c:v>
                </c:pt>
                <c:pt idx="357">
                  <c:v>0.72177419354838701</c:v>
                </c:pt>
                <c:pt idx="358">
                  <c:v>0.72379032258064502</c:v>
                </c:pt>
                <c:pt idx="359">
                  <c:v>0.72580645161290303</c:v>
                </c:pt>
                <c:pt idx="360">
                  <c:v>0.72782258064516103</c:v>
                </c:pt>
                <c:pt idx="361">
                  <c:v>0.72983870967741904</c:v>
                </c:pt>
                <c:pt idx="362">
                  <c:v>0.73185483870967705</c:v>
                </c:pt>
                <c:pt idx="363">
                  <c:v>0.73387096774193505</c:v>
                </c:pt>
                <c:pt idx="364">
                  <c:v>0.73588709677419295</c:v>
                </c:pt>
                <c:pt idx="365">
                  <c:v>0.73790322580645196</c:v>
                </c:pt>
                <c:pt idx="366">
                  <c:v>0.73991935483870996</c:v>
                </c:pt>
                <c:pt idx="367">
                  <c:v>0.74193548387096797</c:v>
                </c:pt>
                <c:pt idx="368">
                  <c:v>0.74395161290322598</c:v>
                </c:pt>
                <c:pt idx="369">
                  <c:v>0.74596774193548399</c:v>
                </c:pt>
                <c:pt idx="370">
                  <c:v>0.74798387096774199</c:v>
                </c:pt>
                <c:pt idx="371">
                  <c:v>0.75</c:v>
                </c:pt>
                <c:pt idx="372">
                  <c:v>0.75201612903225801</c:v>
                </c:pt>
                <c:pt idx="373">
                  <c:v>0.75403225806451601</c:v>
                </c:pt>
                <c:pt idx="374">
                  <c:v>0.75604838709677402</c:v>
                </c:pt>
                <c:pt idx="375">
                  <c:v>0.75806451612903203</c:v>
                </c:pt>
                <c:pt idx="376">
                  <c:v>0.76008064516129004</c:v>
                </c:pt>
                <c:pt idx="377">
                  <c:v>0.76209677419354804</c:v>
                </c:pt>
                <c:pt idx="378">
                  <c:v>0.76411290322580605</c:v>
                </c:pt>
                <c:pt idx="379">
                  <c:v>0.76612903225806395</c:v>
                </c:pt>
                <c:pt idx="380">
                  <c:v>0.76814516129032295</c:v>
                </c:pt>
                <c:pt idx="381">
                  <c:v>0.77016129032258096</c:v>
                </c:pt>
                <c:pt idx="382">
                  <c:v>0.77217741935483897</c:v>
                </c:pt>
                <c:pt idx="383">
                  <c:v>0.77419354838709697</c:v>
                </c:pt>
                <c:pt idx="384">
                  <c:v>0.77620967741935498</c:v>
                </c:pt>
                <c:pt idx="385">
                  <c:v>0.77822580645161299</c:v>
                </c:pt>
                <c:pt idx="386">
                  <c:v>0.780241935483871</c:v>
                </c:pt>
                <c:pt idx="387">
                  <c:v>0.782258064516129</c:v>
                </c:pt>
                <c:pt idx="388">
                  <c:v>0.78427419354838701</c:v>
                </c:pt>
                <c:pt idx="389">
                  <c:v>0.78629032258064502</c:v>
                </c:pt>
                <c:pt idx="390">
                  <c:v>0.78830645161290303</c:v>
                </c:pt>
                <c:pt idx="391">
                  <c:v>0.79032258064516103</c:v>
                </c:pt>
                <c:pt idx="392">
                  <c:v>0.79233870967741904</c:v>
                </c:pt>
                <c:pt idx="393">
                  <c:v>0.79435483870967705</c:v>
                </c:pt>
                <c:pt idx="394">
                  <c:v>0.79637096774193505</c:v>
                </c:pt>
                <c:pt idx="395">
                  <c:v>0.79838709677419295</c:v>
                </c:pt>
                <c:pt idx="396">
                  <c:v>0.80040322580645196</c:v>
                </c:pt>
                <c:pt idx="397">
                  <c:v>0.80241935483870996</c:v>
                </c:pt>
                <c:pt idx="398">
                  <c:v>0.80443548387096797</c:v>
                </c:pt>
                <c:pt idx="399">
                  <c:v>0.80645161290322598</c:v>
                </c:pt>
                <c:pt idx="400">
                  <c:v>0.80846774193548399</c:v>
                </c:pt>
                <c:pt idx="401">
                  <c:v>0.81048387096774199</c:v>
                </c:pt>
                <c:pt idx="402">
                  <c:v>0.8125</c:v>
                </c:pt>
                <c:pt idx="403">
                  <c:v>0.81451612903225801</c:v>
                </c:pt>
                <c:pt idx="404">
                  <c:v>0.81653225806451601</c:v>
                </c:pt>
                <c:pt idx="405">
                  <c:v>0.81854838709677402</c:v>
                </c:pt>
                <c:pt idx="406">
                  <c:v>0.82056451612903203</c:v>
                </c:pt>
                <c:pt idx="407">
                  <c:v>0.82258064516129004</c:v>
                </c:pt>
                <c:pt idx="408">
                  <c:v>0.82459677419354804</c:v>
                </c:pt>
                <c:pt idx="409">
                  <c:v>0.82661290322580605</c:v>
                </c:pt>
                <c:pt idx="410">
                  <c:v>0.82862903225806395</c:v>
                </c:pt>
                <c:pt idx="411">
                  <c:v>0.83064516129032295</c:v>
                </c:pt>
                <c:pt idx="412">
                  <c:v>0.83266129032258096</c:v>
                </c:pt>
                <c:pt idx="413">
                  <c:v>0.83467741935483897</c:v>
                </c:pt>
                <c:pt idx="414">
                  <c:v>0.83669354838709697</c:v>
                </c:pt>
                <c:pt idx="415">
                  <c:v>0.83870967741935498</c:v>
                </c:pt>
                <c:pt idx="416">
                  <c:v>0.84072580645161299</c:v>
                </c:pt>
                <c:pt idx="417">
                  <c:v>0.842741935483871</c:v>
                </c:pt>
                <c:pt idx="418">
                  <c:v>0.844758064516129</c:v>
                </c:pt>
                <c:pt idx="419">
                  <c:v>0.84677419354838701</c:v>
                </c:pt>
                <c:pt idx="420">
                  <c:v>0.84879032258064502</c:v>
                </c:pt>
                <c:pt idx="421">
                  <c:v>0.85080645161290303</c:v>
                </c:pt>
                <c:pt idx="422">
                  <c:v>0.85282258064516103</c:v>
                </c:pt>
                <c:pt idx="423">
                  <c:v>0.85483870967741904</c:v>
                </c:pt>
                <c:pt idx="424">
                  <c:v>0.85685483870967705</c:v>
                </c:pt>
                <c:pt idx="425">
                  <c:v>0.85887096774193505</c:v>
                </c:pt>
                <c:pt idx="426">
                  <c:v>0.86088709677419295</c:v>
                </c:pt>
                <c:pt idx="427">
                  <c:v>0.86290322580645196</c:v>
                </c:pt>
                <c:pt idx="428">
                  <c:v>0.86491935483870996</c:v>
                </c:pt>
                <c:pt idx="429">
                  <c:v>0.86693548387096797</c:v>
                </c:pt>
                <c:pt idx="430">
                  <c:v>0.86895161290322598</c:v>
                </c:pt>
                <c:pt idx="431">
                  <c:v>0.87096774193548399</c:v>
                </c:pt>
                <c:pt idx="432">
                  <c:v>0.87298387096774199</c:v>
                </c:pt>
                <c:pt idx="433">
                  <c:v>0.875</c:v>
                </c:pt>
                <c:pt idx="434">
                  <c:v>0.87701612903225801</c:v>
                </c:pt>
                <c:pt idx="435">
                  <c:v>0.87903225806451601</c:v>
                </c:pt>
                <c:pt idx="436">
                  <c:v>0.88104838709677402</c:v>
                </c:pt>
                <c:pt idx="437">
                  <c:v>0.88306451612903203</c:v>
                </c:pt>
                <c:pt idx="438">
                  <c:v>0.88508064516129004</c:v>
                </c:pt>
                <c:pt idx="439">
                  <c:v>0.88709677419354804</c:v>
                </c:pt>
                <c:pt idx="440">
                  <c:v>0.88911290322580605</c:v>
                </c:pt>
                <c:pt idx="441">
                  <c:v>0.89112903225806395</c:v>
                </c:pt>
                <c:pt idx="442">
                  <c:v>0.89314516129032295</c:v>
                </c:pt>
                <c:pt idx="443">
                  <c:v>0.89516129032258096</c:v>
                </c:pt>
                <c:pt idx="444">
                  <c:v>0.89717741935483897</c:v>
                </c:pt>
                <c:pt idx="445">
                  <c:v>0.89919354838709697</c:v>
                </c:pt>
                <c:pt idx="446">
                  <c:v>0.90120967741935498</c:v>
                </c:pt>
                <c:pt idx="447">
                  <c:v>0.90322580645161299</c:v>
                </c:pt>
                <c:pt idx="448">
                  <c:v>0.905241935483871</c:v>
                </c:pt>
                <c:pt idx="449">
                  <c:v>0.907258064516129</c:v>
                </c:pt>
                <c:pt idx="450">
                  <c:v>0.90927419354838701</c:v>
                </c:pt>
                <c:pt idx="451">
                  <c:v>0.91129032258064502</c:v>
                </c:pt>
                <c:pt idx="452">
                  <c:v>0.91330645161290303</c:v>
                </c:pt>
                <c:pt idx="453">
                  <c:v>0.91532258064516103</c:v>
                </c:pt>
                <c:pt idx="454">
                  <c:v>0.91733870967741904</c:v>
                </c:pt>
                <c:pt idx="455">
                  <c:v>0.91935483870967705</c:v>
                </c:pt>
                <c:pt idx="456">
                  <c:v>0.92137096774193505</c:v>
                </c:pt>
                <c:pt idx="457">
                  <c:v>0.92338709677419295</c:v>
                </c:pt>
                <c:pt idx="458">
                  <c:v>0.92540322580645196</c:v>
                </c:pt>
                <c:pt idx="459">
                  <c:v>0.92741935483870996</c:v>
                </c:pt>
                <c:pt idx="460">
                  <c:v>0.92943548387096797</c:v>
                </c:pt>
                <c:pt idx="461">
                  <c:v>0.93145161290322598</c:v>
                </c:pt>
                <c:pt idx="462">
                  <c:v>0.93346774193548399</c:v>
                </c:pt>
                <c:pt idx="463">
                  <c:v>0.93548387096774199</c:v>
                </c:pt>
                <c:pt idx="464">
                  <c:v>0.9375</c:v>
                </c:pt>
                <c:pt idx="465">
                  <c:v>0.93951612903225801</c:v>
                </c:pt>
                <c:pt idx="466">
                  <c:v>0.94153225806451601</c:v>
                </c:pt>
                <c:pt idx="467">
                  <c:v>0.94354838709677402</c:v>
                </c:pt>
                <c:pt idx="468">
                  <c:v>0.94556451612903203</c:v>
                </c:pt>
                <c:pt idx="469">
                  <c:v>0.94758064516129004</c:v>
                </c:pt>
                <c:pt idx="470">
                  <c:v>0.94959677419354804</c:v>
                </c:pt>
                <c:pt idx="471">
                  <c:v>0.95161290322580605</c:v>
                </c:pt>
                <c:pt idx="472">
                  <c:v>0.95362903225806395</c:v>
                </c:pt>
                <c:pt idx="473">
                  <c:v>0.95564516129032295</c:v>
                </c:pt>
                <c:pt idx="474">
                  <c:v>0.95766129032258096</c:v>
                </c:pt>
                <c:pt idx="475">
                  <c:v>0.95967741935483897</c:v>
                </c:pt>
                <c:pt idx="476">
                  <c:v>0.96169354838709697</c:v>
                </c:pt>
                <c:pt idx="477">
                  <c:v>0.96370967741935498</c:v>
                </c:pt>
                <c:pt idx="478">
                  <c:v>0.96572580645161299</c:v>
                </c:pt>
                <c:pt idx="479">
                  <c:v>0.967741935483871</c:v>
                </c:pt>
                <c:pt idx="480">
                  <c:v>0.969758064516129</c:v>
                </c:pt>
                <c:pt idx="481">
                  <c:v>0.97177419354838701</c:v>
                </c:pt>
                <c:pt idx="482">
                  <c:v>0.97379032258064502</c:v>
                </c:pt>
                <c:pt idx="483">
                  <c:v>0.97580645161290303</c:v>
                </c:pt>
                <c:pt idx="484">
                  <c:v>0.97782258064516103</c:v>
                </c:pt>
                <c:pt idx="485">
                  <c:v>0.97983870967741904</c:v>
                </c:pt>
                <c:pt idx="486">
                  <c:v>0.98185483870967705</c:v>
                </c:pt>
                <c:pt idx="487">
                  <c:v>0.98387096774193505</c:v>
                </c:pt>
                <c:pt idx="488">
                  <c:v>0.98588709677419295</c:v>
                </c:pt>
                <c:pt idx="489">
                  <c:v>0.98790322580645196</c:v>
                </c:pt>
                <c:pt idx="490">
                  <c:v>0.98991935483870996</c:v>
                </c:pt>
                <c:pt idx="491">
                  <c:v>0.99193548387096797</c:v>
                </c:pt>
                <c:pt idx="492">
                  <c:v>0.99395161290322598</c:v>
                </c:pt>
                <c:pt idx="493">
                  <c:v>0.99596774193548399</c:v>
                </c:pt>
                <c:pt idx="494">
                  <c:v>0.99798387096774199</c:v>
                </c:pt>
                <c:pt idx="495">
                  <c:v>1</c:v>
                </c:pt>
              </c:numCache>
            </c:numRef>
          </c:yVal>
          <c:smooth val="0"/>
          <c:extLst>
            <c:ext xmlns:c16="http://schemas.microsoft.com/office/drawing/2014/chart" uri="{C3380CC4-5D6E-409C-BE32-E72D297353CC}">
              <c16:uniqueId val="{00000001-2E06-E141-93D5-7DD6E0DB1D86}"/>
            </c:ext>
          </c:extLst>
        </c:ser>
        <c:dLbls>
          <c:showLegendKey val="0"/>
          <c:showVal val="0"/>
          <c:showCatName val="0"/>
          <c:showSerName val="0"/>
          <c:showPercent val="0"/>
          <c:showBubbleSize val="0"/>
        </c:dLbls>
        <c:axId val="-2081166976"/>
        <c:axId val="-2081301376"/>
      </c:scatterChart>
      <c:valAx>
        <c:axId val="-2081166976"/>
        <c:scaling>
          <c:orientation val="minMax"/>
          <c:max val="700"/>
        </c:scaling>
        <c:delete val="0"/>
        <c:axPos val="b"/>
        <c:majorGridlines/>
        <c:numFmt formatCode="General" sourceLinked="1"/>
        <c:majorTickMark val="out"/>
        <c:minorTickMark val="none"/>
        <c:tickLblPos val="nextTo"/>
        <c:crossAx val="-2081301376"/>
        <c:crosses val="autoZero"/>
        <c:crossBetween val="midCat"/>
      </c:valAx>
      <c:valAx>
        <c:axId val="-2081301376"/>
        <c:scaling>
          <c:orientation val="minMax"/>
          <c:max val="1"/>
        </c:scaling>
        <c:delete val="0"/>
        <c:axPos val="l"/>
        <c:majorGridlines/>
        <c:numFmt formatCode="0%" sourceLinked="0"/>
        <c:majorTickMark val="out"/>
        <c:minorTickMark val="none"/>
        <c:tickLblPos val="nextTo"/>
        <c:crossAx val="-2081166976"/>
        <c:crosses val="autoZero"/>
        <c:crossBetween val="midCat"/>
      </c:valAx>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drawing1.xml><?xml version="1.0" encoding="utf-8"?>
<c:userShapes xmlns:c="http://schemas.openxmlformats.org/drawingml/2006/chart">
  <cdr:relSizeAnchor xmlns:cdr="http://schemas.openxmlformats.org/drawingml/2006/chartDrawing">
    <cdr:from>
      <cdr:x>0.23864</cdr:x>
      <cdr:y>0.12069</cdr:y>
    </cdr:from>
    <cdr:to>
      <cdr:x>0.45455</cdr:x>
      <cdr:y>0.32759</cdr:y>
    </cdr:to>
    <cdr:sp macro="" textlink="">
      <cdr:nvSpPr>
        <cdr:cNvPr id="12" name="TextBox 11"/>
        <cdr:cNvSpPr txBox="1"/>
      </cdr:nvSpPr>
      <cdr:spPr>
        <a:xfrm xmlns:a="http://schemas.openxmlformats.org/drawingml/2006/main">
          <a:off x="1600200" y="533400"/>
          <a:ext cx="1447800" cy="914400"/>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vertOverflow="clip" wrap="none" rtlCol="0"/>
        <a:lstStyle xmlns:a="http://schemas.openxmlformats.org/drawingml/2006/main"/>
        <a:p xmlns:a="http://schemas.openxmlformats.org/drawingml/2006/main">
          <a:pPr algn="ctr"/>
          <a:r>
            <a:rPr lang="en-US" sz="1400" dirty="0"/>
            <a:t>Stanford-Princeton</a:t>
          </a:r>
        </a:p>
        <a:p xmlns:a="http://schemas.openxmlformats.org/drawingml/2006/main">
          <a:r>
            <a:rPr lang="en-US" sz="1100" dirty="0"/>
            <a:t>4,000 km</a:t>
          </a:r>
        </a:p>
        <a:p xmlns:a="http://schemas.openxmlformats.org/drawingml/2006/main">
          <a:endParaRPr lang="en-US" dirty="0"/>
        </a:p>
        <a:p xmlns:a="http://schemas.openxmlformats.org/drawingml/2006/main">
          <a:r>
            <a:rPr lang="en-US" sz="1200" dirty="0"/>
            <a:t>Variation ~50ms</a:t>
          </a:r>
        </a:p>
      </cdr:txBody>
    </cdr:sp>
  </cdr:relSizeAnchor>
  <cdr:relSizeAnchor xmlns:cdr="http://schemas.openxmlformats.org/drawingml/2006/chartDrawing">
    <cdr:from>
      <cdr:x>0.625</cdr:x>
      <cdr:y>0.12069</cdr:y>
    </cdr:from>
    <cdr:to>
      <cdr:x>0.84091</cdr:x>
      <cdr:y>0.32759</cdr:y>
    </cdr:to>
    <cdr:sp macro="" textlink="">
      <cdr:nvSpPr>
        <cdr:cNvPr id="13" name="TextBox 12"/>
        <cdr:cNvSpPr txBox="1"/>
      </cdr:nvSpPr>
      <cdr:spPr>
        <a:xfrm xmlns:a="http://schemas.openxmlformats.org/drawingml/2006/main">
          <a:off x="4191000" y="533400"/>
          <a:ext cx="1447800" cy="914400"/>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vertOverflow="clip" wrap="none" rtlCol="0"/>
        <a:lstStyle xmlns:a="http://schemas.openxmlformats.org/drawingml/2006/main"/>
        <a:p xmlns:a="http://schemas.openxmlformats.org/drawingml/2006/main">
          <a:pPr algn="ctr"/>
          <a:r>
            <a:rPr lang="en-US" sz="1400" dirty="0"/>
            <a:t>Stanford-Tsinghua</a:t>
          </a:r>
        </a:p>
        <a:p xmlns:a="http://schemas.openxmlformats.org/drawingml/2006/main">
          <a:r>
            <a:rPr lang="en-US" dirty="0"/>
            <a:t>10</a:t>
          </a:r>
          <a:r>
            <a:rPr lang="en-US" sz="1100" dirty="0"/>
            <a:t>,000 km</a:t>
          </a:r>
        </a:p>
        <a:p xmlns:a="http://schemas.openxmlformats.org/drawingml/2006/main">
          <a:endParaRPr lang="en-US" dirty="0"/>
        </a:p>
        <a:p xmlns:a="http://schemas.openxmlformats.org/drawingml/2006/main">
          <a:r>
            <a:rPr lang="en-US" dirty="0"/>
            <a:t>Variation ~200ms</a:t>
          </a:r>
        </a:p>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67038"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defTabSz="903288">
              <a:defRPr sz="1100">
                <a:latin typeface="Times New Roman" charset="0"/>
              </a:defRPr>
            </a:lvl1pPr>
          </a:lstStyle>
          <a:p>
            <a:endParaRPr lang="en-US"/>
          </a:p>
        </p:txBody>
      </p:sp>
      <p:sp>
        <p:nvSpPr>
          <p:cNvPr id="6147" name="Rectangle 3"/>
          <p:cNvSpPr>
            <a:spLocks noGrp="1" noChangeArrowheads="1"/>
          </p:cNvSpPr>
          <p:nvPr>
            <p:ph type="dt" sz="quarter" idx="1"/>
          </p:nvPr>
        </p:nvSpPr>
        <p:spPr bwMode="auto">
          <a:xfrm>
            <a:off x="3878263" y="0"/>
            <a:ext cx="2967037"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algn="r" defTabSz="903288">
              <a:defRPr sz="1100">
                <a:latin typeface="Times New Roman" charset="0"/>
              </a:defRPr>
            </a:lvl1pPr>
          </a:lstStyle>
          <a:p>
            <a:endParaRPr lang="en-US"/>
          </a:p>
        </p:txBody>
      </p:sp>
      <p:sp>
        <p:nvSpPr>
          <p:cNvPr id="6148" name="Rectangle 4"/>
          <p:cNvSpPr>
            <a:spLocks noGrp="1" noChangeArrowheads="1"/>
          </p:cNvSpPr>
          <p:nvPr>
            <p:ph type="ftr" sz="quarter" idx="2"/>
          </p:nvPr>
        </p:nvSpPr>
        <p:spPr bwMode="auto">
          <a:xfrm>
            <a:off x="0" y="8926513"/>
            <a:ext cx="2967038"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defTabSz="903288">
              <a:defRPr sz="1100">
                <a:latin typeface="Times New Roman" charset="0"/>
              </a:defRPr>
            </a:lvl1pPr>
          </a:lstStyle>
          <a:p>
            <a:endParaRPr lang="en-US"/>
          </a:p>
        </p:txBody>
      </p:sp>
      <p:sp>
        <p:nvSpPr>
          <p:cNvPr id="6149" name="Rectangle 5"/>
          <p:cNvSpPr>
            <a:spLocks noGrp="1" noChangeArrowheads="1"/>
          </p:cNvSpPr>
          <p:nvPr>
            <p:ph type="sldNum" sz="quarter" idx="3"/>
          </p:nvPr>
        </p:nvSpPr>
        <p:spPr bwMode="auto">
          <a:xfrm>
            <a:off x="3878263" y="8926513"/>
            <a:ext cx="2967037"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algn="r" defTabSz="903288">
              <a:defRPr sz="1100">
                <a:latin typeface="Times New Roman" charset="0"/>
              </a:defRPr>
            </a:lvl1pPr>
          </a:lstStyle>
          <a:p>
            <a:fld id="{F6F3DC1E-3E1F-E143-A1F8-770C22BF3330}" type="slidenum">
              <a:rPr lang="en-US"/>
              <a:pPr/>
              <a:t>‹#›</a:t>
            </a:fld>
            <a:endParaRPr lang="en-US"/>
          </a:p>
        </p:txBody>
      </p:sp>
    </p:spTree>
    <p:extLst>
      <p:ext uri="{BB962C8B-B14F-4D97-AF65-F5344CB8AC3E}">
        <p14:creationId xmlns:p14="http://schemas.microsoft.com/office/powerpoint/2010/main" val="2230592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67038"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defTabSz="903288">
              <a:defRPr sz="1100">
                <a:latin typeface="Times New Roman" charset="0"/>
              </a:defRPr>
            </a:lvl1pPr>
          </a:lstStyle>
          <a:p>
            <a:endParaRPr lang="en-US"/>
          </a:p>
        </p:txBody>
      </p:sp>
      <p:sp>
        <p:nvSpPr>
          <p:cNvPr id="3075" name="Rectangle 3"/>
          <p:cNvSpPr>
            <a:spLocks noGrp="1" noChangeArrowheads="1"/>
          </p:cNvSpPr>
          <p:nvPr>
            <p:ph type="dt" idx="1"/>
          </p:nvPr>
        </p:nvSpPr>
        <p:spPr bwMode="auto">
          <a:xfrm>
            <a:off x="3878263" y="0"/>
            <a:ext cx="2967037"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algn="r" defTabSz="903288">
              <a:defRPr sz="1100">
                <a:latin typeface="Times New Roman" charset="0"/>
              </a:defRPr>
            </a:lvl1pPr>
          </a:lstStyle>
          <a:p>
            <a:endParaRPr lang="en-US"/>
          </a:p>
        </p:txBody>
      </p:sp>
      <p:sp>
        <p:nvSpPr>
          <p:cNvPr id="3076" name="Rectangle 4"/>
          <p:cNvSpPr>
            <a:spLocks noGrp="1" noRot="1" noChangeAspect="1" noChangeArrowheads="1" noTextEdit="1"/>
          </p:cNvSpPr>
          <p:nvPr>
            <p:ph type="sldImg" idx="2"/>
          </p:nvPr>
        </p:nvSpPr>
        <p:spPr bwMode="auto">
          <a:xfrm>
            <a:off x="290513" y="704850"/>
            <a:ext cx="6264275" cy="35242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12813" y="4464050"/>
            <a:ext cx="5019675" cy="42275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926513"/>
            <a:ext cx="2967038"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defTabSz="903288">
              <a:defRPr sz="1100">
                <a:latin typeface="Times New Roman" charset="0"/>
              </a:defRPr>
            </a:lvl1pPr>
          </a:lstStyle>
          <a:p>
            <a:endParaRPr lang="en-US"/>
          </a:p>
        </p:txBody>
      </p:sp>
      <p:sp>
        <p:nvSpPr>
          <p:cNvPr id="3079" name="Rectangle 7"/>
          <p:cNvSpPr>
            <a:spLocks noGrp="1" noChangeArrowheads="1"/>
          </p:cNvSpPr>
          <p:nvPr>
            <p:ph type="sldNum" sz="quarter" idx="5"/>
          </p:nvPr>
        </p:nvSpPr>
        <p:spPr bwMode="auto">
          <a:xfrm>
            <a:off x="3878263" y="8926513"/>
            <a:ext cx="2967037"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algn="r" defTabSz="903288">
              <a:defRPr sz="1100">
                <a:latin typeface="Times New Roman" charset="0"/>
              </a:defRPr>
            </a:lvl1pPr>
          </a:lstStyle>
          <a:p>
            <a:fld id="{F9359941-1679-5443-A686-DD245D03B7E2}" type="slidenum">
              <a:rPr lang="en-US"/>
              <a:pPr/>
              <a:t>‹#›</a:t>
            </a:fld>
            <a:endParaRPr lang="en-US"/>
          </a:p>
        </p:txBody>
      </p:sp>
    </p:spTree>
    <p:extLst>
      <p:ext uri="{BB962C8B-B14F-4D97-AF65-F5344CB8AC3E}">
        <p14:creationId xmlns:p14="http://schemas.microsoft.com/office/powerpoint/2010/main" val="24508012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1pPr>
    <a:lvl2pPr marL="653110"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2pPr>
    <a:lvl3pPr marL="1306220"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3pPr>
    <a:lvl4pPr marL="1959331"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4pPr>
    <a:lvl5pPr marL="2612441"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5pPr>
    <a:lvl6pPr marL="3265551" algn="l" defTabSz="653110" rtl="0" eaLnBrk="1" latinLnBrk="0" hangingPunct="1">
      <a:defRPr sz="1714" kern="1200">
        <a:solidFill>
          <a:schemeClr val="tx1"/>
        </a:solidFill>
        <a:latin typeface="+mn-lt"/>
        <a:ea typeface="+mn-ea"/>
        <a:cs typeface="+mn-cs"/>
      </a:defRPr>
    </a:lvl6pPr>
    <a:lvl7pPr marL="3918661" algn="l" defTabSz="653110" rtl="0" eaLnBrk="1" latinLnBrk="0" hangingPunct="1">
      <a:defRPr sz="1714" kern="1200">
        <a:solidFill>
          <a:schemeClr val="tx1"/>
        </a:solidFill>
        <a:latin typeface="+mn-lt"/>
        <a:ea typeface="+mn-ea"/>
        <a:cs typeface="+mn-cs"/>
      </a:defRPr>
    </a:lvl7pPr>
    <a:lvl8pPr marL="4571771" algn="l" defTabSz="653110" rtl="0" eaLnBrk="1" latinLnBrk="0" hangingPunct="1">
      <a:defRPr sz="1714" kern="1200">
        <a:solidFill>
          <a:schemeClr val="tx1"/>
        </a:solidFill>
        <a:latin typeface="+mn-lt"/>
        <a:ea typeface="+mn-ea"/>
        <a:cs typeface="+mn-cs"/>
      </a:defRPr>
    </a:lvl8pPr>
    <a:lvl9pPr marL="5224882" algn="l" defTabSz="653110" rtl="0" eaLnBrk="1" latinLnBrk="0" hangingPunct="1">
      <a:defRPr sz="17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0164E-DAE3-9644-A2DF-BA83867AA814}" type="slidenum">
              <a:rPr lang="en-US"/>
              <a:pPr/>
              <a:t>1</a:t>
            </a:fld>
            <a:endParaRPr lang="en-US"/>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p:txBody>
          <a:bodyPr/>
          <a:lstStyle/>
          <a:p>
            <a:endParaRPr lang="en-US" sz="2000" dirty="0"/>
          </a:p>
        </p:txBody>
      </p:sp>
    </p:spTree>
    <p:extLst>
      <p:ext uri="{BB962C8B-B14F-4D97-AF65-F5344CB8AC3E}">
        <p14:creationId xmlns:p14="http://schemas.microsoft.com/office/powerpoint/2010/main" val="201462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2DCBBE-A829-3448-A122-A895761E02DB}" type="slidenum">
              <a:rPr lang="en-US"/>
              <a:pPr/>
              <a:t>12</a:t>
            </a:fld>
            <a:endParaRPr lang="en-US"/>
          </a:p>
        </p:txBody>
      </p:sp>
      <p:sp>
        <p:nvSpPr>
          <p:cNvPr id="14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43889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E32C9-0C7C-8041-B37F-D93696C9897D}" type="slidenum">
              <a:rPr lang="en-US"/>
              <a:pPr/>
              <a:t>13</a:t>
            </a:fld>
            <a:endParaRPr lang="en-US"/>
          </a:p>
        </p:txBody>
      </p:sp>
      <p:sp>
        <p:nvSpPr>
          <p:cNvPr id="14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03425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91BD4-2354-EB4E-867A-D2F7C13E25DC}" type="slidenum">
              <a:rPr lang="en-US"/>
              <a:pPr/>
              <a:t>14</a:t>
            </a:fld>
            <a:endParaRPr lang="en-US"/>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77278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B1EE8-2E5C-1A49-A390-FF2132782972}" type="slidenum">
              <a:rPr lang="en-US"/>
              <a:pPr/>
              <a:t>15</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a:lstStyle/>
          <a:p>
            <a:r>
              <a:rPr lang="en-US" dirty="0"/>
              <a:t>See worked example video</a:t>
            </a:r>
            <a:r>
              <a:rPr lang="en-US" baseline="0" dirty="0"/>
              <a:t> for more details…</a:t>
            </a:r>
            <a:endParaRPr lang="en-US" dirty="0"/>
          </a:p>
        </p:txBody>
      </p:sp>
    </p:spTree>
    <p:extLst>
      <p:ext uri="{BB962C8B-B14F-4D97-AF65-F5344CB8AC3E}">
        <p14:creationId xmlns:p14="http://schemas.microsoft.com/office/powerpoint/2010/main" val="894491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B1EE8-2E5C-1A49-A390-FF2132782972}" type="slidenum">
              <a:rPr lang="en-US"/>
              <a:pPr/>
              <a:t>16</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a:lstStyle/>
          <a:p>
            <a:r>
              <a:rPr lang="en-US" dirty="0"/>
              <a:t>See worked example video</a:t>
            </a:r>
            <a:r>
              <a:rPr lang="en-US" baseline="0" dirty="0"/>
              <a:t> for more details…</a:t>
            </a:r>
            <a:endParaRPr lang="en-US" dirty="0"/>
          </a:p>
        </p:txBody>
      </p:sp>
    </p:spTree>
    <p:extLst>
      <p:ext uri="{BB962C8B-B14F-4D97-AF65-F5344CB8AC3E}">
        <p14:creationId xmlns:p14="http://schemas.microsoft.com/office/powerpoint/2010/main" val="2451786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0164E-DAE3-9644-A2DF-BA83867AA814}" type="slidenum">
              <a:rPr lang="en-US"/>
              <a:pPr/>
              <a:t>17</a:t>
            </a:fld>
            <a:endParaRPr lang="en-US"/>
          </a:p>
        </p:txBody>
      </p:sp>
      <p:sp>
        <p:nvSpPr>
          <p:cNvPr id="5122" name="Rectangle 2"/>
          <p:cNvSpPr>
            <a:spLocks noGrp="1" noRot="1" noChangeAspect="1" noChangeArrowheads="1" noTextEdit="1"/>
          </p:cNvSpPr>
          <p:nvPr>
            <p:ph type="sldImg"/>
          </p:nvPr>
        </p:nvSpPr>
        <p:spPr>
          <a:xfrm>
            <a:off x="290513" y="704850"/>
            <a:ext cx="6264275" cy="3524250"/>
          </a:xfrm>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p:txBody>
          <a:bodyPr/>
          <a:lstStyle/>
          <a:p>
            <a:r>
              <a:rPr lang="en-US" sz="2000" dirty="0"/>
              <a:t>Up until this point, we have assumed</a:t>
            </a:r>
            <a:r>
              <a:rPr lang="en-US" sz="2000" baseline="0" dirty="0"/>
              <a:t> </a:t>
            </a:r>
            <a:r>
              <a:rPr lang="en-US" sz="2000" dirty="0"/>
              <a:t>that if </a:t>
            </a:r>
            <a:r>
              <a:rPr lang="en-US" sz="2000" baseline="0" dirty="0"/>
              <a:t>packets are queued in a switch, then they are queued in FIFO first-in-first-out order, also known as First Come First Served. In other words, they depart from the queue in the same order they arrive. </a:t>
            </a:r>
          </a:p>
          <a:p>
            <a:endParaRPr lang="en-US" sz="2000" baseline="0" dirty="0"/>
          </a:p>
          <a:p>
            <a:r>
              <a:rPr lang="en-US" sz="2000" baseline="0" dirty="0"/>
              <a:t>In most cases, this makes a lot of sense, and I’m sure it makes intuitive sense to you too. If a packet arrives earlier, then it deserves to leave sooner. And this is how routers usually queue packets: They have a FIFO queue for each egress link, to store packets waiting to depart. Usually we don’t want packets from one user or one application to overtake the packets from another flow. This can get hard to manage if we’re not careful, because you could easily imagine a packet being held back for ever, as other packets keep passing it by. </a:t>
            </a:r>
          </a:p>
          <a:p>
            <a:endParaRPr lang="en-US" sz="2000" baseline="0" dirty="0"/>
          </a:p>
          <a:p>
            <a:r>
              <a:rPr lang="en-US" sz="2000" baseline="0" dirty="0"/>
              <a:t>As a simple thought experiment, imagine if queues were arranged as LIFO, or last in first out, instead. If we did that – and I’m the first to admit it would be kind of crazy to do it this way – then packets arriving later would always pass by packets that arrived earlier and are still stuck in the queue. Packets could potentially be stuck in the queue forever, even if the queue doesn’t overflow.</a:t>
            </a:r>
          </a:p>
          <a:p>
            <a:endParaRPr lang="en-US" sz="2000" baseline="0" dirty="0"/>
          </a:p>
          <a:p>
            <a:endParaRPr lang="en-US" sz="2000" baseline="0" dirty="0"/>
          </a:p>
          <a:p>
            <a:r>
              <a:rPr lang="en-US" sz="2000" baseline="0" dirty="0"/>
              <a:t>But some times it’s important to treat packets differently, when some packets are more important than others. That’s the topic of this video</a:t>
            </a:r>
            <a:r>
              <a:rPr lang="is-IS" sz="2000" baseline="0" dirty="0"/>
              <a:t>….</a:t>
            </a:r>
            <a:endParaRPr lang="en-US" sz="2000" baseline="0" dirty="0"/>
          </a:p>
          <a:p>
            <a:endParaRPr lang="en-US" sz="20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And so for fairly natural reasons, most queues are kept in FIFO order. FIFO queues, like the one shown here, have a nice property that we will take advantage of later: If you want to know how long an arriving packet will wait in a FIFO queue, you only need to know the occupancy of the queue when it arrived (i.e. how many packets are ahead of it waiting to depart), and the service rate of the queue. We will see later how we use this to guarantee the delay of a packet across a whole network of packet switches.</a:t>
            </a:r>
            <a:endParaRPr lang="en-US" dirty="0"/>
          </a:p>
          <a:p>
            <a:endParaRPr lang="en-US" dirty="0"/>
          </a:p>
          <a:p>
            <a:r>
              <a:rPr lang="en-US" dirty="0"/>
              <a:t>But I’m getting ahead of myself</a:t>
            </a:r>
            <a:r>
              <a:rPr lang="is-IS" dirty="0"/>
              <a:t>…... </a:t>
            </a:r>
            <a:r>
              <a:rPr lang="en-US" dirty="0"/>
              <a:t> before we get to that, I want you to think about the </a:t>
            </a:r>
            <a:r>
              <a:rPr lang="en-US" i="1" dirty="0"/>
              <a:t>downsides</a:t>
            </a:r>
            <a:r>
              <a:rPr lang="en-US" dirty="0"/>
              <a:t> of FIFO queues. First, and perhaps most obviously, everyone is treated</a:t>
            </a:r>
            <a:r>
              <a:rPr lang="en-US" baseline="0" dirty="0"/>
              <a:t> equally. Your packets arrive at the tail of the queue &lt;</a:t>
            </a:r>
            <a:r>
              <a:rPr lang="en-US" baseline="0" dirty="0" err="1"/>
              <a:t>click,click</a:t>
            </a:r>
            <a:r>
              <a:rPr lang="en-US" baseline="0" dirty="0"/>
              <a:t>&gt;, and you leave from the head &lt;click&gt;. Often this is a good thing.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18</a:t>
            </a:fld>
            <a:endParaRPr lang="en-US"/>
          </a:p>
        </p:txBody>
      </p:sp>
    </p:spTree>
    <p:extLst>
      <p:ext uri="{BB962C8B-B14F-4D97-AF65-F5344CB8AC3E}">
        <p14:creationId xmlns:p14="http://schemas.microsoft.com/office/powerpoint/2010/main" val="1490196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But if different flows with different levels of importance, you might want some to jump ahead in the queue &lt;click, click&gt;. For example, imagine a network carrying free-service red packets for some customers and premium-service blue packets for other customers who pay more. In this case, it makes sense for the blue traffic to jump ahead. Or perhaps we want the control traffic that keeps the network operating to take precedence over the regular data traffic. Whatever reason we might have to give some traffic priority over other traffic, a FIFO queue isn’t much help, because it simply serves the packets in the order they were received.</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19</a:t>
            </a:fld>
            <a:endParaRPr lang="en-US"/>
          </a:p>
        </p:txBody>
      </p:sp>
    </p:spTree>
    <p:extLst>
      <p:ext uri="{BB962C8B-B14F-4D97-AF65-F5344CB8AC3E}">
        <p14:creationId xmlns:p14="http://schemas.microsoft.com/office/powerpoint/2010/main" val="585842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summary, we might consider some packets to be more important because: </a:t>
            </a:r>
          </a:p>
          <a:p>
            <a:r>
              <a:rPr lang="en-US" sz="1800" dirty="0"/>
              <a:t>For example:</a:t>
            </a:r>
          </a:p>
          <a:p>
            <a:pPr marL="514350" indent="-514350">
              <a:buFont typeface="+mj-lt"/>
              <a:buAutoNum type="arabicPeriod"/>
            </a:pPr>
            <a:r>
              <a:rPr lang="en-US" dirty="0"/>
              <a:t>The control traffic that keeps the network working (e.g. packets carrying routing table updates)</a:t>
            </a:r>
          </a:p>
          <a:p>
            <a:pPr marL="514350" indent="-514350">
              <a:buFont typeface="+mj-lt"/>
              <a:buAutoNum type="arabicPeriod"/>
            </a:pPr>
            <a:r>
              <a:rPr lang="en-US" dirty="0"/>
              <a:t>Traffic from a particular user (e.g. a customer paying more)</a:t>
            </a:r>
          </a:p>
          <a:p>
            <a:pPr marL="514350" indent="-514350">
              <a:buFont typeface="+mj-lt"/>
              <a:buAutoNum type="arabicPeriod"/>
            </a:pPr>
            <a:r>
              <a:rPr lang="en-US" dirty="0"/>
              <a:t>Traffic belonging to a particular application (e.g. videoconference)</a:t>
            </a:r>
          </a:p>
          <a:p>
            <a:pPr marL="514350" indent="-514350">
              <a:buFont typeface="+mj-lt"/>
              <a:buAutoNum type="arabicPeriod"/>
            </a:pPr>
            <a:r>
              <a:rPr lang="en-US" dirty="0"/>
              <a:t>Traffic to/from particular IP addresses (e.g. emergency services)</a:t>
            </a:r>
          </a:p>
          <a:p>
            <a:pPr marL="514350" indent="-514350">
              <a:buFont typeface="+mj-lt"/>
              <a:buAutoNum type="arabicPeriod"/>
            </a:pPr>
            <a:r>
              <a:rPr lang="en-US" dirty="0"/>
              <a:t>Traffic that is time sensitive (e.g. clock updates)</a:t>
            </a:r>
          </a:p>
          <a:p>
            <a:endParaRPr lang="en-US" baseline="0" dirty="0"/>
          </a:p>
          <a:p>
            <a:r>
              <a:rPr lang="en-US" baseline="0" dirty="0"/>
              <a:t>Another less obvious drawback of a FIFO queue is what is known as “the tragedy of the commons”. </a:t>
            </a:r>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20</a:t>
            </a:fld>
            <a:endParaRPr lang="en-US"/>
          </a:p>
        </p:txBody>
      </p:sp>
    </p:spTree>
    <p:extLst>
      <p:ext uri="{BB962C8B-B14F-4D97-AF65-F5344CB8AC3E}">
        <p14:creationId xmlns:p14="http://schemas.microsoft.com/office/powerpoint/2010/main" val="806369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further,</a:t>
            </a:r>
            <a:r>
              <a:rPr lang="en-US" baseline="0" dirty="0"/>
              <a:t> a quick word about flows. </a:t>
            </a:r>
          </a:p>
          <a:p>
            <a:endParaRPr lang="en-US" baseline="0" dirty="0"/>
          </a:p>
          <a:p>
            <a:r>
              <a:rPr lang="en-US" sz="2400" dirty="0"/>
              <a:t>When talking about priorities, it’s convenient to talk about a “flow” of packets that all share a common set of attributes. For example:</a:t>
            </a:r>
          </a:p>
          <a:p>
            <a:pPr marL="514350" indent="-514350">
              <a:buFont typeface="+mj-lt"/>
              <a:buAutoNum type="arabicPeriod"/>
            </a:pPr>
            <a:r>
              <a:rPr lang="en-US" sz="2000" dirty="0"/>
              <a:t>The flow of packets all belonging to the same TCP connection. THIS is the most common definition of a flow, although all the other ones below make sense too.</a:t>
            </a:r>
            <a:br>
              <a:rPr lang="en-US" sz="2000" dirty="0"/>
            </a:br>
            <a:r>
              <a:rPr lang="en-US" sz="1800" dirty="0">
                <a:solidFill>
                  <a:schemeClr val="accent2"/>
                </a:solidFill>
              </a:rPr>
              <a:t>Identified by the tuple: TCP port numbers, IP addresses, TCP protocol</a:t>
            </a:r>
          </a:p>
          <a:p>
            <a:pPr marL="514350" indent="-514350">
              <a:buFont typeface="+mj-lt"/>
              <a:buAutoNum type="arabicPeriod"/>
            </a:pPr>
            <a:r>
              <a:rPr lang="en-US" sz="2000" dirty="0"/>
              <a:t>The flow of packets all destined to Stanford</a:t>
            </a:r>
            <a:br>
              <a:rPr lang="en-US" sz="2000" dirty="0"/>
            </a:br>
            <a:r>
              <a:rPr lang="en-US" sz="1800" dirty="0">
                <a:solidFill>
                  <a:schemeClr val="accent2"/>
                </a:solidFill>
              </a:rPr>
              <a:t>Identified by a destination IP address belonging to prefix 171.64/16</a:t>
            </a:r>
          </a:p>
          <a:p>
            <a:pPr marL="514350" indent="-514350">
              <a:buFont typeface="+mj-lt"/>
              <a:buAutoNum type="arabicPeriod"/>
            </a:pPr>
            <a:r>
              <a:rPr lang="en-US" sz="2000" dirty="0"/>
              <a:t>The flow of packets all coming from Google</a:t>
            </a:r>
            <a:br>
              <a:rPr lang="en-US" sz="2000" dirty="0"/>
            </a:br>
            <a:r>
              <a:rPr lang="en-US" sz="1800" dirty="0">
                <a:solidFill>
                  <a:schemeClr val="accent2"/>
                </a:solidFill>
              </a:rPr>
              <a:t>Identified by a source IP address belonging to the set of prefixes Google owns. </a:t>
            </a:r>
            <a:endParaRPr lang="en-US" sz="2000" dirty="0">
              <a:solidFill>
                <a:schemeClr val="accent2"/>
              </a:solidFill>
            </a:endParaRPr>
          </a:p>
          <a:p>
            <a:pPr marL="514350" indent="-514350">
              <a:buFont typeface="+mj-lt"/>
              <a:buAutoNum type="arabicPeriod"/>
            </a:pPr>
            <a:r>
              <a:rPr lang="en-US" sz="2000" dirty="0"/>
              <a:t>The flow of web packets using the http protocol</a:t>
            </a:r>
            <a:br>
              <a:rPr lang="en-US" sz="2000" dirty="0"/>
            </a:br>
            <a:r>
              <a:rPr lang="en-US" sz="1800" dirty="0">
                <a:solidFill>
                  <a:schemeClr val="accent2"/>
                </a:solidFill>
              </a:rPr>
              <a:t>Identified by packets with TCP port number = 80</a:t>
            </a:r>
            <a:endParaRPr lang="en-US" sz="2000" dirty="0">
              <a:solidFill>
                <a:schemeClr val="accent2"/>
              </a:solidFill>
            </a:endParaRPr>
          </a:p>
          <a:p>
            <a:pPr marL="514350" indent="-514350">
              <a:buFont typeface="+mj-lt"/>
              <a:buAutoNum type="arabicPeriod"/>
            </a:pPr>
            <a:r>
              <a:rPr lang="en-US" sz="2000" dirty="0"/>
              <a:t>The flow of packets belonging to gold-service customers</a:t>
            </a:r>
            <a:br>
              <a:rPr lang="en-US" sz="2000" dirty="0"/>
            </a:br>
            <a:r>
              <a:rPr lang="en-US" sz="1800" dirty="0">
                <a:solidFill>
                  <a:schemeClr val="accent2"/>
                </a:solidFill>
              </a:rPr>
              <a:t>Typically identified by marking the IP TOS (type of service) field</a:t>
            </a:r>
            <a:endParaRPr lang="en-US" sz="2400" dirty="0">
              <a:solidFill>
                <a:schemeClr val="accent2"/>
              </a:solidFill>
            </a:endParaRPr>
          </a:p>
          <a:p>
            <a:endParaRPr lang="en-US" baseline="0" dirty="0"/>
          </a:p>
          <a:p>
            <a:r>
              <a:rPr lang="en-US" baseline="0" dirty="0"/>
              <a:t>Returning to the limitations of a FIFO queue, the bottom line is that with a FIFO queue, we can’t say anything about the rate each individual flow will depart, how long they are queued, and the incentive scheme makes it more likely it will be congested and drop our packets.  </a:t>
            </a:r>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21</a:t>
            </a:fld>
            <a:endParaRPr lang="en-US"/>
          </a:p>
        </p:txBody>
      </p:sp>
    </p:spTree>
    <p:extLst>
      <p:ext uri="{BB962C8B-B14F-4D97-AF65-F5344CB8AC3E}">
        <p14:creationId xmlns:p14="http://schemas.microsoft.com/office/powerpoint/2010/main" val="200399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3D6E12-441D-6F42-9D1C-BBAF2B52C961}" type="slidenum">
              <a:rPr lang="en-US"/>
              <a:pPr/>
              <a:t>2</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12315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we are going to</a:t>
            </a:r>
            <a:r>
              <a:rPr lang="en-US" baseline="0" dirty="0"/>
              <a:t> </a:t>
            </a:r>
            <a:r>
              <a:rPr lang="en-US" dirty="0"/>
              <a:t>look at two</a:t>
            </a:r>
            <a:r>
              <a:rPr lang="en-US" baseline="0" dirty="0"/>
              <a:t> different, but relatively simple ways to queue packets, and schedule their departure. The first is to keep different FIFO queues, one for each priority level. The second is to give different flows a different rate, and guarantee a minimum rate of service for every flow.</a:t>
            </a:r>
          </a:p>
          <a:p>
            <a:endParaRPr lang="en-US" baseline="0" dirty="0"/>
          </a:p>
          <a:p>
            <a:r>
              <a:rPr lang="en-US" baseline="0" dirty="0"/>
              <a:t>We will start with priority queues</a:t>
            </a:r>
            <a:r>
              <a:rPr lang="is-I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22</a:t>
            </a:fld>
            <a:endParaRPr lang="en-US"/>
          </a:p>
        </p:txBody>
      </p:sp>
    </p:spTree>
    <p:extLst>
      <p:ext uri="{BB962C8B-B14F-4D97-AF65-F5344CB8AC3E}">
        <p14:creationId xmlns:p14="http://schemas.microsoft.com/office/powerpoint/2010/main" val="996460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Let’s start</a:t>
            </a:r>
            <a:r>
              <a:rPr lang="en-US" baseline="0" dirty="0"/>
              <a:t> by considering strict priority queues with the following packets. We’ll let the packets arrive then freeze the queues so we can see what’s going on.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23</a:t>
            </a:fld>
            <a:endParaRPr lang="en-US"/>
          </a:p>
        </p:txBody>
      </p:sp>
    </p:spTree>
    <p:extLst>
      <p:ext uri="{BB962C8B-B14F-4D97-AF65-F5344CB8AC3E}">
        <p14:creationId xmlns:p14="http://schemas.microsoft.com/office/powerpoint/2010/main" val="931459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With </a:t>
            </a:r>
            <a:r>
              <a:rPr lang="en-US" baseline="0" dirty="0"/>
              <a:t>strict priority queues traffic in one queue has strict priority over the traffic in the other queue. This means the red, low-priority queue is only served when the blue queue is empty.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24</a:t>
            </a:fld>
            <a:endParaRPr lang="en-US"/>
          </a:p>
        </p:txBody>
      </p:sp>
    </p:spTree>
    <p:extLst>
      <p:ext uri="{BB962C8B-B14F-4D97-AF65-F5344CB8AC3E}">
        <p14:creationId xmlns:p14="http://schemas.microsoft.com/office/powerpoint/2010/main" val="1547741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Strict priorities can be used with any number of queues,</a:t>
            </a:r>
            <a:r>
              <a:rPr lang="en-US" sz="1800" baseline="0" dirty="0"/>
              <a:t> supporting multiple classes of service for different types of traffic. The algorithm extends naturally to multiple queues: </a:t>
            </a:r>
            <a:r>
              <a:rPr lang="en-US" sz="1800" dirty="0"/>
              <a:t>a queue is only served when all the higher priority queues are empty.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One</a:t>
            </a:r>
            <a:r>
              <a:rPr lang="en-US" sz="1800" baseline="0" dirty="0"/>
              <a:t> way to think about strict priorities is that the &lt;click&gt; h</a:t>
            </a:r>
            <a:r>
              <a:rPr lang="en-US" sz="1800" dirty="0"/>
              <a:t>ighest priority flows “see” a network with no lower priority traffic.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One</a:t>
            </a:r>
            <a:r>
              <a:rPr lang="en-US" sz="1800" baseline="0" dirty="0"/>
              <a:t> thing to watch out for is that &lt;click&gt; h</a:t>
            </a:r>
            <a:r>
              <a:rPr lang="en-US" sz="1800" dirty="0"/>
              <a:t>igher priority flows can permanently block lower priority flows,</a:t>
            </a:r>
            <a:r>
              <a:rPr lang="en-US" sz="1800" baseline="0" dirty="0"/>
              <a:t> so you should t</a:t>
            </a:r>
            <a:r>
              <a:rPr lang="en-US" sz="1800" dirty="0"/>
              <a:t>ry to limit the amount of high priority traffic.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And it’s &lt;click&gt; Not likely to work well if you can’t control the amount of high priority traffic.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In fact, you may not really want strict priorities at all. Instead, you might &lt;click&gt; really want </a:t>
            </a:r>
            <a:r>
              <a:rPr lang="en-US" sz="1800" i="1" dirty="0"/>
              <a:t>weighted </a:t>
            </a:r>
            <a:r>
              <a:rPr lang="en-US" sz="1800" dirty="0"/>
              <a:t>(instead of strict) priority.</a:t>
            </a:r>
            <a:endParaRPr lang="en-US" sz="1800" dirty="0">
              <a:solidFill>
                <a:schemeClr val="accent2"/>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25</a:t>
            </a:fld>
            <a:endParaRPr lang="en-US"/>
          </a:p>
        </p:txBody>
      </p:sp>
    </p:spTree>
    <p:extLst>
      <p:ext uri="{BB962C8B-B14F-4D97-AF65-F5344CB8AC3E}">
        <p14:creationId xmlns:p14="http://schemas.microsoft.com/office/powerpoint/2010/main" val="528504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a packet switched network</a:t>
            </a:r>
            <a:r>
              <a:rPr lang="en-US" baseline="0" dirty="0"/>
              <a:t> give weighted priorities between two or more flows, instead of just strict priority?</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26</a:t>
            </a:fld>
            <a:endParaRPr lang="en-US"/>
          </a:p>
        </p:txBody>
      </p:sp>
    </p:spTree>
    <p:extLst>
      <p:ext uri="{BB962C8B-B14F-4D97-AF65-F5344CB8AC3E}">
        <p14:creationId xmlns:p14="http://schemas.microsoft.com/office/powerpoint/2010/main" val="1281040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Let</a:t>
            </a:r>
            <a:r>
              <a:rPr lang="en-US" baseline="0" dirty="0"/>
              <a:t> me explain what I mean by way of an example. Let’s say we have these red and blue packets in their own queues</a:t>
            </a:r>
            <a:r>
              <a:rPr lang="is-IS" baseline="0" dirty="0"/>
              <a:t>…..</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27</a:t>
            </a:fld>
            <a:endParaRPr lang="en-US"/>
          </a:p>
        </p:txBody>
      </p:sp>
    </p:spTree>
    <p:extLst>
      <p:ext uri="{BB962C8B-B14F-4D97-AF65-F5344CB8AC3E}">
        <p14:creationId xmlns:p14="http://schemas.microsoft.com/office/powerpoint/2010/main" val="1072507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is-IS" dirty="0"/>
              <a:t>…and we want to give each flow an</a:t>
            </a:r>
            <a:r>
              <a:rPr lang="is-IS" baseline="0" dirty="0"/>
              <a:t> equal fair share of the egress link capacity. In other words, I want them to get half each.</a:t>
            </a:r>
          </a:p>
          <a:p>
            <a:r>
              <a:rPr lang="is-IS" baseline="0" dirty="0"/>
              <a:t>A very natural way would be to take alternate packets from each queue. A blue one, then a red one, then a blue one and so on...</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28</a:t>
            </a:fld>
            <a:endParaRPr lang="en-US"/>
          </a:p>
        </p:txBody>
      </p:sp>
    </p:spTree>
    <p:extLst>
      <p:ext uri="{BB962C8B-B14F-4D97-AF65-F5344CB8AC3E}">
        <p14:creationId xmlns:p14="http://schemas.microsoft.com/office/powerpoint/2010/main" val="537597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The problem with</a:t>
            </a:r>
            <a:r>
              <a:rPr lang="en-US" baseline="0" dirty="0"/>
              <a:t> this approach is pretty clear: While each flow gets to send at the same packet rate, the data rate is far from equal. That’s because the big blue packets take more than their fair share of the bit rate. This is going to be a problem in general, because packet lengths are variable, and the queues could be filled with a whole variety of different packet lengths. </a:t>
            </a:r>
          </a:p>
          <a:p>
            <a:endParaRPr lang="en-US" baseline="0" dirty="0"/>
          </a:p>
          <a:p>
            <a:r>
              <a:rPr lang="en-US" baseline="0" dirty="0"/>
              <a:t>What should we do?</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29</a:t>
            </a:fld>
            <a:endParaRPr lang="en-US"/>
          </a:p>
        </p:txBody>
      </p:sp>
    </p:spTree>
    <p:extLst>
      <p:ext uri="{BB962C8B-B14F-4D97-AF65-F5344CB8AC3E}">
        <p14:creationId xmlns:p14="http://schemas.microsoft.com/office/powerpoint/2010/main" val="1308218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What</a:t>
            </a:r>
            <a:r>
              <a:rPr lang="en-US" baseline="0" dirty="0"/>
              <a:t> we really want is for an equal number of red and blue bits to be placed on the outgoing link, like this. This guarantees we always guarantees the two flows get an equal share of the outgoing link.</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30</a:t>
            </a:fld>
            <a:endParaRPr lang="en-US"/>
          </a:p>
        </p:txBody>
      </p:sp>
    </p:spTree>
    <p:extLst>
      <p:ext uri="{BB962C8B-B14F-4D97-AF65-F5344CB8AC3E}">
        <p14:creationId xmlns:p14="http://schemas.microsoft.com/office/powerpoint/2010/main" val="1646604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But of course</a:t>
            </a:r>
            <a:r>
              <a:rPr lang="en-US" baseline="0" dirty="0"/>
              <a:t> this has a problem too: While each flow gets to send at the same data rate, we no longer have packet switching, because we’ve broken up the packets into bits.</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31</a:t>
            </a:fld>
            <a:endParaRPr lang="en-US"/>
          </a:p>
        </p:txBody>
      </p:sp>
    </p:spTree>
    <p:extLst>
      <p:ext uri="{BB962C8B-B14F-4D97-AF65-F5344CB8AC3E}">
        <p14:creationId xmlns:p14="http://schemas.microsoft.com/office/powerpoint/2010/main" val="2125821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a:t>
            </a:fld>
            <a:endParaRPr lang="en-US"/>
          </a:p>
        </p:txBody>
      </p:sp>
    </p:spTree>
    <p:extLst>
      <p:ext uri="{BB962C8B-B14F-4D97-AF65-F5344CB8AC3E}">
        <p14:creationId xmlns:p14="http://schemas.microsoft.com/office/powerpoint/2010/main" val="3803547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the key question of this video: Can we combine the best of both. In other words, can we use packet</a:t>
            </a:r>
            <a:r>
              <a:rPr lang="en-US" baseline="0" dirty="0"/>
              <a:t> switching, but get the benefits of bit by bit fair sharing of the link?</a:t>
            </a:r>
          </a:p>
          <a:p>
            <a:endParaRPr lang="en-US" baseline="0" dirty="0"/>
          </a:p>
          <a:p>
            <a:r>
              <a:rPr lang="en-US" baseline="0" dirty="0"/>
              <a:t>The answer is yes, and next I’m going to explain how.</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32</a:t>
            </a:fld>
            <a:endParaRPr lang="en-US"/>
          </a:p>
        </p:txBody>
      </p:sp>
    </p:spTree>
    <p:extLst>
      <p:ext uri="{BB962C8B-B14F-4D97-AF65-F5344CB8AC3E}">
        <p14:creationId xmlns:p14="http://schemas.microsoft.com/office/powerpoint/2010/main" val="1330958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What if we look</a:t>
            </a:r>
            <a:r>
              <a:rPr lang="en-US" baseline="0" dirty="0"/>
              <a:t> at the time the packets *would* have finished if we were sending them bit by bit. For example, the first red packet would finish here &lt;click&gt; because it’s 4 bits long. The next few red packets complete at these times &lt;click&gt;. The blue packets finish at these times. &lt;click&gt;</a:t>
            </a:r>
          </a:p>
          <a:p>
            <a:endParaRPr lang="en-US" baseline="0" dirty="0"/>
          </a:p>
          <a:p>
            <a:r>
              <a:rPr lang="en-US" baseline="0" dirty="0"/>
              <a:t>Now, because the first red packet finishes first, we are going to send it first. The next packet to finish is also a red packet, so we send its bits next. The next packet to finish is a blue packet, so we send its bits next, and so on for red packets and blue packet. At the end, we are left with a couple of bits from the next blue packet, and they will be sent with the rest of the blue packet when it’s ready to depart. You can see that this scheme is designed to take into consideration both the bit rate and the fact that we need to send packets. This scheme is called Fair Queueing.</a:t>
            </a:r>
          </a:p>
          <a:p>
            <a:endParaRPr lang="en-US" baseline="0" dirty="0"/>
          </a:p>
          <a:p>
            <a:r>
              <a:rPr lang="en-US" baseline="0" dirty="0"/>
              <a:t>&lt;click&gt; Packets are sent in the order they would complete in the bit-by-bit scheme. </a:t>
            </a:r>
          </a:p>
          <a:p>
            <a:r>
              <a:rPr lang="en-US" baseline="0" dirty="0"/>
              <a:t>The big question is: Does this give fair and equal share of the data rate?</a:t>
            </a:r>
          </a:p>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33</a:t>
            </a:fld>
            <a:endParaRPr lang="en-US"/>
          </a:p>
        </p:txBody>
      </p:sp>
    </p:spTree>
    <p:extLst>
      <p:ext uri="{BB962C8B-B14F-4D97-AF65-F5344CB8AC3E}">
        <p14:creationId xmlns:p14="http://schemas.microsoft.com/office/powerpoint/2010/main" val="994157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Yes</a:t>
            </a:r>
            <a:r>
              <a:rPr lang="en-US" baseline="0" dirty="0"/>
              <a:t> – Fair queueing gives equal share bit rate to both.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fact, </a:t>
            </a:r>
            <a:r>
              <a:rPr lang="en-US" dirty="0"/>
              <a:t>It can be proved that the departure time of a packet with Fair Queueing is no more than </a:t>
            </a:r>
            <a:r>
              <a:rPr lang="en-US" i="1" dirty="0" err="1"/>
              <a:t>L</a:t>
            </a:r>
            <a:r>
              <a:rPr lang="en-US" i="1" baseline="-25000" dirty="0" err="1"/>
              <a:t>max</a:t>
            </a:r>
            <a:r>
              <a:rPr lang="en-US" dirty="0"/>
              <a:t>/</a:t>
            </a:r>
            <a:r>
              <a:rPr lang="en-US" i="1" dirty="0"/>
              <a:t>R</a:t>
            </a:r>
            <a:r>
              <a:rPr lang="en-US" dirty="0"/>
              <a:t> seconds later than if it was scheduled bit-by-bit. Where </a:t>
            </a:r>
            <a:r>
              <a:rPr lang="en-US" i="1" dirty="0" err="1"/>
              <a:t>L</a:t>
            </a:r>
            <a:r>
              <a:rPr lang="en-US" i="1" baseline="-25000" dirty="0" err="1"/>
              <a:t>max</a:t>
            </a:r>
            <a:r>
              <a:rPr lang="en-US" dirty="0"/>
              <a:t> is the maximum length packet and </a:t>
            </a:r>
            <a:r>
              <a:rPr lang="en-US" i="1" dirty="0"/>
              <a:t>R</a:t>
            </a:r>
            <a:r>
              <a:rPr lang="en-US" dirty="0"/>
              <a:t> is the data rate of the outgoing link.</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t>
            </a:r>
            <a:r>
              <a:rPr lang="en-US" dirty="0"/>
              <a:t>This means that in the</a:t>
            </a:r>
            <a:r>
              <a:rPr lang="en-US" baseline="0" dirty="0"/>
              <a:t> limit, </a:t>
            </a:r>
            <a:r>
              <a:rPr lang="en-US" dirty="0"/>
              <a:t>the two flows receive equal share of the data rate.</a:t>
            </a:r>
          </a:p>
          <a:p>
            <a:endParaRPr lang="en-US" dirty="0"/>
          </a:p>
          <a:p>
            <a:r>
              <a:rPr lang="en-US" dirty="0"/>
              <a:t>The result extends to any number of flows sharing a link.</a:t>
            </a:r>
            <a:r>
              <a:rPr lang="en-US" baseline="0" dirty="0"/>
              <a:t>  </a:t>
            </a:r>
            <a:r>
              <a:rPr lang="en-US" dirty="0"/>
              <a:t>If you’d like to learn more about Fair Queueing, and read</a:t>
            </a:r>
            <a:r>
              <a:rPr lang="en-US" baseline="0" dirty="0"/>
              <a:t> the main proof that it works, then you can find this paper on the web.</a:t>
            </a:r>
          </a:p>
          <a:p>
            <a:endParaRPr lang="en-US" baseline="0" dirty="0"/>
          </a:p>
          <a:p>
            <a:r>
              <a:rPr lang="en-US" baseline="0" dirty="0"/>
              <a:t>Now we know how to give an equal fair share to flows, what if we want to give an unequal fair share?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34</a:t>
            </a:fld>
            <a:endParaRPr lang="en-US"/>
          </a:p>
        </p:txBody>
      </p:sp>
    </p:spTree>
    <p:extLst>
      <p:ext uri="{BB962C8B-B14F-4D97-AF65-F5344CB8AC3E}">
        <p14:creationId xmlns:p14="http://schemas.microsoft.com/office/powerpoint/2010/main" val="58629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other words, What is we want to give a different share of the link to each flow? A weighted fair share of the link.</a:t>
            </a:r>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35</a:t>
            </a:fld>
            <a:endParaRPr lang="en-US"/>
          </a:p>
        </p:txBody>
      </p:sp>
    </p:spTree>
    <p:extLst>
      <p:ext uri="{BB962C8B-B14F-4D97-AF65-F5344CB8AC3E}">
        <p14:creationId xmlns:p14="http://schemas.microsoft.com/office/powerpoint/2010/main" val="1752091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This variant is called Weighted Fair Queueing and is one of the most famous results in the field</a:t>
            </a:r>
            <a:r>
              <a:rPr lang="en-US" baseline="0" dirty="0"/>
              <a:t> of packet switching.</a:t>
            </a:r>
          </a:p>
          <a:p>
            <a:endParaRPr lang="en-US" baseline="0" dirty="0"/>
          </a:p>
          <a:p>
            <a:r>
              <a:rPr lang="en-US" baseline="0" dirty="0"/>
              <a:t>IN this example, we want to give ¾ of the outgoing link to the blue flow and ¼ to the red flow. We want the traffic in the upper blue queue to be served at THREE TIMES the rate of the traffic in the lower queue. The same result works as before. We first pretend to schedule the packets bit by bit, taking three blue bits for every one red bit. Then we figure out the order in which the packets would complete, shown here. And we send the packets in this order. Notice that the blue packets are sent more often now, because they complete sooner.</a:t>
            </a:r>
          </a:p>
          <a:p>
            <a:endParaRPr lang="en-US" baseline="0" dirty="0"/>
          </a:p>
          <a:p>
            <a:r>
              <a:rPr lang="en-US" baseline="0" dirty="0"/>
              <a:t>We can generalize Weighted Fair Queueing to the situation where there are “n” queues, each with their own rate……</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36</a:t>
            </a:fld>
            <a:endParaRPr lang="en-US"/>
          </a:p>
        </p:txBody>
      </p:sp>
    </p:spTree>
    <p:extLst>
      <p:ext uri="{BB962C8B-B14F-4D97-AF65-F5344CB8AC3E}">
        <p14:creationId xmlns:p14="http://schemas.microsoft.com/office/powerpoint/2010/main" val="1769328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pPr>
            <a:r>
              <a:rPr lang="en-US" dirty="0"/>
              <a:t>In WFQ</a:t>
            </a:r>
            <a:r>
              <a:rPr lang="en-US" baseline="0" dirty="0"/>
              <a:t> with N flows sharing a link of rate R, we can assign a fraction “</a:t>
            </a:r>
            <a:r>
              <a:rPr lang="en-US" baseline="0" dirty="0" err="1"/>
              <a:t>fai</a:t>
            </a:r>
            <a:r>
              <a:rPr lang="en-US" baseline="0" dirty="0"/>
              <a:t>” 1 of the outgoing link to flow 1, </a:t>
            </a:r>
            <a:r>
              <a:rPr lang="en-US" baseline="0" dirty="0" err="1"/>
              <a:t>fai</a:t>
            </a:r>
            <a:r>
              <a:rPr lang="en-US" baseline="0" dirty="0"/>
              <a:t> 2 to flow 2 and so on for all N flows, where the sum of all the </a:t>
            </a:r>
            <a:r>
              <a:rPr lang="en-US" baseline="0" dirty="0" err="1"/>
              <a:t>fai’s</a:t>
            </a:r>
            <a:r>
              <a:rPr lang="en-US" baseline="0" dirty="0"/>
              <a:t> sums to 1.</a:t>
            </a:r>
          </a:p>
          <a:p>
            <a:pPr>
              <a:buSzPct val="100000"/>
            </a:pPr>
            <a:endParaRPr lang="en-US" baseline="0" dirty="0"/>
          </a:p>
          <a:p>
            <a:pPr>
              <a:buSzPct val="100000"/>
            </a:pPr>
            <a:r>
              <a:rPr lang="en-US" dirty="0"/>
              <a:t>The procedure the </a:t>
            </a:r>
            <a:r>
              <a:rPr lang="en-US" baseline="0" dirty="0"/>
              <a:t>switch follows to schedule packets, is shown on the left.</a:t>
            </a:r>
            <a:endParaRPr lang="en-US" dirty="0"/>
          </a:p>
          <a:p>
            <a:pPr>
              <a:buSzPct val="100000"/>
            </a:pPr>
            <a:endParaRPr lang="en-US" sz="1000" dirty="0"/>
          </a:p>
          <a:p>
            <a:pPr marL="514350" indent="-514350">
              <a:buSzPct val="100000"/>
              <a:buFont typeface="+mj-lt"/>
              <a:buAutoNum type="arabicPeriod"/>
            </a:pPr>
            <a:r>
              <a:rPr lang="en-US" sz="1800" dirty="0"/>
              <a:t>First, Determine the </a:t>
            </a:r>
            <a:r>
              <a:rPr lang="en-US" sz="1800" u="sng" dirty="0"/>
              <a:t>departure time</a:t>
            </a:r>
            <a:r>
              <a:rPr lang="en-US" sz="1800" dirty="0"/>
              <a:t> for each packet using the weighted bit-by-bit scheme. </a:t>
            </a:r>
          </a:p>
          <a:p>
            <a:pPr marL="514350" indent="-514350">
              <a:buSzPct val="100000"/>
              <a:buFont typeface="+mj-lt"/>
              <a:buAutoNum type="arabicPeriod"/>
            </a:pPr>
            <a:r>
              <a:rPr lang="en-US" sz="1800" dirty="0"/>
              <a:t>Second, Forward the packets in order of increasing </a:t>
            </a:r>
            <a:r>
              <a:rPr lang="en-US" sz="1800" u="sng" dirty="0"/>
              <a:t>departure time</a:t>
            </a:r>
            <a:r>
              <a:rPr lang="en-US" sz="1800" dirty="0"/>
              <a:t>.</a:t>
            </a:r>
          </a:p>
          <a:p>
            <a:pPr marL="514350" indent="-514350">
              <a:buSzPct val="100000"/>
              <a:buFont typeface="+mj-lt"/>
              <a:buAutoNum type="arabicPeriod"/>
            </a:pPr>
            <a:endParaRPr lang="en-US" sz="1800" dirty="0"/>
          </a:p>
          <a:p>
            <a:pPr marL="0" indent="0">
              <a:buSzPct val="100000"/>
              <a:buFont typeface="+mj-lt"/>
              <a:buNone/>
            </a:pPr>
            <a:r>
              <a:rPr lang="en-US" sz="1800" dirty="0"/>
              <a:t>The</a:t>
            </a:r>
            <a:r>
              <a:rPr lang="en-US" sz="1800" baseline="0" dirty="0"/>
              <a:t> WFQ proof means that flow </a:t>
            </a:r>
            <a:r>
              <a:rPr lang="en-US" sz="1800" baseline="0" dirty="0" err="1"/>
              <a:t>i</a:t>
            </a:r>
            <a:r>
              <a:rPr lang="en-US" sz="1800" baseline="0" dirty="0"/>
              <a:t> is guaranteed to receive at least rate </a:t>
            </a:r>
            <a:r>
              <a:rPr lang="en-US" sz="1800" baseline="0" dirty="0" err="1"/>
              <a:t>fai</a:t>
            </a:r>
            <a:r>
              <a:rPr lang="en-US" sz="1800" baseline="0" dirty="0"/>
              <a:t> </a:t>
            </a:r>
            <a:r>
              <a:rPr lang="en-US" sz="1800" baseline="0" dirty="0" err="1"/>
              <a:t>i</a:t>
            </a:r>
            <a:r>
              <a:rPr lang="en-US" sz="1800" baseline="0" dirty="0"/>
              <a:t> times R.</a:t>
            </a:r>
            <a:endParaRPr lang="en-US" sz="180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37</a:t>
            </a:fld>
            <a:endParaRPr lang="en-US"/>
          </a:p>
        </p:txBody>
      </p:sp>
    </p:spTree>
    <p:extLst>
      <p:ext uri="{BB962C8B-B14F-4D97-AF65-F5344CB8AC3E}">
        <p14:creationId xmlns:p14="http://schemas.microsoft.com/office/powerpoint/2010/main" val="2110457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it all together, here is what a</a:t>
            </a:r>
            <a:r>
              <a:rPr lang="en-US" baseline="0" dirty="0"/>
              <a:t> switch needs to do in order to implement WFQ for N flows sharing a link of rate R.</a:t>
            </a:r>
          </a:p>
          <a:p>
            <a:r>
              <a:rPr lang="en-US" baseline="0" dirty="0"/>
              <a:t>When packets arrive at different ingress ports, the switch needs to classify which flow the packet belongs to &lt;click&gt;. This is the first pink box on the left. It then puts the packet in the correct flow queue &lt;click&gt;. </a:t>
            </a:r>
          </a:p>
          <a:p>
            <a:r>
              <a:rPr lang="en-US" baseline="0" dirty="0"/>
              <a:t>The packet scheduler on the right pulls packets from the heads of the flow queues using the scheme I described earlier &lt;click&gt;. It figures out which packet will finish next if they were served bit by bit.</a:t>
            </a:r>
          </a:p>
          <a:p>
            <a:endParaRPr lang="en-US" baseline="0" dirty="0"/>
          </a:p>
          <a:p>
            <a:r>
              <a:rPr lang="en-US" baseline="0" dirty="0"/>
              <a:t>As I’m sure you can see, WFQ is very powerful. It’s conceptually simple and lets us give a guaranteed bit rate to every flow, even though the packets are variable size.</a:t>
            </a:r>
          </a:p>
          <a:p>
            <a:endParaRPr lang="en-US" baseline="0" dirty="0"/>
          </a:p>
          <a:p>
            <a:r>
              <a:rPr lang="en-US" baseline="0" dirty="0"/>
              <a:t>In case you are worrying about how complicated the packet scheduler’s job is, and whether it can really be made practical, there are lots of papers describing clever techniques to build it. The original WFQ paper also explains how we can determine the finishing time of a packet when it first arrives, making the job much simpler. WFQ schedules have been built at very high speeds, and most commercial switches and routers today implement it, or something very close to it, in order to give a weighted fair share of the link.</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38</a:t>
            </a:fld>
            <a:endParaRPr lang="en-US"/>
          </a:p>
        </p:txBody>
      </p:sp>
    </p:spTree>
    <p:extLst>
      <p:ext uri="{BB962C8B-B14F-4D97-AF65-F5344CB8AC3E}">
        <p14:creationId xmlns:p14="http://schemas.microsoft.com/office/powerpoint/2010/main" val="1810191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a:t>
            </a:r>
            <a:r>
              <a:rPr lang="is-IS" dirty="0"/>
              <a:t>….</a:t>
            </a:r>
            <a:r>
              <a:rPr lang="en-US" dirty="0"/>
              <a:t> </a:t>
            </a:r>
          </a:p>
          <a:p>
            <a:pPr marL="514350" indent="-514350">
              <a:buFont typeface="+mj-lt"/>
              <a:buAutoNum type="arabicPeriod"/>
            </a:pPr>
            <a:r>
              <a:rPr lang="en-US" sz="1800" dirty="0"/>
              <a:t>FIFO queues are a free for all: No priorities, no guaranteed rates.</a:t>
            </a:r>
            <a:br>
              <a:rPr lang="en-US" sz="1800" dirty="0"/>
            </a:br>
            <a:r>
              <a:rPr lang="en-US" sz="900" dirty="0"/>
              <a:t>  </a:t>
            </a:r>
            <a:endParaRPr lang="en-US" sz="1100" dirty="0"/>
          </a:p>
          <a:p>
            <a:pPr marL="514350" indent="-514350">
              <a:buFont typeface="+mj-lt"/>
              <a:buAutoNum type="arabicPeriod"/>
            </a:pPr>
            <a:r>
              <a:rPr lang="en-US" sz="1800" dirty="0"/>
              <a:t>Strict priorities: High priority traffic “sees” a network with no low priority traffic. Useful if we have limited amounts of high priority traffic.</a:t>
            </a:r>
            <a:br>
              <a:rPr lang="en-US" sz="1800" dirty="0"/>
            </a:br>
            <a:r>
              <a:rPr lang="en-US" sz="1000" dirty="0"/>
              <a:t> </a:t>
            </a:r>
          </a:p>
          <a:p>
            <a:pPr marL="514350" indent="-514350">
              <a:buFont typeface="+mj-lt"/>
              <a:buAutoNum type="arabicPeriod"/>
            </a:pPr>
            <a:r>
              <a:rPr lang="en-US" sz="1800" dirty="0"/>
              <a:t>Weighted Fair Queueing (WFQ) lets us give each flow a guaranteed service rate, by scheduling them in order of their bit-by-bit finishing times.</a:t>
            </a:r>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39</a:t>
            </a:fld>
            <a:endParaRPr lang="en-US"/>
          </a:p>
        </p:txBody>
      </p:sp>
    </p:spTree>
    <p:extLst>
      <p:ext uri="{BB962C8B-B14F-4D97-AF65-F5344CB8AC3E}">
        <p14:creationId xmlns:p14="http://schemas.microsoft.com/office/powerpoint/2010/main" val="727099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0164E-DAE3-9644-A2DF-BA83867AA814}" type="slidenum">
              <a:rPr lang="en-US"/>
              <a:pPr/>
              <a:t>40</a:t>
            </a:fld>
            <a:endParaRPr lang="en-US"/>
          </a:p>
        </p:txBody>
      </p:sp>
      <p:sp>
        <p:nvSpPr>
          <p:cNvPr id="5122" name="Rectangle 2"/>
          <p:cNvSpPr>
            <a:spLocks noGrp="1" noRot="1" noChangeAspect="1" noChangeArrowheads="1" noTextEdit="1"/>
          </p:cNvSpPr>
          <p:nvPr>
            <p:ph type="sldImg"/>
          </p:nvPr>
        </p:nvSpPr>
        <p:spPr>
          <a:xfrm>
            <a:off x="290513" y="704850"/>
            <a:ext cx="6264275" cy="3524250"/>
          </a:xfrm>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p:txBody>
          <a:bodyPr/>
          <a:lstStyle/>
          <a:p>
            <a:r>
              <a:rPr lang="en-US" sz="2000" dirty="0"/>
              <a:t>In</a:t>
            </a:r>
            <a:r>
              <a:rPr lang="en-US" sz="2000" baseline="0" dirty="0"/>
              <a:t> the last video we saw how to guarantee the rate of a flow of packets in a packet switched network. </a:t>
            </a:r>
          </a:p>
          <a:p>
            <a:r>
              <a:rPr lang="en-US" sz="2000" dirty="0"/>
              <a:t>This</a:t>
            </a:r>
            <a:r>
              <a:rPr lang="en-US" sz="2000" baseline="0" dirty="0"/>
              <a:t> video builds on the previous video and explains how to extend the idea to guarantee the delay of a packet across a network of packet switches. Make sure you watch the previous video before this one.</a:t>
            </a:r>
            <a:endParaRPr lang="en-US" sz="2000" dirty="0"/>
          </a:p>
        </p:txBody>
      </p:sp>
    </p:spTree>
    <p:extLst>
      <p:ext uri="{BB962C8B-B14F-4D97-AF65-F5344CB8AC3E}">
        <p14:creationId xmlns:p14="http://schemas.microsoft.com/office/powerpoint/2010/main" val="2401786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aseline="0" dirty="0"/>
                  <a:t>I'm going to start by giving you the intuition for how it works. Here is our network of packet switches again, from an earlier video. End Host A sends packet to End Host B over 4 links and through three packet switches. You’ll remember the equation for the end to end delay,</a:t>
                </a:r>
              </a:p>
              <a:p>
                <a:endParaRPr lang="en-US" baseline="0" dirty="0"/>
              </a:p>
              <a:p>
                <a:r>
                  <a:rPr lang="en-US" baseline="0" dirty="0"/>
                  <a:t>Tau equals the sum of the </a:t>
                </a:r>
                <a:r>
                  <a:rPr lang="en-US" baseline="0" dirty="0" err="1"/>
                  <a:t>packetization</a:t>
                </a:r>
                <a:r>
                  <a:rPr lang="en-US" baseline="0" dirty="0"/>
                  <a:t> delay p over r I, the propagation delay L I over c and the queueing delay</a:t>
                </a:r>
                <a:r>
                  <a:rPr lang="is-IS" baseline="0" dirty="0"/>
                  <a:t>….</a:t>
                </a:r>
                <a:r>
                  <a:rPr lang="en-US" baseline="0" dirty="0"/>
                  <a:t> across the network.</a:t>
                </a:r>
              </a:p>
              <a:p>
                <a:endParaRPr lang="en-US" baseline="0" dirty="0"/>
              </a:p>
              <a:p>
                <a:r>
                  <a:rPr lang="en-US" baseline="0" dirty="0"/>
                  <a:t>The only variable portion of the delay is the queueing delay in each switch, caused by other flows sharing the queues with our packets. And so if we want to guarantee an upper bound on the delay across the network, we need to bound the queueing delay in each </a:t>
                </a:r>
                <a:r>
                  <a:rPr lang="en-US" baseline="0" dirty="0" err="1"/>
                  <a:t>swtich</a:t>
                </a:r>
                <a:r>
                  <a:rPr lang="en-US" baseline="0" dirty="0"/>
                  <a:t>. </a:t>
                </a:r>
              </a:p>
              <a:p>
                <a:pPr algn="ctr"/>
                <a:r>
                  <a:rPr lang="en-US" baseline="0" dirty="0"/>
                  <a:t>The intuition behind it is as follows: </a:t>
                </a:r>
                <a:r>
                  <a:rPr lang="en-US" sz="1800" kern="1200" dirty="0">
                    <a:solidFill>
                      <a:schemeClr val="tx1"/>
                    </a:solidFill>
                    <a:latin typeface="Times New Roman" charset="0"/>
                    <a:ea typeface="ＭＳ Ｐゴシック" charset="0"/>
                    <a:cs typeface="+mn-cs"/>
                  </a:rPr>
                  <a:t>The following value are fixed (or under our control): </a:t>
                </a:r>
                <a:r>
                  <a:rPr lang="en-US" sz="1800" i="1" dirty="0">
                    <a:latin typeface="Times New Roman" charset="0"/>
                    <a:ea typeface="Times New Roman" charset="0"/>
                    <a:cs typeface="Times New Roman" charset="0"/>
                  </a:rPr>
                  <a:t>p, c, l</a:t>
                </a:r>
                <a:r>
                  <a:rPr lang="en-US" sz="1800" i="1" baseline="-25000" dirty="0">
                    <a:latin typeface="Times New Roman" charset="0"/>
                    <a:ea typeface="Times New Roman" charset="0"/>
                    <a:cs typeface="Times New Roman" charset="0"/>
                  </a:rPr>
                  <a:t>i</a:t>
                </a:r>
                <a:r>
                  <a:rPr lang="en-US" sz="1800" i="1" dirty="0">
                    <a:latin typeface="Times New Roman" charset="0"/>
                    <a:ea typeface="Times New Roman" charset="0"/>
                    <a:cs typeface="Times New Roman" charset="0"/>
                  </a:rPr>
                  <a:t> </a:t>
                </a:r>
                <a:r>
                  <a:rPr lang="en-US" sz="1800" kern="1200" dirty="0">
                    <a:solidFill>
                      <a:schemeClr val="tx1"/>
                    </a:solidFill>
                    <a:latin typeface="Times New Roman" charset="0"/>
                    <a:ea typeface="Times New Roman" charset="0"/>
                    <a:cs typeface="Times New Roman" charset="0"/>
                  </a:rPr>
                  <a:t>and</a:t>
                </a:r>
                <a:r>
                  <a:rPr lang="en-US" sz="1800" i="1" dirty="0">
                    <a:latin typeface="Times New Roman" charset="0"/>
                    <a:ea typeface="Times New Roman" charset="0"/>
                    <a:cs typeface="Times New Roman" charset="0"/>
                  </a:rPr>
                  <a:t> </a:t>
                </a:r>
                <a:r>
                  <a:rPr lang="en-US" sz="1800" i="1" dirty="0" err="1">
                    <a:latin typeface="Times New Roman" charset="0"/>
                    <a:ea typeface="Times New Roman" charset="0"/>
                    <a:cs typeface="Times New Roman" charset="0"/>
                  </a:rPr>
                  <a:t>r</a:t>
                </a:r>
                <a:r>
                  <a:rPr lang="en-US" sz="1800" i="1" baseline="-25000" dirty="0" err="1">
                    <a:latin typeface="Times New Roman" charset="0"/>
                    <a:ea typeface="Times New Roman" charset="0"/>
                    <a:cs typeface="Times New Roman" charset="0"/>
                  </a:rPr>
                  <a:t>i</a:t>
                </a:r>
                <a:r>
                  <a:rPr lang="en-US" sz="1800" kern="1200" dirty="0">
                    <a:solidFill>
                      <a:schemeClr val="tx1"/>
                    </a:solidFill>
                    <a:latin typeface="Times New Roman" charset="0"/>
                    <a:ea typeface="ＭＳ Ｐゴシック" charset="0"/>
                    <a:cs typeface="+mn-cs"/>
                  </a:rPr>
                  <a:t>. </a:t>
                </a:r>
              </a:p>
              <a:p>
                <a:pPr algn="ctr"/>
                <a:r>
                  <a:rPr lang="en-US" sz="1800" kern="1200" dirty="0">
                    <a:solidFill>
                      <a:schemeClr val="tx1"/>
                    </a:solidFill>
                    <a:latin typeface="Times New Roman" charset="0"/>
                    <a:ea typeface="ＭＳ Ｐゴシック" charset="0"/>
                    <a:cs typeface="+mn-cs"/>
                  </a:rPr>
                  <a:t>If we know the upper bound of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b="0" i="1" smtClean="0">
                            <a:solidFill>
                              <a:srgbClr val="FF0000"/>
                            </a:solidFill>
                            <a:latin typeface="Cambria Math" charset="0"/>
                          </a:rPr>
                          <m:t>𝑄</m:t>
                        </m:r>
                      </m:e>
                      <m:sub>
                        <m:r>
                          <a:rPr lang="en-US" sz="1800" b="0" i="1" smtClean="0">
                            <a:solidFill>
                              <a:srgbClr val="FF0000"/>
                            </a:solidFill>
                            <a:latin typeface="Cambria Math" charset="0"/>
                          </a:rPr>
                          <m:t>1</m:t>
                        </m:r>
                      </m:sub>
                    </m:sSub>
                    <m:d>
                      <m:dPr>
                        <m:ctrlPr>
                          <a:rPr lang="is-IS" sz="1800" i="1" smtClean="0">
                            <a:solidFill>
                              <a:srgbClr val="FF0000"/>
                            </a:solidFill>
                            <a:latin typeface="Cambria Math" panose="02040503050406030204" pitchFamily="18" charset="0"/>
                          </a:rPr>
                        </m:ctrlPr>
                      </m:dPr>
                      <m:e>
                        <m:r>
                          <a:rPr lang="en-US" sz="1800" b="0" i="1" smtClean="0">
                            <a:solidFill>
                              <a:srgbClr val="FF0000"/>
                            </a:solidFill>
                            <a:latin typeface="Cambria Math" charset="0"/>
                          </a:rPr>
                          <m:t>𝑡</m:t>
                        </m:r>
                      </m:e>
                    </m:d>
                    <m:r>
                      <a:rPr lang="en-US" sz="1800" b="0" i="1" smtClean="0">
                        <a:latin typeface="Cambria Math" charset="0"/>
                      </a:rPr>
                      <m:t>, </m:t>
                    </m:r>
                    <m:sSub>
                      <m:sSubPr>
                        <m:ctrlPr>
                          <a:rPr lang="en-US" sz="1800" b="0" i="1" smtClean="0">
                            <a:solidFill>
                              <a:srgbClr val="FF0000"/>
                            </a:solidFill>
                            <a:latin typeface="Cambria Math" panose="02040503050406030204" pitchFamily="18" charset="0"/>
                          </a:rPr>
                        </m:ctrlPr>
                      </m:sSubPr>
                      <m:e>
                        <m:r>
                          <a:rPr lang="en-US" sz="1800" b="0" i="1" smtClean="0">
                            <a:solidFill>
                              <a:srgbClr val="FF0000"/>
                            </a:solidFill>
                            <a:latin typeface="Cambria Math" charset="0"/>
                          </a:rPr>
                          <m:t>𝑄</m:t>
                        </m:r>
                      </m:e>
                      <m:sub>
                        <m:r>
                          <a:rPr lang="en-US" sz="1800" b="0" i="1" smtClean="0">
                            <a:solidFill>
                              <a:srgbClr val="FF0000"/>
                            </a:solidFill>
                            <a:latin typeface="Cambria Math" charset="0"/>
                          </a:rPr>
                          <m:t>2</m:t>
                        </m:r>
                      </m:sub>
                    </m:sSub>
                    <m:d>
                      <m:dPr>
                        <m:ctrlPr>
                          <a:rPr lang="is-IS" sz="1800" b="0" i="1" smtClean="0">
                            <a:solidFill>
                              <a:srgbClr val="FF0000"/>
                            </a:solidFill>
                            <a:latin typeface="Cambria Math" panose="02040503050406030204" pitchFamily="18" charset="0"/>
                          </a:rPr>
                        </m:ctrlPr>
                      </m:dPr>
                      <m:e>
                        <m:r>
                          <a:rPr lang="en-US" sz="1800" b="0" i="1" smtClean="0">
                            <a:solidFill>
                              <a:srgbClr val="FF0000"/>
                            </a:solidFill>
                            <a:latin typeface="Cambria Math" charset="0"/>
                          </a:rPr>
                          <m:t>𝑡</m:t>
                        </m:r>
                      </m:e>
                    </m:d>
                  </m:oMath>
                </a14:m>
                <a:r>
                  <a:rPr lang="en-US" sz="1800" kern="1200" dirty="0">
                    <a:solidFill>
                      <a:schemeClr val="tx1"/>
                    </a:solidFill>
                    <a:latin typeface="Times New Roman" charset="0"/>
                    <a:ea typeface="ＭＳ Ｐゴシック" charset="0"/>
                    <a:cs typeface="+mn-cs"/>
                  </a:rPr>
                  <a:t>, and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i="1">
                            <a:solidFill>
                              <a:srgbClr val="FF0000"/>
                            </a:solidFill>
                            <a:latin typeface="Cambria Math" charset="0"/>
                          </a:rPr>
                          <m:t>𝑄</m:t>
                        </m:r>
                      </m:e>
                      <m:sub>
                        <m:r>
                          <a:rPr lang="en-US" sz="1800" b="0" i="1" smtClean="0">
                            <a:solidFill>
                              <a:srgbClr val="FF0000"/>
                            </a:solidFill>
                            <a:latin typeface="Cambria Math" charset="0"/>
                          </a:rPr>
                          <m:t>3</m:t>
                        </m:r>
                      </m:sub>
                    </m:sSub>
                    <m:d>
                      <m:dPr>
                        <m:ctrlPr>
                          <a:rPr lang="is-IS" sz="1800" i="1">
                            <a:solidFill>
                              <a:srgbClr val="FF0000"/>
                            </a:solidFill>
                            <a:latin typeface="Cambria Math" panose="02040503050406030204" pitchFamily="18" charset="0"/>
                          </a:rPr>
                        </m:ctrlPr>
                      </m:dPr>
                      <m:e>
                        <m:r>
                          <a:rPr lang="en-US" sz="1800" i="1">
                            <a:solidFill>
                              <a:srgbClr val="FF0000"/>
                            </a:solidFill>
                            <a:latin typeface="Cambria Math" charset="0"/>
                          </a:rPr>
                          <m:t>𝑡</m:t>
                        </m:r>
                      </m:e>
                    </m:d>
                    <m:r>
                      <a:rPr lang="en-US" sz="1800" i="1">
                        <a:latin typeface="Cambria Math" charset="0"/>
                      </a:rPr>
                      <m:t>,</m:t>
                    </m:r>
                  </m:oMath>
                </a14:m>
                <a:r>
                  <a:rPr lang="en-US" sz="1800" kern="1200" dirty="0">
                    <a:solidFill>
                      <a:schemeClr val="tx1"/>
                    </a:solidFill>
                    <a:latin typeface="Times New Roman" charset="0"/>
                    <a:ea typeface="ＭＳ Ｐゴシック" charset="0"/>
                    <a:cs typeface="Times New Roman"/>
                  </a:rPr>
                  <a:t> then we know the upper bound of the end-to-end delay.</a:t>
                </a:r>
              </a:p>
              <a:p>
                <a:r>
                  <a:rPr lang="en-US" baseline="0" dirty="0"/>
                  <a:t>We are going to use the fact that we can guarantee the rate of a flow to bound the queueing delay it experiences in each packet switch along the way.</a:t>
                </a:r>
              </a:p>
            </p:txBody>
          </p:sp>
        </mc:Choice>
        <mc:Fallback xmlns="">
          <p:sp>
            <p:nvSpPr>
              <p:cNvPr id="3" name="Notes Placeholder 2"/>
              <p:cNvSpPr>
                <a:spLocks noGrp="1"/>
              </p:cNvSpPr>
              <p:nvPr>
                <p:ph type="body" idx="1"/>
              </p:nvPr>
            </p:nvSpPr>
            <p:spPr/>
            <p:txBody>
              <a:bodyPr/>
              <a:lstStyle/>
              <a:p>
                <a:r>
                  <a:rPr lang="en-US" baseline="0" dirty="0" smtClean="0"/>
                  <a:t>I'm going to start by giving you the intuition for how it works. Here is our network of packet switches again, from an earlier video. End Host A sends packet to End Host B over 4 links and through three packet switches. You’ll remember the equation for the end to end delay,</a:t>
                </a:r>
              </a:p>
              <a:p>
                <a:endParaRPr lang="en-US" baseline="0" dirty="0" smtClean="0"/>
              </a:p>
              <a:p>
                <a:r>
                  <a:rPr lang="en-US" baseline="0" dirty="0" smtClean="0"/>
                  <a:t>Tau equals the sum of the </a:t>
                </a:r>
                <a:r>
                  <a:rPr lang="en-US" baseline="0" dirty="0" err="1" smtClean="0"/>
                  <a:t>packetization</a:t>
                </a:r>
                <a:r>
                  <a:rPr lang="en-US" baseline="0" dirty="0" smtClean="0"/>
                  <a:t> delay p over r I, the propagation delay L I over c and the queueing delay</a:t>
                </a:r>
                <a:r>
                  <a:rPr lang="is-IS" baseline="0" dirty="0" smtClean="0"/>
                  <a:t>….</a:t>
                </a:r>
                <a:r>
                  <a:rPr lang="en-US" baseline="0" dirty="0" smtClean="0"/>
                  <a:t> across the network.</a:t>
                </a:r>
              </a:p>
              <a:p>
                <a:endParaRPr lang="en-US" baseline="0" dirty="0" smtClean="0"/>
              </a:p>
              <a:p>
                <a:r>
                  <a:rPr lang="en-US" baseline="0" dirty="0" smtClean="0"/>
                  <a:t>The only variable portion of the delay is the queueing delay in each switch, caused by other flows sharing the queues with our packets. And so if we want to guarantee an upper bound on the delay across the network, we need to bound the queueing delay in each </a:t>
                </a:r>
                <a:r>
                  <a:rPr lang="en-US" baseline="0" dirty="0" err="1" smtClean="0"/>
                  <a:t>swtich</a:t>
                </a:r>
                <a:r>
                  <a:rPr lang="en-US" baseline="0" dirty="0" smtClean="0"/>
                  <a:t>. </a:t>
                </a:r>
              </a:p>
              <a:p>
                <a:pPr algn="ctr"/>
                <a:r>
                  <a:rPr lang="en-US" baseline="0" dirty="0" smtClean="0"/>
                  <a:t>The intuition behind it is as follows: </a:t>
                </a:r>
                <a:r>
                  <a:rPr lang="en-US" sz="1800" kern="1200" dirty="0" smtClean="0">
                    <a:solidFill>
                      <a:schemeClr val="tx1"/>
                    </a:solidFill>
                    <a:latin typeface="Times New Roman" charset="0"/>
                    <a:ea typeface="ＭＳ Ｐゴシック" charset="0"/>
                    <a:cs typeface="+mn-cs"/>
                  </a:rPr>
                  <a:t>The following value are fixed (or under our control): </a:t>
                </a:r>
                <a:r>
                  <a:rPr lang="en-US" sz="1800" i="1" dirty="0" smtClean="0">
                    <a:latin typeface="Times New Roman" charset="0"/>
                    <a:ea typeface="Times New Roman" charset="0"/>
                    <a:cs typeface="Times New Roman" charset="0"/>
                  </a:rPr>
                  <a:t>p, c, l</a:t>
                </a:r>
                <a:r>
                  <a:rPr lang="en-US" sz="1800" i="1" baseline="-25000" dirty="0" smtClean="0">
                    <a:latin typeface="Times New Roman" charset="0"/>
                    <a:ea typeface="Times New Roman" charset="0"/>
                    <a:cs typeface="Times New Roman" charset="0"/>
                  </a:rPr>
                  <a:t>i</a:t>
                </a:r>
                <a:r>
                  <a:rPr lang="en-US" sz="1800" i="1" dirty="0" smtClean="0">
                    <a:latin typeface="Times New Roman" charset="0"/>
                    <a:ea typeface="Times New Roman" charset="0"/>
                    <a:cs typeface="Times New Roman" charset="0"/>
                  </a:rPr>
                  <a:t> </a:t>
                </a:r>
                <a:r>
                  <a:rPr lang="en-US" sz="1800" kern="1200" dirty="0" smtClean="0">
                    <a:solidFill>
                      <a:schemeClr val="tx1"/>
                    </a:solidFill>
                    <a:latin typeface="Times New Roman" charset="0"/>
                    <a:ea typeface="Times New Roman" charset="0"/>
                    <a:cs typeface="Times New Roman" charset="0"/>
                  </a:rPr>
                  <a:t>and</a:t>
                </a:r>
                <a:r>
                  <a:rPr lang="en-US" sz="1800" i="1" dirty="0" smtClean="0">
                    <a:latin typeface="Times New Roman" charset="0"/>
                    <a:ea typeface="Times New Roman" charset="0"/>
                    <a:cs typeface="Times New Roman" charset="0"/>
                  </a:rPr>
                  <a:t> </a:t>
                </a:r>
                <a:r>
                  <a:rPr lang="en-US" sz="1800" i="1" dirty="0" err="1" smtClean="0">
                    <a:latin typeface="Times New Roman" charset="0"/>
                    <a:ea typeface="Times New Roman" charset="0"/>
                    <a:cs typeface="Times New Roman" charset="0"/>
                  </a:rPr>
                  <a:t>r</a:t>
                </a:r>
                <a:r>
                  <a:rPr lang="en-US" sz="1800" i="1" baseline="-25000" dirty="0" err="1" smtClean="0">
                    <a:latin typeface="Times New Roman" charset="0"/>
                    <a:ea typeface="Times New Roman" charset="0"/>
                    <a:cs typeface="Times New Roman" charset="0"/>
                  </a:rPr>
                  <a:t>i</a:t>
                </a:r>
                <a:r>
                  <a:rPr lang="en-US" sz="1800" kern="1200" dirty="0" smtClean="0">
                    <a:solidFill>
                      <a:schemeClr val="tx1"/>
                    </a:solidFill>
                    <a:latin typeface="Times New Roman" charset="0"/>
                    <a:ea typeface="ＭＳ Ｐゴシック" charset="0"/>
                    <a:cs typeface="+mn-cs"/>
                  </a:rPr>
                  <a:t>. </a:t>
                </a:r>
              </a:p>
              <a:p>
                <a:pPr algn="ctr"/>
                <a:r>
                  <a:rPr lang="en-US" sz="1800" kern="1200" dirty="0" smtClean="0">
                    <a:solidFill>
                      <a:schemeClr val="tx1"/>
                    </a:solidFill>
                    <a:latin typeface="Times New Roman" charset="0"/>
                    <a:ea typeface="ＭＳ Ｐゴシック" charset="0"/>
                    <a:cs typeface="+mn-cs"/>
                  </a:rPr>
                  <a:t>If </a:t>
                </a:r>
                <a:r>
                  <a:rPr lang="en-US" sz="1800" kern="1200" dirty="0">
                    <a:solidFill>
                      <a:schemeClr val="tx1"/>
                    </a:solidFill>
                    <a:latin typeface="Times New Roman" charset="0"/>
                    <a:ea typeface="ＭＳ Ｐゴシック" charset="0"/>
                    <a:cs typeface="+mn-cs"/>
                  </a:rPr>
                  <a:t>we know the upper bound of </a:t>
                </a:r>
                <a:r>
                  <a:rPr lang="en-US" sz="1800" b="0" i="0" smtClean="0">
                    <a:solidFill>
                      <a:srgbClr val="FF0000"/>
                    </a:solidFill>
                    <a:latin typeface="Cambria Math" charset="0"/>
                  </a:rPr>
                  <a:t>𝑄_1</a:t>
                </a:r>
                <a:r>
                  <a:rPr lang="is-IS" sz="1800" b="0" i="0" smtClean="0">
                    <a:solidFill>
                      <a:srgbClr val="FF0000"/>
                    </a:solidFill>
                    <a:latin typeface="Cambria Math" charset="0"/>
                  </a:rPr>
                  <a:t> </a:t>
                </a:r>
                <a:r>
                  <a:rPr lang="is-IS" sz="1800" i="0" smtClean="0">
                    <a:solidFill>
                      <a:srgbClr val="FF0000"/>
                    </a:solidFill>
                    <a:latin typeface="Cambria Math" charset="0"/>
                  </a:rPr>
                  <a:t>(</a:t>
                </a:r>
                <a:r>
                  <a:rPr lang="en-US" sz="1800" b="0" i="0" smtClean="0">
                    <a:solidFill>
                      <a:srgbClr val="FF0000"/>
                    </a:solidFill>
                    <a:latin typeface="Cambria Math" charset="0"/>
                  </a:rPr>
                  <a:t>𝑡)</a:t>
                </a:r>
                <a:r>
                  <a:rPr lang="en-US" sz="1800" b="0" i="0" smtClean="0">
                    <a:latin typeface="Cambria Math" charset="0"/>
                  </a:rPr>
                  <a:t>, </a:t>
                </a:r>
                <a:r>
                  <a:rPr lang="en-US" sz="1800" b="0" i="0" smtClean="0">
                    <a:solidFill>
                      <a:srgbClr val="FF0000"/>
                    </a:solidFill>
                    <a:latin typeface="Cambria Math" charset="0"/>
                  </a:rPr>
                  <a:t>𝑄_2</a:t>
                </a:r>
                <a:r>
                  <a:rPr lang="is-IS" sz="1800" b="0" i="0" smtClean="0">
                    <a:solidFill>
                      <a:srgbClr val="FF0000"/>
                    </a:solidFill>
                    <a:latin typeface="Cambria Math" charset="0"/>
                  </a:rPr>
                  <a:t> (</a:t>
                </a:r>
                <a:r>
                  <a:rPr lang="en-US" sz="1800" b="0" i="0" smtClean="0">
                    <a:solidFill>
                      <a:srgbClr val="FF0000"/>
                    </a:solidFill>
                    <a:latin typeface="Cambria Math" charset="0"/>
                  </a:rPr>
                  <a:t>𝑡)</a:t>
                </a:r>
                <a:r>
                  <a:rPr lang="en-US" sz="1800" kern="1200" dirty="0" smtClean="0">
                    <a:solidFill>
                      <a:schemeClr val="tx1"/>
                    </a:solidFill>
                    <a:latin typeface="Times New Roman" charset="0"/>
                    <a:ea typeface="ＭＳ Ｐゴシック" charset="0"/>
                    <a:cs typeface="+mn-cs"/>
                  </a:rPr>
                  <a:t>, and </a:t>
                </a:r>
                <a:r>
                  <a:rPr lang="en-US" sz="1800" i="0">
                    <a:solidFill>
                      <a:srgbClr val="FF0000"/>
                    </a:solidFill>
                    <a:latin typeface="Cambria Math" charset="0"/>
                  </a:rPr>
                  <a:t>𝑄</a:t>
                </a:r>
                <a:r>
                  <a:rPr lang="en-US" sz="1800" i="0" smtClean="0">
                    <a:solidFill>
                      <a:srgbClr val="FF0000"/>
                    </a:solidFill>
                    <a:latin typeface="Cambria Math" charset="0"/>
                  </a:rPr>
                  <a:t>_</a:t>
                </a:r>
                <a:r>
                  <a:rPr lang="en-US" sz="1800" b="0" i="0" smtClean="0">
                    <a:solidFill>
                      <a:srgbClr val="FF0000"/>
                    </a:solidFill>
                    <a:latin typeface="Cambria Math" charset="0"/>
                  </a:rPr>
                  <a:t>3</a:t>
                </a:r>
                <a:r>
                  <a:rPr lang="is-IS" sz="1800" b="0" i="0">
                    <a:solidFill>
                      <a:srgbClr val="FF0000"/>
                    </a:solidFill>
                    <a:latin typeface="Cambria Math" charset="0"/>
                  </a:rPr>
                  <a:t> </a:t>
                </a:r>
                <a:r>
                  <a:rPr lang="is-IS" sz="1800" i="0">
                    <a:solidFill>
                      <a:srgbClr val="FF0000"/>
                    </a:solidFill>
                    <a:latin typeface="Cambria Math" charset="0"/>
                  </a:rPr>
                  <a:t>(</a:t>
                </a:r>
                <a:r>
                  <a:rPr lang="en-US" sz="1800" i="0">
                    <a:solidFill>
                      <a:srgbClr val="FF0000"/>
                    </a:solidFill>
                    <a:latin typeface="Cambria Math" charset="0"/>
                  </a:rPr>
                  <a:t>𝑡)</a:t>
                </a:r>
                <a:r>
                  <a:rPr lang="en-US" sz="1800" i="0">
                    <a:latin typeface="Cambria Math" charset="0"/>
                  </a:rPr>
                  <a:t>,</a:t>
                </a:r>
                <a:r>
                  <a:rPr lang="en-US" sz="1800" kern="1200" dirty="0">
                    <a:solidFill>
                      <a:schemeClr val="tx1"/>
                    </a:solidFill>
                    <a:latin typeface="Times New Roman" charset="0"/>
                    <a:ea typeface="ＭＳ Ｐゴシック" charset="0"/>
                    <a:cs typeface="Times New Roman"/>
                  </a:rPr>
                  <a:t> then we know the upper bound of the end-to-end delay.</a:t>
                </a:r>
              </a:p>
              <a:p>
                <a:r>
                  <a:rPr lang="en-US" baseline="0" dirty="0" smtClean="0"/>
                  <a:t>We are going to use the fact that we can guarantee the rate of a flow to bound the queueing delay it experiences in each packet switch along the way.</a:t>
                </a:r>
                <a:endParaRPr lang="en-US" baseline="0" dirty="0" smtClean="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41</a:t>
            </a:fld>
            <a:endParaRPr lang="en-US"/>
          </a:p>
        </p:txBody>
      </p:sp>
    </p:spTree>
    <p:extLst>
      <p:ext uri="{BB962C8B-B14F-4D97-AF65-F5344CB8AC3E}">
        <p14:creationId xmlns:p14="http://schemas.microsoft.com/office/powerpoint/2010/main" val="111211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a:t>
            </a:fld>
            <a:endParaRPr lang="en-US"/>
          </a:p>
        </p:txBody>
      </p:sp>
    </p:spTree>
    <p:extLst>
      <p:ext uri="{BB962C8B-B14F-4D97-AF65-F5344CB8AC3E}">
        <p14:creationId xmlns:p14="http://schemas.microsoft.com/office/powerpoint/2010/main" val="3886092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making the following simple observation: &lt;click&gt;</a:t>
            </a:r>
            <a:r>
              <a:rPr lang="en-US" baseline="0" dirty="0"/>
              <a:t> If a queue of size b is full of packets, and the queue is served at rate r, then the time it takes to drain the queue is b over r. It means that when a packet arrives to the queue, if the queue is served in FIFO order, then the packet can’t possibly be delayed by the queue for more than b over r seconds. </a:t>
            </a:r>
          </a:p>
          <a:p>
            <a:endParaRPr lang="en-US" baseline="0" dirty="0"/>
          </a:p>
          <a:p>
            <a:r>
              <a:rPr lang="en-US" baseline="0" dirty="0"/>
              <a:t>Before moving on, make sure you understand this observation and can see why this is true. It’s the key idea behind giving delay guarantees, and without feeling comfortable with it, the rest of the video won’t make much sense.</a:t>
            </a:r>
          </a:p>
          <a:p>
            <a:endParaRPr lang="en-US" baseline="0" dirty="0"/>
          </a:p>
          <a:p>
            <a:r>
              <a:rPr lang="en-US" baseline="0" dirty="0"/>
              <a:t>As a numeric example &lt;click to show example&gt;, imagine a packet arrives to a FIFO queue of size 1 million bits, and the queue is served at 1Gb/s, then the packet is guaranteed to depart within 10^6 divided by 10^9 seconds, which is 1 </a:t>
            </a:r>
            <a:r>
              <a:rPr lang="en-US" baseline="0" dirty="0" err="1"/>
              <a:t>ms.</a:t>
            </a:r>
            <a:r>
              <a:rPr lang="en-US" baseline="0" dirty="0"/>
              <a:t> The maximum delay through the queue is 1ms.</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42</a:t>
            </a:fld>
            <a:endParaRPr lang="en-US"/>
          </a:p>
        </p:txBody>
      </p:sp>
    </p:spTree>
    <p:extLst>
      <p:ext uri="{BB962C8B-B14F-4D97-AF65-F5344CB8AC3E}">
        <p14:creationId xmlns:p14="http://schemas.microsoft.com/office/powerpoint/2010/main" val="4066854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This is easily extended to a packet passing through a network of switches, where we know the size of each queue and the rate at which it is served.</a:t>
            </a:r>
          </a:p>
          <a:p>
            <a:endParaRPr lang="en-US" baseline="0" dirty="0"/>
          </a:p>
          <a:p>
            <a:r>
              <a:rPr lang="en-US" baseline="0" dirty="0"/>
              <a:t>In this example, imagine a network that is completely idle, with no other packets in it. We send a sequence of packets from A to B along exactly the same path, through the same queues shown here. </a:t>
            </a:r>
          </a:p>
          <a:p>
            <a:r>
              <a:rPr lang="en-US" baseline="0" dirty="0"/>
              <a:t>Our single packet will have an end to end delay bounded by this formula: The sum of the fixed delay over four links, plus the upper bound on how long it takes to go through the three router queues of size b1, b2 and b3. </a:t>
            </a:r>
          </a:p>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43</a:t>
            </a:fld>
            <a:endParaRPr lang="en-US"/>
          </a:p>
        </p:txBody>
      </p:sp>
    </p:spTree>
    <p:extLst>
      <p:ext uri="{BB962C8B-B14F-4D97-AF65-F5344CB8AC3E}">
        <p14:creationId xmlns:p14="http://schemas.microsoft.com/office/powerpoint/2010/main" val="2461192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result takes us only so far. It doesn’t tell us what happens when the second link is slower than the first, causing packets to back up in the queue. If the queue is full when a packet arrives, is the packet dropped? If so, we haven’t done a very good job controlling the delay of our packet across the network if it gets dropped on the floor. </a:t>
            </a:r>
          </a:p>
          <a:p>
            <a:r>
              <a:rPr lang="en-US" baseline="0" dirty="0"/>
              <a:t>Second, it treats all packet sharing a queue as one big flow. In practice, an egress link has packets from many different inputs. If they all share the same queue, then we can’t say much about the experience for one individual flow.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So our next question is: </a:t>
            </a:r>
            <a:r>
              <a:rPr lang="en-US" dirty="0"/>
              <a:t>How can we give an upper bound on delay to each and every individual flow in the network? </a:t>
            </a:r>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44</a:t>
            </a:fld>
            <a:endParaRPr lang="en-US"/>
          </a:p>
        </p:txBody>
      </p:sp>
    </p:spTree>
    <p:extLst>
      <p:ext uri="{BB962C8B-B14F-4D97-AF65-F5344CB8AC3E}">
        <p14:creationId xmlns:p14="http://schemas.microsoft.com/office/powerpoint/2010/main" val="810685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probably guessed it: We are going to</a:t>
            </a:r>
            <a:r>
              <a:rPr lang="en-US" baseline="0" dirty="0"/>
              <a:t> use Weighted Fair Queueing again.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45</a:t>
            </a:fld>
            <a:endParaRPr lang="en-US"/>
          </a:p>
        </p:txBody>
      </p:sp>
    </p:spTree>
    <p:extLst>
      <p:ext uri="{BB962C8B-B14F-4D97-AF65-F5344CB8AC3E}">
        <p14:creationId xmlns:p14="http://schemas.microsoft.com/office/powerpoint/2010/main" val="4097066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a:t>
            </a:r>
            <a:r>
              <a:rPr lang="en-US" baseline="0" dirty="0"/>
              <a:t> create a queue for each flow, and if we know the size of the queue, then we can bound the delay through the queue. For example, the packets for the blue flow are placed in a queue of size b </a:t>
            </a:r>
            <a:r>
              <a:rPr lang="en-US" baseline="0" dirty="0" err="1"/>
              <a:t>i</a:t>
            </a:r>
            <a:r>
              <a:rPr lang="en-US" baseline="0" dirty="0"/>
              <a:t>, and the queue is served at rate </a:t>
            </a:r>
            <a:r>
              <a:rPr lang="en-US" baseline="0" dirty="0" err="1"/>
              <a:t>fai</a:t>
            </a:r>
            <a:r>
              <a:rPr lang="en-US" baseline="0" dirty="0"/>
              <a:t> </a:t>
            </a:r>
            <a:r>
              <a:rPr lang="en-US" baseline="0" dirty="0" err="1"/>
              <a:t>i</a:t>
            </a:r>
            <a:r>
              <a:rPr lang="en-US" baseline="0" dirty="0"/>
              <a:t> times R. It means the delay &lt;click&gt; for all the packets in the flow, through this router, is no more b I over </a:t>
            </a:r>
            <a:r>
              <a:rPr lang="en-US" baseline="0" dirty="0" err="1"/>
              <a:t>fai</a:t>
            </a:r>
            <a:r>
              <a:rPr lang="en-US" baseline="0" dirty="0"/>
              <a:t> I times R.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46</a:t>
            </a:fld>
            <a:endParaRPr lang="en-US"/>
          </a:p>
        </p:txBody>
      </p:sp>
    </p:spTree>
    <p:extLst>
      <p:ext uri="{BB962C8B-B14F-4D97-AF65-F5344CB8AC3E}">
        <p14:creationId xmlns:p14="http://schemas.microsoft.com/office/powerpoint/2010/main" val="1559699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create a</a:t>
            </a:r>
            <a:r>
              <a:rPr lang="en-US" baseline="0" dirty="0"/>
              <a:t> simple example for how we </a:t>
            </a:r>
            <a:r>
              <a:rPr lang="en-US" dirty="0"/>
              <a:t>bound the</a:t>
            </a:r>
            <a:r>
              <a:rPr lang="en-US" baseline="0" dirty="0"/>
              <a:t> delay for a flow of packets across a network of WFQ routers.</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47</a:t>
            </a:fld>
            <a:endParaRPr lang="en-US"/>
          </a:p>
        </p:txBody>
      </p:sp>
    </p:spTree>
    <p:extLst>
      <p:ext uri="{BB962C8B-B14F-4D97-AF65-F5344CB8AC3E}">
        <p14:creationId xmlns:p14="http://schemas.microsoft.com/office/powerpoint/2010/main" val="9459404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can allocate a queue of size b in each of the routers along the path, served at rate </a:t>
            </a:r>
            <a:r>
              <a:rPr lang="en-US" baseline="0" dirty="0" err="1"/>
              <a:t>fai</a:t>
            </a:r>
            <a:r>
              <a:rPr lang="en-US" baseline="0" dirty="0"/>
              <a:t> times R using WFQ. This gives us a simple expression for the end to end delay for packets belonging to the flow. No matter what other traffic is in the network, so long as this queue is served at rate </a:t>
            </a:r>
            <a:r>
              <a:rPr lang="en-US" baseline="0" dirty="0" err="1"/>
              <a:t>fai</a:t>
            </a:r>
            <a:r>
              <a:rPr lang="en-US" baseline="0" dirty="0"/>
              <a:t> times R, then the end to end delay is bounded.</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48</a:t>
            </a:fld>
            <a:endParaRPr lang="en-US"/>
          </a:p>
        </p:txBody>
      </p:sp>
    </p:spTree>
    <p:extLst>
      <p:ext uri="{BB962C8B-B14F-4D97-AF65-F5344CB8AC3E}">
        <p14:creationId xmlns:p14="http://schemas.microsoft.com/office/powerpoint/2010/main" val="957075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a:t>
            </a:r>
            <a:r>
              <a:rPr lang="en-US" baseline="0" dirty="0"/>
              <a:t> to get back to this question of packets being dropped when a queue overflows.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If the packets are far apart, then the queues drain the first packet before the second one arrives. All is good, and the delay equation holds.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But</a:t>
            </a:r>
            <a:r>
              <a:rPr lang="is-IS" dirty="0"/>
              <a:t>… </a:t>
            </a:r>
            <a:r>
              <a:rPr lang="en-US" dirty="0"/>
              <a:t>If the packets are close together in a “burst”, then they can arrive faster than </a:t>
            </a:r>
            <a:r>
              <a:rPr lang="en-US" i="1" dirty="0">
                <a:latin typeface="Times New Roman" charset="0"/>
                <a:ea typeface="Times New Roman" charset="0"/>
                <a:cs typeface="Times New Roman" charset="0"/>
              </a:rPr>
              <a:t>𝜙R</a:t>
            </a:r>
            <a:r>
              <a:rPr lang="en-US" dirty="0"/>
              <a:t> and the queue might overflow, dropping packets.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might be OK in some cases. But if we want to bound the end-to-end delay of </a:t>
            </a:r>
            <a:r>
              <a:rPr lang="en-US" u="sng" dirty="0"/>
              <a:t>all</a:t>
            </a:r>
            <a:r>
              <a:rPr lang="en-US" dirty="0"/>
              <a:t> packets, then we need to deal with bursts. How?</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is-IS" dirty="0"/>
              <a:t>We</a:t>
            </a:r>
            <a:r>
              <a:rPr lang="is-IS" baseline="0" dirty="0"/>
              <a:t> are going to control the burstiness when the packets are sent by End Host A into the network using something called a....</a:t>
            </a:r>
            <a:endParaRPr lang="is-I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49</a:t>
            </a:fld>
            <a:endParaRPr lang="en-US"/>
          </a:p>
        </p:txBody>
      </p:sp>
    </p:spTree>
    <p:extLst>
      <p:ext uri="{BB962C8B-B14F-4D97-AF65-F5344CB8AC3E}">
        <p14:creationId xmlns:p14="http://schemas.microsoft.com/office/powerpoint/2010/main" val="2003603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….leaky bucket</a:t>
            </a:r>
            <a:r>
              <a:rPr lang="is-IS" baseline="0" dirty="0"/>
              <a:t> regulator, shown here. First I will explain what a leaky bucket regulator is, then I will show you how we can use it to limit the burstiness of packets entering the network. </a:t>
            </a:r>
          </a:p>
          <a:p>
            <a:endParaRPr lang="is-IS" baseline="0" dirty="0"/>
          </a:p>
          <a:p>
            <a:r>
              <a:rPr lang="is-IS" baseline="0" dirty="0"/>
              <a:t>At the bottom is a packet FIFO. The basic rule is that we can send a packet if and only if we have tokens in the bucket. We need enough tokens for the number of bits in the packet. Now look at the token bucket. TOkens are put into the bucket at a constant rate, rho. We keep adding them until they are used by departing packets, or until the token bucket fills up. If the bucket is full, new tokens are dropped on the floor.</a:t>
            </a:r>
          </a:p>
          <a:p>
            <a:endParaRPr lang="is-IS" baseline="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50</a:t>
            </a:fld>
            <a:endParaRPr lang="en-US"/>
          </a:p>
        </p:txBody>
      </p:sp>
    </p:spTree>
    <p:extLst>
      <p:ext uri="{BB962C8B-B14F-4D97-AF65-F5344CB8AC3E}">
        <p14:creationId xmlns:p14="http://schemas.microsoft.com/office/powerpoint/2010/main" val="3208558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Imagine the token bucket is empty and has no</a:t>
            </a:r>
            <a:r>
              <a:rPr lang="is-IS" baseline="0" dirty="0"/>
              <a:t> tokens in it right now. If a packet arrives &lt;click&gt;, it must wait for sufficient tokens to send the data in the packet. Let’s assume we need two tokens to send this blue packet. As soon as we have enough tokens, the packet can depart. Notice that the tokens are consumed when the packet departs and there are no tokens left after it has left. </a:t>
            </a:r>
          </a:p>
          <a:p>
            <a:endParaRPr lang="is-IS" baseline="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51</a:t>
            </a:fld>
            <a:endParaRPr lang="en-US"/>
          </a:p>
        </p:txBody>
      </p:sp>
    </p:spTree>
    <p:extLst>
      <p:ext uri="{BB962C8B-B14F-4D97-AF65-F5344CB8AC3E}">
        <p14:creationId xmlns:p14="http://schemas.microsoft.com/office/powerpoint/2010/main" val="3127206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a:t>
            </a:fld>
            <a:endParaRPr lang="en-US"/>
          </a:p>
        </p:txBody>
      </p:sp>
    </p:spTree>
    <p:extLst>
      <p:ext uri="{BB962C8B-B14F-4D97-AF65-F5344CB8AC3E}">
        <p14:creationId xmlns:p14="http://schemas.microsoft.com/office/powerpoint/2010/main" val="4286536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Now if *two* packets arrive back to back</a:t>
            </a:r>
            <a:r>
              <a:rPr lang="is-IS" baseline="0" dirty="0"/>
              <a:t> in a burst, the constant drip-drip rate of tokens into the bucket will spread the two packets out. Once again, the first packet leaves as soon as we have two tokens in the bucket. But the second packet has to wait until two new tokens arrive before it could leave. </a:t>
            </a:r>
          </a:p>
          <a:p>
            <a:endParaRPr lang="is-IS" baseline="0" dirty="0"/>
          </a:p>
          <a:p>
            <a:r>
              <a:rPr lang="is-IS" baseline="0" dirty="0"/>
              <a:t>Notice that we can control the departure rate of the packets by picking the rate at which tokens are placed into the bucket. And we can control the maximum size of a burst of packets that can depart at the same time, by controlling how big the bucket is.</a:t>
            </a:r>
          </a:p>
          <a:p>
            <a:endParaRPr lang="is-IS" baseline="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52</a:t>
            </a:fld>
            <a:endParaRPr lang="en-US"/>
          </a:p>
        </p:txBody>
      </p:sp>
    </p:spTree>
    <p:extLst>
      <p:ext uri="{BB962C8B-B14F-4D97-AF65-F5344CB8AC3E}">
        <p14:creationId xmlns:p14="http://schemas.microsoft.com/office/powerpoint/2010/main" val="1930440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Put more precisely,</a:t>
                </a:r>
                <a:r>
                  <a:rPr lang="en-US" baseline="0" dirty="0"/>
                  <a:t> the leaky bucket regulator makes sure that the </a:t>
                </a:r>
                <a:r>
                  <a:rPr lang="en-US" sz="1050" kern="1200" baseline="0" dirty="0">
                    <a:solidFill>
                      <a:schemeClr val="tx1"/>
                    </a:solidFill>
                    <a:latin typeface="Times New Roman" charset="0"/>
                    <a:ea typeface="ＭＳ Ｐゴシック" charset="0"/>
                    <a:cs typeface="+mn-cs"/>
                  </a:rPr>
                  <a:t>n</a:t>
                </a:r>
                <a:r>
                  <a:rPr lang="en-US" sz="1050" kern="1200" dirty="0">
                    <a:solidFill>
                      <a:schemeClr val="tx1"/>
                    </a:solidFill>
                    <a:latin typeface="Times New Roman" charset="0"/>
                    <a:ea typeface="ＭＳ Ｐゴシック" charset="0"/>
                    <a:cs typeface="+mn-cs"/>
                  </a:rPr>
                  <a:t>umber of bits that can be sent in </a:t>
                </a:r>
                <a:r>
                  <a:rPr lang="en-US" sz="1050" u="sng" kern="1200" dirty="0">
                    <a:solidFill>
                      <a:schemeClr val="tx1"/>
                    </a:solidFill>
                    <a:latin typeface="Times New Roman" charset="0"/>
                    <a:ea typeface="ＭＳ Ｐゴシック" charset="0"/>
                    <a:cs typeface="+mn-cs"/>
                  </a:rPr>
                  <a:t>any</a:t>
                </a:r>
                <a:r>
                  <a:rPr lang="en-US" sz="1050" kern="1200" dirty="0">
                    <a:solidFill>
                      <a:schemeClr val="tx1"/>
                    </a:solidFill>
                    <a:latin typeface="Times New Roman" charset="0"/>
                    <a:ea typeface="ＭＳ Ｐゴシック" charset="0"/>
                    <a:cs typeface="+mn-cs"/>
                  </a:rPr>
                  <a:t> period of length </a:t>
                </a:r>
                <a:r>
                  <a:rPr lang="en-US" sz="1050" i="1" kern="1200" dirty="0">
                    <a:solidFill>
                      <a:schemeClr val="tx1"/>
                    </a:solidFill>
                    <a:latin typeface="Times New Roman" charset="0"/>
                    <a:ea typeface="ＭＳ Ｐゴシック" charset="0"/>
                    <a:cs typeface="+mn-cs"/>
                  </a:rPr>
                  <a:t>t </a:t>
                </a:r>
                <a:r>
                  <a:rPr lang="en-US" sz="1050" kern="1200" dirty="0">
                    <a:solidFill>
                      <a:schemeClr val="tx1"/>
                    </a:solidFill>
                    <a:latin typeface="Times New Roman" charset="0"/>
                    <a:ea typeface="ＭＳ Ｐゴシック" charset="0"/>
                    <a:cs typeface="+mn-cs"/>
                  </a:rPr>
                  <a:t>is bounded by: </a:t>
                </a:r>
                <a14:m>
                  <m:oMath xmlns:m="http://schemas.openxmlformats.org/officeDocument/2006/math">
                    <m:r>
                      <a:rPr lang="en-US" i="1" smtClean="0">
                        <a:latin typeface="Cambria Math" charset="0"/>
                        <a:ea typeface="Cambria Math" charset="0"/>
                        <a:cs typeface="Cambria Math" charset="0"/>
                      </a:rPr>
                      <m:t>𝜎</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𝜌</m:t>
                    </m:r>
                    <m:r>
                      <a:rPr lang="en-US" b="0" i="1" smtClean="0">
                        <a:latin typeface="Cambria Math" charset="0"/>
                        <a:ea typeface="Cambria Math" charset="0"/>
                        <a:cs typeface="Cambria Math" charset="0"/>
                      </a:rPr>
                      <m:t>𝑡</m:t>
                    </m:r>
                  </m:oMath>
                </a14:m>
                <a:endParaRPr lang="en-US" sz="1050" kern="1200" dirty="0">
                  <a:solidFill>
                    <a:schemeClr val="tx1"/>
                  </a:solidFill>
                  <a:latin typeface="Times New Roman" charset="0"/>
                  <a:ea typeface="ＭＳ Ｐゴシック" charset="0"/>
                  <a:cs typeface="+mn-cs"/>
                </a:endParaRPr>
              </a:p>
              <a:p>
                <a:r>
                  <a:rPr lang="en-US" dirty="0"/>
                  <a:t>Another name for a leaky bucket regulator</a:t>
                </a:r>
                <a:r>
                  <a:rPr lang="en-US" baseline="0" dirty="0"/>
                  <a:t> is a "sigma rho regulator" for this reason, and by convention we use rho to refer to the long term rate and sigma the maximum size of a burst. </a:t>
                </a:r>
              </a:p>
              <a:p>
                <a:endParaRPr lang="en-US" baseline="0" dirty="0"/>
              </a:p>
              <a:p>
                <a:r>
                  <a:rPr lang="en-US" baseline="0" dirty="0"/>
                  <a:t>Let’s look at what a sigma rho regulator does to an arrival process, A(t) shown here &lt;click&gt;. Let’s assume this is the cumulative arrival of bits to the regulator over time. We can represent the sigma rho regulator by a blue line like this, starting at any point in time. Starting from any point in time, the regulator will constrain the output process to fall below the blue line, because it won't allow an instantaneous burst of more than sigma and a long-term rate of more than rho. &lt;click&gt; In green is the output from the regulator, showing how red arrivals are delayed in the regulator until they can depart. And now we have placed a bound on how </a:t>
                </a:r>
                <a:r>
                  <a:rPr lang="en-US" baseline="0" dirty="0" err="1"/>
                  <a:t>bursty</a:t>
                </a:r>
                <a:r>
                  <a:rPr lang="en-US" baseline="0" dirty="0"/>
                  <a:t> the output is from the regulator.</a:t>
                </a:r>
              </a:p>
            </p:txBody>
          </p:sp>
        </mc:Choice>
        <mc:Fallback xmlns="">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Put more precisely,</a:t>
                </a:r>
                <a:r>
                  <a:rPr lang="en-US" baseline="0" dirty="0" smtClean="0"/>
                  <a:t> the leaky bucket regulator makes sure that the </a:t>
                </a:r>
                <a:r>
                  <a:rPr lang="en-US" sz="1050" kern="1200" baseline="0" dirty="0" smtClean="0">
                    <a:solidFill>
                      <a:schemeClr val="tx1"/>
                    </a:solidFill>
                    <a:latin typeface="Times New Roman" charset="0"/>
                    <a:ea typeface="ＭＳ Ｐゴシック" charset="0"/>
                    <a:cs typeface="+mn-cs"/>
                  </a:rPr>
                  <a:t>n</a:t>
                </a:r>
                <a:r>
                  <a:rPr lang="en-US" sz="1050" kern="1200" dirty="0" smtClean="0">
                    <a:solidFill>
                      <a:schemeClr val="tx1"/>
                    </a:solidFill>
                    <a:latin typeface="Times New Roman" charset="0"/>
                    <a:ea typeface="ＭＳ Ｐゴシック" charset="0"/>
                    <a:cs typeface="+mn-cs"/>
                  </a:rPr>
                  <a:t>umber of bits that can be sent in </a:t>
                </a:r>
                <a:r>
                  <a:rPr lang="en-US" sz="1050" u="sng" kern="1200" dirty="0">
                    <a:solidFill>
                      <a:schemeClr val="tx1"/>
                    </a:solidFill>
                    <a:latin typeface="Times New Roman" charset="0"/>
                    <a:ea typeface="ＭＳ Ｐゴシック" charset="0"/>
                    <a:cs typeface="+mn-cs"/>
                  </a:rPr>
                  <a:t>any</a:t>
                </a:r>
                <a:r>
                  <a:rPr lang="en-US" sz="1050" kern="1200" dirty="0">
                    <a:solidFill>
                      <a:schemeClr val="tx1"/>
                    </a:solidFill>
                    <a:latin typeface="Times New Roman" charset="0"/>
                    <a:ea typeface="ＭＳ Ｐゴシック" charset="0"/>
                    <a:cs typeface="+mn-cs"/>
                  </a:rPr>
                  <a:t> period of length </a:t>
                </a:r>
                <a:r>
                  <a:rPr lang="en-US" sz="1050" i="1" kern="1200" dirty="0" smtClean="0">
                    <a:solidFill>
                      <a:schemeClr val="tx1"/>
                    </a:solidFill>
                    <a:latin typeface="Times New Roman" charset="0"/>
                    <a:ea typeface="ＭＳ Ｐゴシック" charset="0"/>
                    <a:cs typeface="+mn-cs"/>
                  </a:rPr>
                  <a:t>t </a:t>
                </a:r>
                <a:r>
                  <a:rPr lang="en-US" sz="1050" kern="1200" dirty="0" smtClean="0">
                    <a:solidFill>
                      <a:schemeClr val="tx1"/>
                    </a:solidFill>
                    <a:latin typeface="Times New Roman" charset="0"/>
                    <a:ea typeface="ＭＳ Ｐゴシック" charset="0"/>
                    <a:cs typeface="+mn-cs"/>
                  </a:rPr>
                  <a:t>is </a:t>
                </a:r>
                <a:r>
                  <a:rPr lang="en-US" sz="1050" kern="1200" dirty="0">
                    <a:solidFill>
                      <a:schemeClr val="tx1"/>
                    </a:solidFill>
                    <a:latin typeface="Times New Roman" charset="0"/>
                    <a:ea typeface="ＭＳ Ｐゴシック" charset="0"/>
                    <a:cs typeface="+mn-cs"/>
                  </a:rPr>
                  <a:t>bounded by: </a:t>
                </a:r>
                <a:r>
                  <a:rPr lang="en-US" i="0" smtClean="0">
                    <a:latin typeface="Cambria Math" charset="0"/>
                    <a:ea typeface="Cambria Math" charset="0"/>
                    <a:cs typeface="Cambria Math" charset="0"/>
                  </a:rPr>
                  <a:t>𝜎</a:t>
                </a:r>
                <a:r>
                  <a:rPr lang="en-US" b="0" i="0" smtClean="0">
                    <a:latin typeface="Cambria Math" charset="0"/>
                    <a:ea typeface="Cambria Math" charset="0"/>
                    <a:cs typeface="Cambria Math" charset="0"/>
                  </a:rPr>
                  <a:t>+𝜌𝑡</a:t>
                </a:r>
                <a:endParaRPr lang="en-US" sz="1050" kern="1200" dirty="0">
                  <a:solidFill>
                    <a:schemeClr val="tx1"/>
                  </a:solidFill>
                  <a:latin typeface="Times New Roman" charset="0"/>
                  <a:ea typeface="ＭＳ Ｐゴシック" charset="0"/>
                  <a:cs typeface="+mn-cs"/>
                </a:endParaRPr>
              </a:p>
              <a:p>
                <a:r>
                  <a:rPr lang="en-US" dirty="0" smtClean="0"/>
                  <a:t>Another name for a leaky bucket regulator</a:t>
                </a:r>
                <a:r>
                  <a:rPr lang="en-US" baseline="0" dirty="0" smtClean="0"/>
                  <a:t> is a "sigma rho regulator" for this reason, and by convention we use rho to refer to the long term rate and sigma the maximum size of a burst. </a:t>
                </a:r>
              </a:p>
              <a:p>
                <a:endParaRPr lang="en-US" baseline="0" dirty="0" smtClean="0"/>
              </a:p>
              <a:p>
                <a:r>
                  <a:rPr lang="en-US" baseline="0" dirty="0" smtClean="0"/>
                  <a:t>Let’s look at what a sigma rho regulator does to an arrival process, A(t) shown here &lt;click&gt;. Let’s assume this is the cumulative arrival of bits to the regulator over time. We can represent the sigma rho regulator by a blue line like this, starting at any point in time. Starting from any point in time, the regulator will constrain the output process to fall below the blue line, because it won't allow an instantaneous burst of more than sigma and a long-term rate of more than rho. &lt;click&gt; In green is the output from the regulator, showing how red arrivals are delayed in the regulator until they can depart. And now we have placed a bound on how </a:t>
                </a:r>
                <a:r>
                  <a:rPr lang="en-US" baseline="0" dirty="0" err="1" smtClean="0"/>
                  <a:t>bursty</a:t>
                </a:r>
                <a:r>
                  <a:rPr lang="en-US" baseline="0" dirty="0" smtClean="0"/>
                  <a:t> the output is from the regulator.</a:t>
                </a:r>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53</a:t>
            </a:fld>
            <a:endParaRPr lang="en-US"/>
          </a:p>
        </p:txBody>
      </p:sp>
    </p:spTree>
    <p:extLst>
      <p:ext uri="{BB962C8B-B14F-4D97-AF65-F5344CB8AC3E}">
        <p14:creationId xmlns:p14="http://schemas.microsoft.com/office/powerpoint/2010/main" val="37475304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see</a:t>
                </a:r>
                <a:r>
                  <a:rPr lang="en-US" baseline="0" dirty="0"/>
                  <a:t> how we use the leaky bucket regulator in practice. The end host contains a leaky bucket regulator, implemented in software or in hardware. It guarantees that the packets the host is sending into the network are sigma-rho constrained. If the buffer at the first router can hold up to b bits, then we need to make sure the packets leaving the end host are sufficiently regulated that they can't make the buffer overflow. This means the rate at which the buffer is served, </a:t>
                </a:r>
                <a:r>
                  <a:rPr lang="en-US" baseline="0" dirty="0" err="1"/>
                  <a:t>fai</a:t>
                </a:r>
                <a:r>
                  <a:rPr lang="en-US" baseline="0" dirty="0"/>
                  <a:t> times R, must be faster than the rate at which the end host sends bits into the network. In other words, we need fair times R greater than rho. If we also make b greater than sigma, then we can be sure the buffer can absorb the largest burst the end host will send. And if we make sure both of these properties are true, then we can be sure no packets are dropped and the delay through the first router is no more than b over </a:t>
                </a:r>
                <a:r>
                  <a:rPr lang="en-US" baseline="0" dirty="0" err="1"/>
                  <a:t>fai</a:t>
                </a:r>
                <a:r>
                  <a:rPr lang="en-US" baseline="0" dirty="0"/>
                  <a:t> times R seconds.</a:t>
                </a:r>
              </a:p>
              <a:p>
                <a:endParaRPr lang="en-US" baseline="0" dirty="0"/>
              </a:p>
              <a:p>
                <a:r>
                  <a:rPr lang="en-US" dirty="0"/>
                  <a:t>&lt;click&gt; What happens when</a:t>
                </a:r>
                <a:r>
                  <a:rPr lang="en-US" baseline="0" dirty="0"/>
                  <a:t> the packets from the first router reach the second router along the path? Can we be sure the packets won't become </a:t>
                </a:r>
                <a:r>
                  <a:rPr lang="en-US" baseline="0" dirty="0" err="1"/>
                  <a:t>bursty</a:t>
                </a:r>
                <a:r>
                  <a:rPr lang="en-US" baseline="0" dirty="0"/>
                  <a:t> again, and overflow the second router?</a:t>
                </a:r>
              </a:p>
              <a:p>
                <a:endParaRPr lang="en-US" baseline="0" dirty="0"/>
              </a:p>
              <a:p>
                <a:r>
                  <a:rPr lang="en-US" baseline="0" dirty="0"/>
                  <a:t>Yes, we can be sure. &lt;click&gt;  </a:t>
                </a:r>
                <a:r>
                  <a:rPr lang="en-US" baseline="0" dirty="0" err="1"/>
                  <a:t>THere</a:t>
                </a:r>
                <a:r>
                  <a:rPr lang="en-US" baseline="0" dirty="0"/>
                  <a:t> is a very cool theorem that says: </a:t>
                </a:r>
                <a:r>
                  <a:rPr lang="en-US" sz="1800" kern="1200" dirty="0">
                    <a:solidFill>
                      <a:schemeClr val="tx1"/>
                    </a:solidFill>
                    <a:latin typeface="Times New Roman" charset="0"/>
                    <a:ea typeface="ＭＳ Ｐゴシック" charset="0"/>
                    <a:cs typeface="+mn-cs"/>
                  </a:rPr>
                  <a:t>If arrivals to the queue are </a:t>
                </a:r>
                <a14:m>
                  <m:oMath xmlns:m="http://schemas.openxmlformats.org/officeDocument/2006/math">
                    <m:d>
                      <m:dPr>
                        <m:ctrlPr>
                          <a:rPr lang="is-IS" sz="1800" i="1" smtClean="0">
                            <a:latin typeface="Cambria Math" panose="02040503050406030204" pitchFamily="18" charset="0"/>
                          </a:rPr>
                        </m:ctrlPr>
                      </m:dPr>
                      <m:e>
                        <m:r>
                          <a:rPr lang="is-IS" sz="1800" i="1" smtClean="0">
                            <a:latin typeface="Cambria Math" charset="0"/>
                            <a:ea typeface="Cambria Math" charset="0"/>
                            <a:cs typeface="Cambria Math" charset="0"/>
                          </a:rPr>
                          <m:t>𝜎</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𝜌</m:t>
                        </m:r>
                      </m:e>
                    </m:d>
                  </m:oMath>
                </a14:m>
                <a:r>
                  <a:rPr lang="en-US" sz="1800" kern="1200" dirty="0">
                    <a:solidFill>
                      <a:schemeClr val="tx1"/>
                    </a:solidFill>
                    <a:latin typeface="Times New Roman" charset="0"/>
                    <a:ea typeface="ＭＳ Ｐゴシック" charset="0"/>
                    <a:cs typeface="+mn-cs"/>
                  </a:rPr>
                  <a:t>-constrained, </a:t>
                </a:r>
              </a:p>
              <a:p>
                <a:r>
                  <a:rPr lang="en-US" sz="1800" kern="1200" dirty="0">
                    <a:solidFill>
                      <a:schemeClr val="tx1"/>
                    </a:solidFill>
                    <a:latin typeface="Times New Roman" charset="0"/>
                    <a:ea typeface="ＭＳ Ｐゴシック" charset="0"/>
                    <a:cs typeface="+mn-cs"/>
                  </a:rPr>
                  <a:t>and if the queue is served at rate </a:t>
                </a:r>
                <a14:m>
                  <m:oMath xmlns:m="http://schemas.openxmlformats.org/officeDocument/2006/math">
                    <m:r>
                      <a:rPr lang="en-US" sz="1800" i="1">
                        <a:latin typeface="Cambria Math" charset="0"/>
                        <a:ea typeface="Cambria Math" charset="0"/>
                        <a:cs typeface="Cambria Math" charset="0"/>
                      </a:rPr>
                      <m:t>𝜙</m:t>
                    </m:r>
                    <m:r>
                      <a:rPr lang="en-US" sz="1800" i="1">
                        <a:latin typeface="Cambria Math" charset="0"/>
                        <a:ea typeface="Cambria Math" charset="0"/>
                        <a:cs typeface="Cambria Math" charset="0"/>
                      </a:rPr>
                      <m:t>𝑅</m:t>
                    </m:r>
                    <m:r>
                      <a:rPr lang="en-US" sz="1800" i="1">
                        <a:latin typeface="Cambria Math" charset="0"/>
                        <a:ea typeface="Cambria Math" charset="0"/>
                        <a:cs typeface="Cambria Math" charset="0"/>
                      </a:rPr>
                      <m:t>&gt;</m:t>
                    </m:r>
                    <m:r>
                      <a:rPr lang="en-US" sz="1800" i="1">
                        <a:latin typeface="Cambria Math" charset="0"/>
                        <a:ea typeface="Cambria Math" charset="0"/>
                        <a:cs typeface="Cambria Math" charset="0"/>
                      </a:rPr>
                      <m:t>𝜌</m:t>
                    </m:r>
                  </m:oMath>
                </a14:m>
                <a:r>
                  <a:rPr lang="en-US" sz="1800" kern="1200" dirty="0">
                    <a:solidFill>
                      <a:schemeClr val="tx1"/>
                    </a:solidFill>
                    <a:latin typeface="Times New Roman" charset="0"/>
                    <a:ea typeface="ＭＳ Ｐゴシック" charset="0"/>
                    <a:cs typeface="+mn-cs"/>
                  </a:rPr>
                  <a:t> and </a:t>
                </a:r>
                <a14:m>
                  <m:oMath xmlns:m="http://schemas.openxmlformats.org/officeDocument/2006/math">
                    <m:r>
                      <a:rPr lang="en-US" sz="1800" i="1">
                        <a:latin typeface="Cambria Math" charset="0"/>
                      </a:rPr>
                      <m:t>𝑏</m:t>
                    </m:r>
                    <m:r>
                      <a:rPr lang="en-US" sz="1800" i="1">
                        <a:latin typeface="Cambria Math" charset="0"/>
                      </a:rPr>
                      <m:t>&gt;</m:t>
                    </m:r>
                    <m:r>
                      <a:rPr lang="en-US" sz="1800" i="1">
                        <a:latin typeface="Cambria Math" charset="0"/>
                        <a:ea typeface="Cambria Math" charset="0"/>
                        <a:cs typeface="Cambria Math" charset="0"/>
                      </a:rPr>
                      <m:t>𝜎</m:t>
                    </m:r>
                  </m:oMath>
                </a14:m>
                <a:r>
                  <a:rPr lang="en-US" sz="1800" kern="1200" dirty="0">
                    <a:solidFill>
                      <a:schemeClr val="tx1"/>
                    </a:solidFill>
                    <a:latin typeface="Times New Roman" charset="0"/>
                    <a:ea typeface="ＭＳ Ｐゴシック" charset="0"/>
                    <a:cs typeface="+mn-cs"/>
                  </a:rPr>
                  <a:t>, </a:t>
                </a:r>
              </a:p>
              <a:p>
                <a:r>
                  <a:rPr lang="en-US" sz="1800" kern="1200" dirty="0">
                    <a:solidFill>
                      <a:schemeClr val="tx1"/>
                    </a:solidFill>
                    <a:latin typeface="Times New Roman" charset="0"/>
                    <a:ea typeface="ＭＳ Ｐゴシック" charset="0"/>
                    <a:cs typeface="+mn-cs"/>
                  </a:rPr>
                  <a:t>then the departures from the router are also </a:t>
                </a:r>
                <a14:m>
                  <m:oMath xmlns:m="http://schemas.openxmlformats.org/officeDocument/2006/math">
                    <m:d>
                      <m:dPr>
                        <m:ctrlPr>
                          <a:rPr lang="is-IS" sz="1800" i="1">
                            <a:latin typeface="Cambria Math" panose="02040503050406030204" pitchFamily="18" charset="0"/>
                          </a:rPr>
                        </m:ctrlPr>
                      </m:dPr>
                      <m:e>
                        <m:r>
                          <a:rPr lang="is-IS" sz="1800" i="1">
                            <a:latin typeface="Cambria Math" charset="0"/>
                            <a:ea typeface="Cambria Math" charset="0"/>
                            <a:cs typeface="Cambria Math" charset="0"/>
                          </a:rPr>
                          <m:t>𝜎</m:t>
                        </m:r>
                        <m:r>
                          <a:rPr lang="en-US" sz="1800" i="1">
                            <a:latin typeface="Cambria Math" charset="0"/>
                            <a:ea typeface="Cambria Math" charset="0"/>
                            <a:cs typeface="Cambria Math" charset="0"/>
                          </a:rPr>
                          <m:t>,</m:t>
                        </m:r>
                        <m:r>
                          <a:rPr lang="en-US" sz="1800" i="1">
                            <a:latin typeface="Cambria Math" charset="0"/>
                            <a:ea typeface="Cambria Math" charset="0"/>
                            <a:cs typeface="Cambria Math" charset="0"/>
                          </a:rPr>
                          <m:t>𝜌</m:t>
                        </m:r>
                      </m:e>
                    </m:d>
                  </m:oMath>
                </a14:m>
                <a:r>
                  <a:rPr lang="en-US" sz="1800" kern="1200" dirty="0">
                    <a:solidFill>
                      <a:schemeClr val="tx1"/>
                    </a:solidFill>
                    <a:latin typeface="Times New Roman" charset="0"/>
                    <a:ea typeface="ＭＳ Ｐゴシック" charset="0"/>
                    <a:cs typeface="+mn-cs"/>
                  </a:rPr>
                  <a:t>-constrained. Which means</a:t>
                </a:r>
              </a:p>
              <a:p>
                <a:r>
                  <a:rPr lang="en-US" sz="1800" kern="1200" dirty="0">
                    <a:solidFill>
                      <a:schemeClr val="tx1"/>
                    </a:solidFill>
                    <a:latin typeface="Times New Roman" charset="0"/>
                    <a:ea typeface="ＭＳ Ｐゴシック" charset="0"/>
                    <a:cs typeface="+mn-cs"/>
                  </a:rPr>
                  <a:t>arrivals to the next router are also </a:t>
                </a:r>
                <a14:m>
                  <m:oMath xmlns:m="http://schemas.openxmlformats.org/officeDocument/2006/math">
                    <m:d>
                      <m:dPr>
                        <m:ctrlPr>
                          <a:rPr lang="is-IS" sz="1800" i="1">
                            <a:latin typeface="Cambria Math" panose="02040503050406030204" pitchFamily="18" charset="0"/>
                          </a:rPr>
                        </m:ctrlPr>
                      </m:dPr>
                      <m:e>
                        <m:r>
                          <a:rPr lang="is-IS" sz="1800" i="1">
                            <a:latin typeface="Cambria Math" charset="0"/>
                            <a:ea typeface="Cambria Math" charset="0"/>
                            <a:cs typeface="Cambria Math" charset="0"/>
                          </a:rPr>
                          <m:t>𝜎</m:t>
                        </m:r>
                        <m:r>
                          <a:rPr lang="en-US" sz="1800" i="1">
                            <a:latin typeface="Cambria Math" charset="0"/>
                            <a:ea typeface="Cambria Math" charset="0"/>
                            <a:cs typeface="Cambria Math" charset="0"/>
                          </a:rPr>
                          <m:t>,</m:t>
                        </m:r>
                        <m:r>
                          <a:rPr lang="en-US" sz="1800" i="1">
                            <a:latin typeface="Cambria Math" charset="0"/>
                            <a:ea typeface="Cambria Math" charset="0"/>
                            <a:cs typeface="Cambria Math" charset="0"/>
                          </a:rPr>
                          <m:t>𝜌</m:t>
                        </m:r>
                      </m:e>
                    </m:d>
                  </m:oMath>
                </a14:m>
                <a:r>
                  <a:rPr lang="en-US" sz="1800" dirty="0"/>
                  <a:t>-</a:t>
                </a:r>
                <a:r>
                  <a:rPr lang="en-US" sz="1800" kern="1200" dirty="0">
                    <a:solidFill>
                      <a:schemeClr val="tx1"/>
                    </a:solidFill>
                    <a:latin typeface="Times New Roman" charset="0"/>
                    <a:ea typeface="ＭＳ Ｐゴシック" charset="0"/>
                    <a:cs typeface="+mn-cs"/>
                  </a:rPr>
                  <a:t>constrained too</a:t>
                </a:r>
                <a:r>
                  <a:rPr lang="is-IS" sz="1800" kern="1200" dirty="0">
                    <a:solidFill>
                      <a:schemeClr val="tx1"/>
                    </a:solidFill>
                    <a:latin typeface="Times New Roman" charset="0"/>
                    <a:ea typeface="ＭＳ Ｐゴシック" charset="0"/>
                    <a:cs typeface="+mn-cs"/>
                  </a:rPr>
                  <a:t>. </a:t>
                </a:r>
              </a:p>
              <a:p>
                <a:endParaRPr lang="is-IS" sz="1800" kern="1200" dirty="0">
                  <a:solidFill>
                    <a:schemeClr val="tx1"/>
                  </a:solidFill>
                  <a:latin typeface="Times New Roman" charset="0"/>
                  <a:ea typeface="ＭＳ Ｐゴシック" charset="0"/>
                  <a:cs typeface="+mn-cs"/>
                </a:endParaRPr>
              </a:p>
              <a:p>
                <a:r>
                  <a:rPr lang="is-IS" sz="1800" kern="1200" dirty="0">
                    <a:solidFill>
                      <a:schemeClr val="tx1"/>
                    </a:solidFill>
                    <a:latin typeface="Times New Roman" charset="0"/>
                    <a:ea typeface="ＭＳ Ｐゴシック" charset="0"/>
                    <a:cs typeface="+mn-cs"/>
                  </a:rPr>
                  <a:t>And so the delay</a:t>
                </a:r>
                <a:r>
                  <a:rPr lang="is-IS" sz="1800" kern="1200" baseline="0" dirty="0">
                    <a:solidFill>
                      <a:schemeClr val="tx1"/>
                    </a:solidFill>
                    <a:latin typeface="Times New Roman" charset="0"/>
                    <a:ea typeface="ＭＳ Ｐゴシック" charset="0"/>
                    <a:cs typeface="+mn-cs"/>
                  </a:rPr>
                  <a:t> through the second router is also guaranteed to be less than b over fai times R as well!</a:t>
                </a:r>
                <a:endParaRPr lang="en-US" sz="1800" kern="1200" dirty="0">
                  <a:solidFill>
                    <a:schemeClr val="tx1"/>
                  </a:solidFill>
                  <a:latin typeface="Times New Roman" charset="0"/>
                  <a:ea typeface="ＭＳ Ｐゴシック" charset="0"/>
                  <a:cs typeface="+mn-cs"/>
                </a:endParaRPr>
              </a:p>
              <a:p>
                <a:endParaRPr lang="en-US" dirty="0"/>
              </a:p>
            </p:txBody>
          </p:sp>
        </mc:Choice>
        <mc:Fallback xmlns="">
          <p:sp>
            <p:nvSpPr>
              <p:cNvPr id="3" name="Notes Placeholder 2"/>
              <p:cNvSpPr>
                <a:spLocks noGrp="1"/>
              </p:cNvSpPr>
              <p:nvPr>
                <p:ph type="body" idx="1"/>
              </p:nvPr>
            </p:nvSpPr>
            <p:spPr/>
            <p:txBody>
              <a:bodyPr/>
              <a:lstStyle/>
              <a:p>
                <a:r>
                  <a:rPr lang="en-US" dirty="0" smtClean="0"/>
                  <a:t>Let's see</a:t>
                </a:r>
                <a:r>
                  <a:rPr lang="en-US" baseline="0" dirty="0" smtClean="0"/>
                  <a:t> how we use the leaky bucket regulator in practice. The end host contains a leaky bucket regulator, implemented in software or in hardware. It guarantees that the packets the host is sending into the network are sigma-rho constrained. If the buffer at the first router can hold up to b bits, then we need to make sure the packets leaving the end host are sufficiently regulated that they can't make the buffer overflow. This means the rate at which the buffer is served, </a:t>
                </a:r>
                <a:r>
                  <a:rPr lang="en-US" baseline="0" dirty="0" err="1" smtClean="0"/>
                  <a:t>fai</a:t>
                </a:r>
                <a:r>
                  <a:rPr lang="en-US" baseline="0" dirty="0" smtClean="0"/>
                  <a:t> times R, must be faster than the rate at which the end host sends bits into the network. In other words, we need fair times R greater than rho. If we also make b greater than sigma, then we can be sure the buffer can absorb the largest burst the end host will send. And if we make sure both of these properties are true, then we can be sure no packets are dropped and the delay through the first router is no more than b over </a:t>
                </a:r>
                <a:r>
                  <a:rPr lang="en-US" baseline="0" dirty="0" err="1" smtClean="0"/>
                  <a:t>fai</a:t>
                </a:r>
                <a:r>
                  <a:rPr lang="en-US" baseline="0" dirty="0" smtClean="0"/>
                  <a:t> times R seconds.</a:t>
                </a:r>
              </a:p>
              <a:p>
                <a:endParaRPr lang="en-US" baseline="0" dirty="0" smtClean="0"/>
              </a:p>
              <a:p>
                <a:r>
                  <a:rPr lang="en-US" dirty="0" smtClean="0"/>
                  <a:t>&lt;click&gt; What happens when</a:t>
                </a:r>
                <a:r>
                  <a:rPr lang="en-US" baseline="0" dirty="0" smtClean="0"/>
                  <a:t> the packets from the first router reach the second router along the path? Can we be sure the packets won't become </a:t>
                </a:r>
                <a:r>
                  <a:rPr lang="en-US" baseline="0" dirty="0" err="1" smtClean="0"/>
                  <a:t>bursty</a:t>
                </a:r>
                <a:r>
                  <a:rPr lang="en-US" baseline="0" dirty="0" smtClean="0"/>
                  <a:t> again, and overflow the second router?</a:t>
                </a:r>
              </a:p>
              <a:p>
                <a:endParaRPr lang="en-US" baseline="0" dirty="0" smtClean="0"/>
              </a:p>
              <a:p>
                <a:r>
                  <a:rPr lang="en-US" baseline="0" dirty="0" smtClean="0"/>
                  <a:t>Yes, we can be sure. &lt;click&gt;  </a:t>
                </a:r>
                <a:r>
                  <a:rPr lang="en-US" baseline="0" dirty="0" err="1" smtClean="0"/>
                  <a:t>THere</a:t>
                </a:r>
                <a:r>
                  <a:rPr lang="en-US" baseline="0" dirty="0" smtClean="0"/>
                  <a:t> is a very cool theorem that says: </a:t>
                </a:r>
                <a:r>
                  <a:rPr lang="en-US" sz="1800" kern="1200" dirty="0" smtClean="0">
                    <a:solidFill>
                      <a:schemeClr val="tx1"/>
                    </a:solidFill>
                    <a:latin typeface="Times New Roman" charset="0"/>
                    <a:ea typeface="ＭＳ Ｐゴシック" charset="0"/>
                    <a:cs typeface="+mn-cs"/>
                  </a:rPr>
                  <a:t>If arrivals to the queue are </a:t>
                </a:r>
                <a:r>
                  <a:rPr lang="is-IS" sz="1800" i="0" smtClean="0">
                    <a:latin typeface="Cambria Math" charset="0"/>
                  </a:rPr>
                  <a:t>(</a:t>
                </a:r>
                <a:r>
                  <a:rPr lang="is-IS" sz="1800" i="0" smtClean="0">
                    <a:latin typeface="Cambria Math" charset="0"/>
                    <a:ea typeface="Cambria Math" charset="0"/>
                    <a:cs typeface="Cambria Math" charset="0"/>
                  </a:rPr>
                  <a:t>𝜎</a:t>
                </a:r>
                <a:r>
                  <a:rPr lang="en-US" sz="1800" b="0" i="0" smtClean="0">
                    <a:latin typeface="Cambria Math" charset="0"/>
                    <a:ea typeface="Cambria Math" charset="0"/>
                    <a:cs typeface="Cambria Math" charset="0"/>
                  </a:rPr>
                  <a:t>,𝜌)</a:t>
                </a:r>
                <a:r>
                  <a:rPr lang="en-US" sz="1800" kern="1200" dirty="0" smtClean="0">
                    <a:solidFill>
                      <a:schemeClr val="tx1"/>
                    </a:solidFill>
                    <a:latin typeface="Times New Roman" charset="0"/>
                    <a:ea typeface="ＭＳ Ｐゴシック" charset="0"/>
                    <a:cs typeface="+mn-cs"/>
                  </a:rPr>
                  <a:t>-constrained, </a:t>
                </a:r>
              </a:p>
              <a:p>
                <a:r>
                  <a:rPr lang="en-US" sz="1800" kern="1200" dirty="0" smtClean="0">
                    <a:solidFill>
                      <a:schemeClr val="tx1"/>
                    </a:solidFill>
                    <a:latin typeface="Times New Roman" charset="0"/>
                    <a:ea typeface="ＭＳ Ｐゴシック" charset="0"/>
                    <a:cs typeface="+mn-cs"/>
                  </a:rPr>
                  <a:t>and if the queue is served at rate </a:t>
                </a:r>
                <a:r>
                  <a:rPr lang="en-US" sz="1800" i="0">
                    <a:latin typeface="Cambria Math" charset="0"/>
                    <a:ea typeface="Cambria Math" charset="0"/>
                    <a:cs typeface="Cambria Math" charset="0"/>
                  </a:rPr>
                  <a:t>𝜙𝑅&gt;𝜌</a:t>
                </a:r>
                <a:r>
                  <a:rPr lang="en-US" sz="1800" kern="1200" dirty="0">
                    <a:solidFill>
                      <a:schemeClr val="tx1"/>
                    </a:solidFill>
                    <a:latin typeface="Times New Roman" charset="0"/>
                    <a:ea typeface="ＭＳ Ｐゴシック" charset="0"/>
                    <a:cs typeface="+mn-cs"/>
                  </a:rPr>
                  <a:t> and </a:t>
                </a:r>
                <a:r>
                  <a:rPr lang="en-US" sz="1800" i="0">
                    <a:latin typeface="Cambria Math" charset="0"/>
                  </a:rPr>
                  <a:t>𝑏&gt;</a:t>
                </a:r>
                <a:r>
                  <a:rPr lang="en-US" sz="1800" i="0">
                    <a:latin typeface="Cambria Math" charset="0"/>
                    <a:ea typeface="Cambria Math" charset="0"/>
                    <a:cs typeface="Cambria Math" charset="0"/>
                  </a:rPr>
                  <a:t>𝜎</a:t>
                </a:r>
                <a:r>
                  <a:rPr lang="en-US" sz="1800" kern="1200" dirty="0" smtClean="0">
                    <a:solidFill>
                      <a:schemeClr val="tx1"/>
                    </a:solidFill>
                    <a:latin typeface="Times New Roman" charset="0"/>
                    <a:ea typeface="ＭＳ Ｐゴシック" charset="0"/>
                    <a:cs typeface="+mn-cs"/>
                  </a:rPr>
                  <a:t>, </a:t>
                </a:r>
              </a:p>
              <a:p>
                <a:r>
                  <a:rPr lang="en-US" sz="1800" kern="1200" dirty="0" smtClean="0">
                    <a:solidFill>
                      <a:schemeClr val="tx1"/>
                    </a:solidFill>
                    <a:latin typeface="Times New Roman" charset="0"/>
                    <a:ea typeface="ＭＳ Ｐゴシック" charset="0"/>
                    <a:cs typeface="+mn-cs"/>
                  </a:rPr>
                  <a:t>then </a:t>
                </a:r>
                <a:r>
                  <a:rPr lang="en-US" sz="1800" kern="1200" dirty="0" smtClean="0">
                    <a:solidFill>
                      <a:schemeClr val="tx1"/>
                    </a:solidFill>
                    <a:latin typeface="Times New Roman" charset="0"/>
                    <a:ea typeface="ＭＳ Ｐゴシック" charset="0"/>
                    <a:cs typeface="+mn-cs"/>
                  </a:rPr>
                  <a:t>the departures from the router are </a:t>
                </a:r>
                <a:r>
                  <a:rPr lang="en-US" sz="1800" kern="1200" dirty="0" smtClean="0">
                    <a:solidFill>
                      <a:schemeClr val="tx1"/>
                    </a:solidFill>
                    <a:latin typeface="Times New Roman" charset="0"/>
                    <a:ea typeface="ＭＳ Ｐゴシック" charset="0"/>
                    <a:cs typeface="+mn-cs"/>
                  </a:rPr>
                  <a:t>also </a:t>
                </a:r>
                <a:r>
                  <a:rPr lang="is-IS" sz="1800" i="0">
                    <a:latin typeface="Cambria Math" charset="0"/>
                  </a:rPr>
                  <a:t>(</a:t>
                </a:r>
                <a:r>
                  <a:rPr lang="is-IS" sz="1800" i="0">
                    <a:latin typeface="Cambria Math" charset="0"/>
                    <a:ea typeface="Cambria Math" charset="0"/>
                    <a:cs typeface="Cambria Math" charset="0"/>
                  </a:rPr>
                  <a:t>𝜎</a:t>
                </a:r>
                <a:r>
                  <a:rPr lang="en-US" sz="1800" i="0">
                    <a:latin typeface="Cambria Math" charset="0"/>
                    <a:ea typeface="Cambria Math" charset="0"/>
                    <a:cs typeface="Cambria Math" charset="0"/>
                  </a:rPr>
                  <a:t>,𝜌)</a:t>
                </a:r>
                <a:r>
                  <a:rPr lang="en-US" sz="1800" kern="1200" dirty="0">
                    <a:solidFill>
                      <a:schemeClr val="tx1"/>
                    </a:solidFill>
                    <a:latin typeface="Times New Roman" charset="0"/>
                    <a:ea typeface="ＭＳ Ｐゴシック" charset="0"/>
                    <a:cs typeface="+mn-cs"/>
                  </a:rPr>
                  <a:t>-</a:t>
                </a:r>
                <a:r>
                  <a:rPr lang="en-US" sz="1800" kern="1200" dirty="0" smtClean="0">
                    <a:solidFill>
                      <a:schemeClr val="tx1"/>
                    </a:solidFill>
                    <a:latin typeface="Times New Roman" charset="0"/>
                    <a:ea typeface="ＭＳ Ｐゴシック" charset="0"/>
                    <a:cs typeface="+mn-cs"/>
                  </a:rPr>
                  <a:t>constrained. Which means</a:t>
                </a:r>
              </a:p>
              <a:p>
                <a:r>
                  <a:rPr lang="en-US" sz="1800" kern="1200" dirty="0">
                    <a:solidFill>
                      <a:schemeClr val="tx1"/>
                    </a:solidFill>
                    <a:latin typeface="Times New Roman" charset="0"/>
                    <a:ea typeface="ＭＳ Ｐゴシック" charset="0"/>
                    <a:cs typeface="+mn-cs"/>
                  </a:rPr>
                  <a:t>a</a:t>
                </a:r>
                <a:r>
                  <a:rPr lang="en-US" sz="1800" kern="1200" dirty="0" smtClean="0">
                    <a:solidFill>
                      <a:schemeClr val="tx1"/>
                    </a:solidFill>
                    <a:latin typeface="Times New Roman" charset="0"/>
                    <a:ea typeface="ＭＳ Ｐゴシック" charset="0"/>
                    <a:cs typeface="+mn-cs"/>
                  </a:rPr>
                  <a:t>rrivals to the next router are also </a:t>
                </a:r>
                <a:r>
                  <a:rPr lang="is-IS" sz="1800" i="0">
                    <a:latin typeface="Cambria Math" charset="0"/>
                  </a:rPr>
                  <a:t>(</a:t>
                </a:r>
                <a:r>
                  <a:rPr lang="is-IS" sz="1800" i="0">
                    <a:latin typeface="Cambria Math" charset="0"/>
                    <a:ea typeface="Cambria Math" charset="0"/>
                    <a:cs typeface="Cambria Math" charset="0"/>
                  </a:rPr>
                  <a:t>𝜎</a:t>
                </a:r>
                <a:r>
                  <a:rPr lang="en-US" sz="1800" i="0">
                    <a:latin typeface="Cambria Math" charset="0"/>
                    <a:ea typeface="Cambria Math" charset="0"/>
                    <a:cs typeface="Cambria Math" charset="0"/>
                  </a:rPr>
                  <a:t>,𝜌)</a:t>
                </a:r>
                <a:r>
                  <a:rPr lang="en-US" sz="1800" dirty="0"/>
                  <a:t>-</a:t>
                </a:r>
                <a:r>
                  <a:rPr lang="en-US" sz="1800" kern="1200" dirty="0" smtClean="0">
                    <a:solidFill>
                      <a:schemeClr val="tx1"/>
                    </a:solidFill>
                    <a:latin typeface="Times New Roman" charset="0"/>
                    <a:ea typeface="ＭＳ Ｐゴシック" charset="0"/>
                    <a:cs typeface="+mn-cs"/>
                  </a:rPr>
                  <a:t>constrained too</a:t>
                </a:r>
                <a:r>
                  <a:rPr lang="is-IS" sz="1800" kern="1200" dirty="0" smtClean="0">
                    <a:solidFill>
                      <a:schemeClr val="tx1"/>
                    </a:solidFill>
                    <a:latin typeface="Times New Roman" charset="0"/>
                    <a:ea typeface="ＭＳ Ｐゴシック" charset="0"/>
                    <a:cs typeface="+mn-cs"/>
                  </a:rPr>
                  <a:t>. </a:t>
                </a:r>
              </a:p>
              <a:p>
                <a:endParaRPr lang="is-IS" sz="1800" kern="1200" dirty="0" smtClean="0">
                  <a:solidFill>
                    <a:schemeClr val="tx1"/>
                  </a:solidFill>
                  <a:latin typeface="Times New Roman" charset="0"/>
                  <a:ea typeface="ＭＳ Ｐゴシック" charset="0"/>
                  <a:cs typeface="+mn-cs"/>
                </a:endParaRPr>
              </a:p>
              <a:p>
                <a:r>
                  <a:rPr lang="is-IS" sz="1800" kern="1200" dirty="0" smtClean="0">
                    <a:solidFill>
                      <a:schemeClr val="tx1"/>
                    </a:solidFill>
                    <a:latin typeface="Times New Roman" charset="0"/>
                    <a:ea typeface="ＭＳ Ｐゴシック" charset="0"/>
                    <a:cs typeface="+mn-cs"/>
                  </a:rPr>
                  <a:t>And so the delay</a:t>
                </a:r>
                <a:r>
                  <a:rPr lang="is-IS" sz="1800" kern="1200" baseline="0" dirty="0" smtClean="0">
                    <a:solidFill>
                      <a:schemeClr val="tx1"/>
                    </a:solidFill>
                    <a:latin typeface="Times New Roman" charset="0"/>
                    <a:ea typeface="ＭＳ Ｐゴシック" charset="0"/>
                    <a:cs typeface="+mn-cs"/>
                  </a:rPr>
                  <a:t> through the second router is also guaranteed to be less than b over fai times R as well!</a:t>
                </a:r>
                <a:endParaRPr lang="en-US" sz="1800" kern="1200" dirty="0">
                  <a:solidFill>
                    <a:schemeClr val="tx1"/>
                  </a:solidFill>
                  <a:latin typeface="Times New Roman" charset="0"/>
                  <a:ea typeface="ＭＳ Ｐゴシック" charset="0"/>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54</a:t>
            </a:fld>
            <a:endParaRPr lang="en-US"/>
          </a:p>
        </p:txBody>
      </p:sp>
    </p:spTree>
    <p:extLst>
      <p:ext uri="{BB962C8B-B14F-4D97-AF65-F5344CB8AC3E}">
        <p14:creationId xmlns:p14="http://schemas.microsoft.com/office/powerpoint/2010/main" val="42259078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put it all together.</a:t>
                </a:r>
              </a:p>
              <a:p>
                <a:endParaRPr lang="en-US" dirty="0"/>
              </a:p>
              <a:p>
                <a:r>
                  <a:rPr lang="en-US" dirty="0"/>
                  <a:t>If</a:t>
                </a:r>
                <a:r>
                  <a:rPr lang="en-US" baseline="0" dirty="0"/>
                  <a:t> the end host has a leaky bucket regulator, and if every router uses Weighted Fair Queueing, then we can guarantee an upper bound on the end to end delay as follows: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latin typeface="Times New Roman" charset="0"/>
                    <a:ea typeface="Cambria Math" charset="0"/>
                    <a:cs typeface="Cambria Math" charset="0"/>
                  </a:rPr>
                  <a:t>&lt;click&gt; If</a:t>
                </a:r>
                <a:r>
                  <a:rPr lang="en-US" sz="1800" dirty="0">
                    <a:ea typeface="Cambria Math" charset="0"/>
                    <a:cs typeface="Cambria Math" charset="0"/>
                  </a:rPr>
                  <a:t> </a:t>
                </a:r>
                <a14:m>
                  <m:oMath xmlns:m="http://schemas.openxmlformats.org/officeDocument/2006/math">
                    <m:r>
                      <a:rPr lang="en-US" sz="1800" i="1">
                        <a:latin typeface="Cambria Math" charset="0"/>
                        <a:ea typeface="Cambria Math" charset="0"/>
                        <a:cs typeface="Cambria Math" charset="0"/>
                      </a:rPr>
                      <m:t>𝜙</m:t>
                    </m:r>
                    <m:r>
                      <a:rPr lang="en-US" sz="1800" i="1">
                        <a:latin typeface="Cambria Math" charset="0"/>
                        <a:ea typeface="Cambria Math" charset="0"/>
                        <a:cs typeface="Cambria Math" charset="0"/>
                      </a:rPr>
                      <m:t>𝑅</m:t>
                    </m:r>
                    <m:r>
                      <a:rPr lang="en-US" sz="1800" i="1">
                        <a:latin typeface="Cambria Math" charset="0"/>
                        <a:ea typeface="Cambria Math" charset="0"/>
                        <a:cs typeface="Cambria Math" charset="0"/>
                      </a:rPr>
                      <m:t>&gt;</m:t>
                    </m:r>
                    <m:r>
                      <a:rPr lang="en-US" sz="1800" i="1">
                        <a:latin typeface="Cambria Math" charset="0"/>
                        <a:ea typeface="Cambria Math" charset="0"/>
                        <a:cs typeface="Cambria Math" charset="0"/>
                      </a:rPr>
                      <m:t>𝜌</m:t>
                    </m:r>
                  </m:oMath>
                </a14:m>
                <a:r>
                  <a:rPr lang="en-US" sz="1800" dirty="0"/>
                  <a:t> </a:t>
                </a:r>
                <a:r>
                  <a:rPr lang="en-US" sz="1800" kern="1200" dirty="0">
                    <a:solidFill>
                      <a:schemeClr val="tx1"/>
                    </a:solidFill>
                    <a:latin typeface="Times New Roman" charset="0"/>
                    <a:ea typeface="ＭＳ Ｐゴシック" charset="0"/>
                    <a:cs typeface="+mn-cs"/>
                  </a:rPr>
                  <a:t>and</a:t>
                </a:r>
                <a:r>
                  <a:rPr lang="en-US" sz="1800" dirty="0"/>
                  <a:t> </a:t>
                </a:r>
                <a14:m>
                  <m:oMath xmlns:m="http://schemas.openxmlformats.org/officeDocument/2006/math">
                    <m:r>
                      <a:rPr lang="en-US" sz="1800" i="1">
                        <a:latin typeface="Cambria Math" charset="0"/>
                      </a:rPr>
                      <m:t>𝑏</m:t>
                    </m:r>
                    <m:r>
                      <a:rPr lang="en-US" sz="1800" i="1">
                        <a:latin typeface="Cambria Math" charset="0"/>
                      </a:rPr>
                      <m:t>&gt;</m:t>
                    </m:r>
                    <m:r>
                      <a:rPr lang="en-US" sz="1800" i="1">
                        <a:latin typeface="Cambria Math" charset="0"/>
                        <a:ea typeface="Cambria Math" charset="0"/>
                        <a:cs typeface="Cambria Math" charset="0"/>
                      </a:rPr>
                      <m:t>𝜎</m:t>
                    </m:r>
                  </m:oMath>
                </a14:m>
                <a:r>
                  <a:rPr lang="en-US" sz="1800" kern="1200" dirty="0">
                    <a:solidFill>
                      <a:schemeClr val="tx1"/>
                    </a:solidFill>
                    <a:latin typeface="Times New Roman" charset="0"/>
                    <a:ea typeface="ＭＳ Ｐゴシック" charset="0"/>
                    <a:cs typeface="+mn-cs"/>
                  </a:rPr>
                  <a:t> then the end-to-end delay of </a:t>
                </a:r>
                <a:r>
                  <a:rPr lang="en-US" sz="1800" u="sng" kern="1200" dirty="0">
                    <a:solidFill>
                      <a:schemeClr val="tx1"/>
                    </a:solidFill>
                    <a:latin typeface="Times New Roman" charset="0"/>
                    <a:ea typeface="ＭＳ Ｐゴシック" charset="0"/>
                    <a:cs typeface="+mn-cs"/>
                  </a:rPr>
                  <a:t>every</a:t>
                </a:r>
                <a:r>
                  <a:rPr lang="en-US" sz="1800" kern="1200" dirty="0">
                    <a:solidFill>
                      <a:schemeClr val="tx1"/>
                    </a:solidFill>
                    <a:latin typeface="Times New Roman" charset="0"/>
                    <a:ea typeface="ＭＳ Ｐゴシック" charset="0"/>
                    <a:cs typeface="+mn-cs"/>
                  </a:rPr>
                  <a:t> packet of length </a:t>
                </a:r>
                <a:r>
                  <a:rPr lang="en-US" sz="1600" kern="1200" dirty="0">
                    <a:solidFill>
                      <a:schemeClr val="tx1"/>
                    </a:solidFill>
                    <a:latin typeface="Times New Roman" charset="0"/>
                    <a:ea typeface="ＭＳ Ｐゴシック" charset="0"/>
                    <a:cs typeface="+mn-cs"/>
                  </a:rPr>
                  <a:t>p </a:t>
                </a:r>
                <a14:m>
                  <m:oMath xmlns:m="http://schemas.openxmlformats.org/officeDocument/2006/math">
                    <m:r>
                      <a:rPr lang="en-US" sz="160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4</m:t>
                    </m:r>
                    <m:d>
                      <m:dPr>
                        <m:ctrlPr>
                          <a:rPr lang="en-US" sz="1600" b="0" i="1" smtClean="0">
                            <a:latin typeface="Cambria Math" panose="02040503050406030204" pitchFamily="18" charset="0"/>
                            <a:ea typeface="Cambria Math" charset="0"/>
                            <a:cs typeface="Cambria Math" charset="0"/>
                          </a:rPr>
                        </m:ctrlPr>
                      </m:dPr>
                      <m:e>
                        <m:f>
                          <m:fPr>
                            <m:ctrlPr>
                              <a:rPr lang="bg-BG" sz="1600" b="0" i="1" smtClean="0">
                                <a:latin typeface="Cambria Math" panose="02040503050406030204" pitchFamily="18" charset="0"/>
                                <a:ea typeface="Cambria Math" charset="0"/>
                                <a:cs typeface="Cambria Math" charset="0"/>
                              </a:rPr>
                            </m:ctrlPr>
                          </m:fPr>
                          <m:num>
                            <m:r>
                              <a:rPr lang="en-US" sz="1600" b="0" i="1" smtClean="0">
                                <a:latin typeface="Cambria Math" charset="0"/>
                                <a:ea typeface="Cambria Math" charset="0"/>
                                <a:cs typeface="Cambria Math" charset="0"/>
                              </a:rPr>
                              <m:t>𝑙</m:t>
                            </m:r>
                          </m:num>
                          <m:den>
                            <m:r>
                              <a:rPr lang="en-US" sz="1600" b="0" i="1" smtClean="0">
                                <a:latin typeface="Cambria Math" charset="0"/>
                                <a:ea typeface="Cambria Math" charset="0"/>
                                <a:cs typeface="Cambria Math" charset="0"/>
                              </a:rPr>
                              <m:t>𝑐</m:t>
                            </m:r>
                          </m:den>
                        </m:f>
                        <m:r>
                          <a:rPr lang="en-US" sz="1600" b="0" i="1" smtClean="0">
                            <a:latin typeface="Cambria Math" charset="0"/>
                            <a:ea typeface="Cambria Math" charset="0"/>
                            <a:cs typeface="Cambria Math" charset="0"/>
                          </a:rPr>
                          <m:t>+</m:t>
                        </m:r>
                        <m:f>
                          <m:fPr>
                            <m:ctrlPr>
                              <a:rPr lang="bg-BG" sz="1600" b="0" i="1" smtClean="0">
                                <a:latin typeface="Cambria Math" panose="02040503050406030204" pitchFamily="18" charset="0"/>
                                <a:ea typeface="Cambria Math" charset="0"/>
                                <a:cs typeface="Cambria Math" charset="0"/>
                              </a:rPr>
                            </m:ctrlPr>
                          </m:fPr>
                          <m:num>
                            <m:r>
                              <a:rPr lang="en-US" sz="1600" b="0" i="1" smtClean="0">
                                <a:latin typeface="Cambria Math" charset="0"/>
                                <a:ea typeface="Cambria Math" charset="0"/>
                                <a:cs typeface="Cambria Math" charset="0"/>
                              </a:rPr>
                              <m:t>𝑝</m:t>
                            </m:r>
                          </m:num>
                          <m:den>
                            <m:r>
                              <a:rPr lang="en-US" sz="1600" b="0" i="1" smtClean="0">
                                <a:latin typeface="Cambria Math" charset="0"/>
                                <a:ea typeface="Cambria Math" charset="0"/>
                                <a:cs typeface="Cambria Math" charset="0"/>
                              </a:rPr>
                              <m:t>𝑅</m:t>
                            </m:r>
                          </m:den>
                        </m:f>
                      </m:e>
                    </m:d>
                    <m:r>
                      <a:rPr lang="en-US" sz="1600" b="0" i="1" smtClean="0">
                        <a:latin typeface="Cambria Math" charset="0"/>
                        <a:ea typeface="Cambria Math" charset="0"/>
                        <a:cs typeface="Cambria Math" charset="0"/>
                      </a:rPr>
                      <m:t>+3</m:t>
                    </m:r>
                    <m:f>
                      <m:fPr>
                        <m:ctrlPr>
                          <a:rPr lang="bg-BG" sz="1600" b="0" i="1" smtClean="0">
                            <a:latin typeface="Cambria Math" panose="02040503050406030204" pitchFamily="18" charset="0"/>
                            <a:ea typeface="Cambria Math" charset="0"/>
                            <a:cs typeface="Cambria Math" charset="0"/>
                          </a:rPr>
                        </m:ctrlPr>
                      </m:fPr>
                      <m:num>
                        <m:r>
                          <a:rPr lang="en-US" sz="1600" b="0" i="1" smtClean="0">
                            <a:latin typeface="Cambria Math" charset="0"/>
                            <a:ea typeface="Cambria Math" charset="0"/>
                            <a:cs typeface="Cambria Math" charset="0"/>
                          </a:rPr>
                          <m:t>𝑏</m:t>
                        </m:r>
                      </m:num>
                      <m:den>
                        <m:r>
                          <m:rPr>
                            <m:nor/>
                          </m:rPr>
                          <a:rPr lang="en-US" sz="1600" i="1" dirty="0">
                            <a:latin typeface="Times New Roman" charset="0"/>
                            <a:ea typeface="Times New Roman" charset="0"/>
                            <a:cs typeface="Times New Roman" charset="0"/>
                          </a:rPr>
                          <m:t>𝜙</m:t>
                        </m:r>
                        <m:r>
                          <m:rPr>
                            <m:nor/>
                          </m:rPr>
                          <a:rPr lang="en-US" sz="1600" i="1" dirty="0">
                            <a:latin typeface="Times New Roman" charset="0"/>
                            <a:ea typeface="Times New Roman" charset="0"/>
                            <a:cs typeface="Times New Roman" charset="0"/>
                          </a:rPr>
                          <m:t>R</m:t>
                        </m:r>
                        <m:r>
                          <m:rPr>
                            <m:nor/>
                          </m:rPr>
                          <a:rPr lang="en-US" sz="1600" i="1" baseline="-25000" dirty="0">
                            <a:latin typeface="Times New Roman" charset="0"/>
                            <a:ea typeface="Times New Roman" charset="0"/>
                            <a:cs typeface="Times New Roman" charset="0"/>
                          </a:rPr>
                          <m:t> </m:t>
                        </m:r>
                      </m:den>
                    </m:f>
                  </m:oMath>
                </a14:m>
                <a:r>
                  <a:rPr lang="en-US" sz="1800" kern="1200" dirty="0">
                    <a:solidFill>
                      <a:schemeClr val="tx1"/>
                    </a:solidFill>
                    <a:latin typeface="Times New Roman" charset="0"/>
                    <a:ea typeface="ＭＳ Ｐゴシック" charset="0"/>
                    <a:cs typeface="+mn-cs"/>
                  </a:rPr>
                  <a:t>  </a:t>
                </a:r>
              </a:p>
              <a:p>
                <a:endParaRPr lang="en-US" dirty="0"/>
              </a:p>
            </p:txBody>
          </p:sp>
        </mc:Choice>
        <mc:Fallback xmlns="">
          <p:sp>
            <p:nvSpPr>
              <p:cNvPr id="3" name="Notes Placeholder 2"/>
              <p:cNvSpPr>
                <a:spLocks noGrp="1"/>
              </p:cNvSpPr>
              <p:nvPr>
                <p:ph type="body" idx="1"/>
              </p:nvPr>
            </p:nvSpPr>
            <p:spPr/>
            <p:txBody>
              <a:bodyPr/>
              <a:lstStyle/>
              <a:p>
                <a:r>
                  <a:rPr lang="en-US" dirty="0" smtClean="0"/>
                  <a:t>Let’s put it all together.</a:t>
                </a:r>
              </a:p>
              <a:p>
                <a:endParaRPr lang="en-US" dirty="0" smtClean="0"/>
              </a:p>
              <a:p>
                <a:r>
                  <a:rPr lang="en-US" dirty="0" smtClean="0"/>
                  <a:t>If</a:t>
                </a:r>
                <a:r>
                  <a:rPr lang="en-US" baseline="0" dirty="0" smtClean="0"/>
                  <a:t> the end host has a leaky bucket regulator, and if every router uses Weighted Fair Queueing, then we can guarantee an upper bound on the end to end delay as follows: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smtClean="0">
                    <a:solidFill>
                      <a:schemeClr val="tx1"/>
                    </a:solidFill>
                    <a:latin typeface="Times New Roman" charset="0"/>
                    <a:ea typeface="Cambria Math" charset="0"/>
                    <a:cs typeface="Cambria Math" charset="0"/>
                  </a:rPr>
                  <a:t>&lt;click&gt; If</a:t>
                </a:r>
                <a:r>
                  <a:rPr lang="en-US" sz="1800" dirty="0" smtClean="0">
                    <a:ea typeface="Cambria Math" charset="0"/>
                    <a:cs typeface="Cambria Math" charset="0"/>
                  </a:rPr>
                  <a:t> </a:t>
                </a:r>
                <a:r>
                  <a:rPr lang="en-US" sz="1800" i="0">
                    <a:latin typeface="Cambria Math" charset="0"/>
                    <a:ea typeface="Cambria Math" charset="0"/>
                    <a:cs typeface="Cambria Math" charset="0"/>
                  </a:rPr>
                  <a:t>𝜙𝑅&gt;𝜌</a:t>
                </a:r>
                <a:r>
                  <a:rPr lang="en-US" sz="1800" dirty="0"/>
                  <a:t> </a:t>
                </a:r>
                <a:r>
                  <a:rPr lang="en-US" sz="1800" kern="1200" dirty="0">
                    <a:solidFill>
                      <a:schemeClr val="tx1"/>
                    </a:solidFill>
                    <a:latin typeface="Times New Roman" charset="0"/>
                    <a:ea typeface="ＭＳ Ｐゴシック" charset="0"/>
                    <a:cs typeface="+mn-cs"/>
                  </a:rPr>
                  <a:t>and</a:t>
                </a:r>
                <a:r>
                  <a:rPr lang="en-US" sz="1800" dirty="0"/>
                  <a:t> </a:t>
                </a:r>
                <a:r>
                  <a:rPr lang="en-US" sz="1800" i="0">
                    <a:latin typeface="Cambria Math" charset="0"/>
                  </a:rPr>
                  <a:t>𝑏&gt;</a:t>
                </a:r>
                <a:r>
                  <a:rPr lang="en-US" sz="1800" i="0">
                    <a:latin typeface="Cambria Math" charset="0"/>
                    <a:ea typeface="Cambria Math" charset="0"/>
                    <a:cs typeface="Cambria Math" charset="0"/>
                  </a:rPr>
                  <a:t>𝜎</a:t>
                </a:r>
                <a:r>
                  <a:rPr lang="en-US" sz="1800" kern="1200" dirty="0" smtClean="0">
                    <a:solidFill>
                      <a:schemeClr val="tx1"/>
                    </a:solidFill>
                    <a:latin typeface="Times New Roman" charset="0"/>
                    <a:ea typeface="ＭＳ Ｐゴシック" charset="0"/>
                    <a:cs typeface="+mn-cs"/>
                  </a:rPr>
                  <a:t> then the end-to-end delay of </a:t>
                </a:r>
                <a:r>
                  <a:rPr lang="en-US" sz="1800" u="sng" kern="1200" dirty="0" smtClean="0">
                    <a:solidFill>
                      <a:schemeClr val="tx1"/>
                    </a:solidFill>
                    <a:latin typeface="Times New Roman" charset="0"/>
                    <a:ea typeface="ＭＳ Ｐゴシック" charset="0"/>
                    <a:cs typeface="+mn-cs"/>
                  </a:rPr>
                  <a:t>every</a:t>
                </a:r>
                <a:r>
                  <a:rPr lang="en-US" sz="1800" kern="1200" dirty="0" smtClean="0">
                    <a:solidFill>
                      <a:schemeClr val="tx1"/>
                    </a:solidFill>
                    <a:latin typeface="Times New Roman" charset="0"/>
                    <a:ea typeface="ＭＳ Ｐゴシック" charset="0"/>
                    <a:cs typeface="+mn-cs"/>
                  </a:rPr>
                  <a:t> packet of length </a:t>
                </a:r>
                <a:r>
                  <a:rPr lang="en-US" sz="1600" kern="1200" dirty="0" smtClean="0">
                    <a:solidFill>
                      <a:schemeClr val="tx1"/>
                    </a:solidFill>
                    <a:latin typeface="Times New Roman" charset="0"/>
                    <a:ea typeface="ＭＳ Ｐゴシック" charset="0"/>
                    <a:cs typeface="+mn-cs"/>
                  </a:rPr>
                  <a:t>p </a:t>
                </a:r>
                <a:r>
                  <a:rPr lang="en-US" sz="1600" i="0" smtClean="0">
                    <a:latin typeface="Cambria Math" charset="0"/>
                    <a:ea typeface="Cambria Math" charset="0"/>
                    <a:cs typeface="Cambria Math" charset="0"/>
                  </a:rPr>
                  <a:t>≤</a:t>
                </a:r>
                <a:r>
                  <a:rPr lang="en-US" sz="1600" b="0" i="0" smtClean="0">
                    <a:latin typeface="Cambria Math" charset="0"/>
                    <a:ea typeface="Cambria Math" charset="0"/>
                    <a:cs typeface="Cambria Math" charset="0"/>
                  </a:rPr>
                  <a:t>4(𝑙</a:t>
                </a:r>
                <a:r>
                  <a:rPr lang="bg-BG" sz="1600" b="0" i="0" smtClean="0">
                    <a:latin typeface="Cambria Math" charset="0"/>
                    <a:ea typeface="Cambria Math" charset="0"/>
                    <a:cs typeface="Cambria Math" charset="0"/>
                  </a:rPr>
                  <a:t>/</a:t>
                </a:r>
                <a:r>
                  <a:rPr lang="en-US" sz="1600" b="0" i="0" smtClean="0">
                    <a:latin typeface="Cambria Math" charset="0"/>
                    <a:ea typeface="Cambria Math" charset="0"/>
                    <a:cs typeface="Cambria Math" charset="0"/>
                  </a:rPr>
                  <a:t>𝑐+𝑝</a:t>
                </a:r>
                <a:r>
                  <a:rPr lang="bg-BG" sz="1600" b="0" i="0" smtClean="0">
                    <a:latin typeface="Cambria Math" charset="0"/>
                    <a:ea typeface="Cambria Math" charset="0"/>
                    <a:cs typeface="Cambria Math" charset="0"/>
                  </a:rPr>
                  <a:t>/</a:t>
                </a:r>
                <a:r>
                  <a:rPr lang="en-US" sz="1600" b="0" i="0" smtClean="0">
                    <a:latin typeface="Cambria Math" charset="0"/>
                    <a:ea typeface="Cambria Math" charset="0"/>
                    <a:cs typeface="Cambria Math" charset="0"/>
                  </a:rPr>
                  <a:t>𝑅)+3 𝑏</a:t>
                </a:r>
                <a:r>
                  <a:rPr lang="bg-BG" sz="1600" b="0" i="0" smtClean="0">
                    <a:latin typeface="Cambria Math" charset="0"/>
                    <a:ea typeface="Cambria Math" charset="0"/>
                    <a:cs typeface="Cambria Math" charset="0"/>
                  </a:rPr>
                  <a:t>/</a:t>
                </a:r>
                <a:r>
                  <a:rPr lang="en-US" sz="1600" b="0" i="0" dirty="0">
                    <a:latin typeface="Times New Roman" charset="0"/>
                    <a:ea typeface="Times New Roman" charset="0"/>
                    <a:cs typeface="Times New Roman" charset="0"/>
                  </a:rPr>
                  <a:t>"</a:t>
                </a:r>
                <a:r>
                  <a:rPr lang="en-US" sz="1600" i="0" dirty="0">
                    <a:latin typeface="Times New Roman" charset="0"/>
                    <a:ea typeface="Times New Roman" charset="0"/>
                    <a:cs typeface="Times New Roman" charset="0"/>
                  </a:rPr>
                  <a:t>𝜙R</a:t>
                </a:r>
                <a:r>
                  <a:rPr lang="en-US" sz="1600" i="0" baseline="-25000" dirty="0">
                    <a:latin typeface="Times New Roman" charset="0"/>
                    <a:ea typeface="Times New Roman" charset="0"/>
                    <a:cs typeface="Times New Roman" charset="0"/>
                  </a:rPr>
                  <a:t> </a:t>
                </a:r>
                <a:r>
                  <a:rPr lang="en-US" sz="1600" i="0" baseline="-25000" dirty="0">
                    <a:latin typeface="Cambria Math" charset="0"/>
                    <a:ea typeface="Times New Roman" charset="0"/>
                    <a:cs typeface="Times New Roman" charset="0"/>
                  </a:rPr>
                  <a:t>" </a:t>
                </a:r>
                <a:r>
                  <a:rPr lang="en-US" sz="1800" kern="1200" dirty="0" smtClean="0">
                    <a:solidFill>
                      <a:schemeClr val="tx1"/>
                    </a:solidFill>
                    <a:latin typeface="Times New Roman" charset="0"/>
                    <a:ea typeface="ＭＳ Ｐゴシック" charset="0"/>
                    <a:cs typeface="+mn-cs"/>
                  </a:rPr>
                  <a:t>  </a:t>
                </a:r>
              </a:p>
              <a:p>
                <a:endParaRPr lang="en-US" dirty="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55</a:t>
            </a:fld>
            <a:endParaRPr lang="en-US"/>
          </a:p>
        </p:txBody>
      </p:sp>
    </p:spTree>
    <p:extLst>
      <p:ext uri="{BB962C8B-B14F-4D97-AF65-F5344CB8AC3E}">
        <p14:creationId xmlns:p14="http://schemas.microsoft.com/office/powerpoint/2010/main" val="20863905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In other words, in our original example, if we set b </a:t>
            </a:r>
            <a:r>
              <a:rPr lang="en-US" baseline="0" dirty="0" err="1"/>
              <a:t>i</a:t>
            </a:r>
            <a:r>
              <a:rPr lang="en-US" baseline="0" dirty="0"/>
              <a:t> greater than sigma and </a:t>
            </a:r>
            <a:r>
              <a:rPr lang="en-US" baseline="0" dirty="0" err="1"/>
              <a:t>fai</a:t>
            </a:r>
            <a:r>
              <a:rPr lang="en-US" baseline="0" dirty="0"/>
              <a:t> </a:t>
            </a:r>
            <a:r>
              <a:rPr lang="en-US" baseline="0" dirty="0" err="1"/>
              <a:t>i</a:t>
            </a:r>
            <a:r>
              <a:rPr lang="en-US" baseline="0" dirty="0"/>
              <a:t> times R greater than rho, then we have a simple upper bound on the end to end delay as shown. </a:t>
            </a:r>
          </a:p>
        </p:txBody>
      </p:sp>
      <p:sp>
        <p:nvSpPr>
          <p:cNvPr id="4" name="Slide Number Placeholder 3"/>
          <p:cNvSpPr>
            <a:spLocks noGrp="1"/>
          </p:cNvSpPr>
          <p:nvPr>
            <p:ph type="sldNum" sz="quarter" idx="10"/>
          </p:nvPr>
        </p:nvSpPr>
        <p:spPr/>
        <p:txBody>
          <a:bodyPr/>
          <a:lstStyle/>
          <a:p>
            <a:fld id="{F9359941-1679-5443-A686-DD245D03B7E2}" type="slidenum">
              <a:rPr lang="en-US" smtClean="0"/>
              <a:pPr/>
              <a:t>56</a:t>
            </a:fld>
            <a:endParaRPr lang="en-US"/>
          </a:p>
        </p:txBody>
      </p:sp>
    </p:spTree>
    <p:extLst>
      <p:ext uri="{BB962C8B-B14F-4D97-AF65-F5344CB8AC3E}">
        <p14:creationId xmlns:p14="http://schemas.microsoft.com/office/powerpoint/2010/main" val="1602096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look at a</a:t>
                </a:r>
                <a:r>
                  <a:rPr lang="en-US" baseline="0" dirty="0"/>
                  <a:t> numeric example.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latin typeface="Times New Roman" charset="0"/>
                    <a:ea typeface="ＭＳ Ｐゴシック" charset="0"/>
                    <a:cs typeface="+mn-cs"/>
                  </a:rPr>
                  <a:t>In the network below, we want to give an application flow a rate of 10Mb/s and an end to end delay of less than 4.7ms for 1,000 byte packets. What values of </a:t>
                </a:r>
                <a14:m>
                  <m:oMath xmlns:m="http://schemas.openxmlformats.org/officeDocument/2006/math">
                    <m:r>
                      <a:rPr lang="en-US" sz="1800" i="1">
                        <a:latin typeface="Cambria Math" charset="0"/>
                        <a:ea typeface="Cambria Math" charset="0"/>
                        <a:cs typeface="Cambria Math" charset="0"/>
                      </a:rPr>
                      <m:t>𝜎</m:t>
                    </m:r>
                  </m:oMath>
                </a14:m>
                <a:r>
                  <a:rPr lang="en-US" sz="1800" dirty="0">
                    <a:ea typeface="Cambria Math" charset="0"/>
                    <a:cs typeface="Cambria Math" charset="0"/>
                  </a:rPr>
                  <a:t> </a:t>
                </a:r>
                <a:r>
                  <a:rPr lang="en-US" sz="1800" kern="1200" dirty="0">
                    <a:solidFill>
                      <a:schemeClr val="tx1"/>
                    </a:solidFill>
                    <a:latin typeface="Times New Roman" charset="0"/>
                    <a:ea typeface="Cambria Math" charset="0"/>
                    <a:cs typeface="Cambria Math" charset="0"/>
                  </a:rPr>
                  <a:t>and</a:t>
                </a:r>
                <a:r>
                  <a:rPr lang="en-US" sz="1800" dirty="0">
                    <a:ea typeface="Cambria Math" charset="0"/>
                    <a:cs typeface="Cambria Math" charset="0"/>
                  </a:rPr>
                  <a:t> </a:t>
                </a:r>
                <a14:m>
                  <m:oMath xmlns:m="http://schemas.openxmlformats.org/officeDocument/2006/math">
                    <m:r>
                      <a:rPr lang="en-US" sz="1800" i="1">
                        <a:latin typeface="Cambria Math" charset="0"/>
                        <a:ea typeface="Cambria Math" charset="0"/>
                        <a:cs typeface="Cambria Math" charset="0"/>
                      </a:rPr>
                      <m:t>𝜌</m:t>
                    </m:r>
                  </m:oMath>
                </a14:m>
                <a:r>
                  <a:rPr lang="en-US" sz="1800" kern="1200" dirty="0">
                    <a:solidFill>
                      <a:schemeClr val="tx1"/>
                    </a:solidFill>
                    <a:latin typeface="Times New Roman" charset="0"/>
                    <a:ea typeface="ＭＳ Ｐゴシック" charset="0"/>
                    <a:cs typeface="+mn-cs"/>
                  </a:rPr>
                  <a:t> should we use for the leaky bucket regulator? And what service rate and buffer size do we need in the routers? We</a:t>
                </a:r>
                <a:r>
                  <a:rPr lang="en-US" sz="1800" kern="1200" baseline="0" dirty="0">
                    <a:solidFill>
                      <a:schemeClr val="tx1"/>
                    </a:solidFill>
                    <a:latin typeface="Times New Roman" charset="0"/>
                    <a:ea typeface="ＭＳ Ｐゴシック" charset="0"/>
                    <a:cs typeface="+mn-cs"/>
                  </a:rPr>
                  <a:t> are going to a</a:t>
                </a:r>
                <a:r>
                  <a:rPr lang="en-US" sz="1800" kern="1200" dirty="0">
                    <a:solidFill>
                      <a:schemeClr val="tx1"/>
                    </a:solidFill>
                    <a:latin typeface="Times New Roman" charset="0"/>
                    <a:ea typeface="ＭＳ Ｐゴシック" charset="0"/>
                    <a:cs typeface="+mn-cs"/>
                  </a:rPr>
                  <a:t>ssume a speed of propagation, </a:t>
                </a:r>
                <a14:m>
                  <m:oMath xmlns:m="http://schemas.openxmlformats.org/officeDocument/2006/math">
                    <m:r>
                      <a:rPr lang="en-US" sz="1800" b="0" i="1" smtClean="0">
                        <a:latin typeface="Cambria Math" charset="0"/>
                      </a:rPr>
                      <m:t>𝑐</m:t>
                    </m:r>
                    <m:r>
                      <a:rPr lang="en-US" sz="1800" b="0" i="1" smtClean="0">
                        <a:latin typeface="Cambria Math" charset="0"/>
                      </a:rPr>
                      <m:t>=2</m:t>
                    </m:r>
                    <m:sSup>
                      <m:sSupPr>
                        <m:ctrlPr>
                          <a:rPr lang="el-GR" sz="1800" b="0" i="1" smtClean="0">
                            <a:latin typeface="Cambria Math" panose="02040503050406030204" pitchFamily="18" charset="0"/>
                          </a:rPr>
                        </m:ctrlPr>
                      </m:sSupPr>
                      <m:e>
                        <m:r>
                          <a:rPr lang="el-GR"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10</m:t>
                        </m:r>
                      </m:e>
                      <m:sup>
                        <m:r>
                          <a:rPr lang="en-US" sz="1800" b="0" i="1" smtClean="0">
                            <a:latin typeface="Cambria Math" charset="0"/>
                          </a:rPr>
                          <m:t>8</m:t>
                        </m:r>
                      </m:sup>
                    </m:sSup>
                  </m:oMath>
                </a14:m>
                <a:r>
                  <a:rPr lang="en-US" sz="1800" kern="1200" dirty="0">
                    <a:solidFill>
                      <a:schemeClr val="tx1"/>
                    </a:solidFill>
                    <a:latin typeface="Times New Roman" charset="0"/>
                    <a:ea typeface="ＭＳ Ｐゴシック" charset="0"/>
                    <a:cs typeface="+mn-cs"/>
                  </a:rPr>
                  <a:t>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chemeClr val="tx1"/>
                  </a:solidFill>
                  <a:latin typeface="Times New Roman"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latin typeface="Times New Roman" charset="0"/>
                    <a:ea typeface="ＭＳ Ｐゴシック" charset="0"/>
                    <a:cs typeface="+mn-cs"/>
                  </a:rPr>
                  <a:t>Here is the answer:</a:t>
                </a:r>
              </a:p>
              <a:p>
                <a:r>
                  <a:rPr lang="en-US" sz="1800" kern="1200" dirty="0">
                    <a:solidFill>
                      <a:schemeClr val="tx1"/>
                    </a:solidFill>
                    <a:latin typeface="Times New Roman" charset="0"/>
                    <a:ea typeface="ＭＳ Ｐゴシック" charset="0"/>
                    <a:cs typeface="+mn-cs"/>
                  </a:rPr>
                  <a:t>The fixed component of delay – in other words, all</a:t>
                </a:r>
                <a:r>
                  <a:rPr lang="en-US" sz="1800" kern="1200" baseline="0" dirty="0">
                    <a:solidFill>
                      <a:schemeClr val="tx1"/>
                    </a:solidFill>
                    <a:latin typeface="Times New Roman" charset="0"/>
                    <a:ea typeface="ＭＳ Ｐゴシック" charset="0"/>
                    <a:cs typeface="+mn-cs"/>
                  </a:rPr>
                  <a:t> of the delay except for the queueing delay –</a:t>
                </a:r>
                <a:r>
                  <a:rPr lang="en-US" sz="1800" kern="1200" dirty="0">
                    <a:solidFill>
                      <a:schemeClr val="tx1"/>
                    </a:solidFill>
                    <a:latin typeface="Times New Roman" charset="0"/>
                    <a:ea typeface="ＭＳ Ｐゴシック" charset="0"/>
                    <a:cs typeface="+mn-cs"/>
                  </a:rPr>
                  <a:t> is given by </a:t>
                </a:r>
                <a14:m>
                  <m:oMath xmlns:m="http://schemas.openxmlformats.org/officeDocument/2006/math">
                    <m:f>
                      <m:fPr>
                        <m:type m:val="lin"/>
                        <m:ctrlPr>
                          <a:rPr lang="en-US" sz="1800" i="1" smtClean="0">
                            <a:latin typeface="Cambria Math" panose="02040503050406030204" pitchFamily="18" charset="0"/>
                          </a:rPr>
                        </m:ctrlPr>
                      </m:fPr>
                      <m:num>
                        <m:r>
                          <a:rPr lang="en-US" sz="1800" b="0" i="1" smtClean="0">
                            <a:latin typeface="Cambria Math" charset="0"/>
                          </a:rPr>
                          <m:t>(120</m:t>
                        </m:r>
                        <m:r>
                          <a:rPr lang="en-US" sz="1800" b="0" i="1" smtClean="0">
                            <a:latin typeface="Cambria Math" charset="0"/>
                          </a:rPr>
                          <m:t>𝑘𝑚</m:t>
                        </m:r>
                      </m:num>
                      <m:den>
                        <m:r>
                          <a:rPr lang="en-US" sz="1800" b="0" i="1" smtClean="0">
                            <a:latin typeface="Cambria Math" charset="0"/>
                          </a:rPr>
                          <m:t>𝑐</m:t>
                        </m:r>
                      </m:den>
                    </m:f>
                    <m:r>
                      <a:rPr lang="en-US" sz="1800" b="0" i="1" smtClean="0">
                        <a:latin typeface="Cambria Math" charset="0"/>
                      </a:rPr>
                      <m:t>)+8,000</m:t>
                    </m:r>
                    <m:r>
                      <a:rPr lang="en-US" sz="1800" b="0" i="1" smtClean="0">
                        <a:latin typeface="Cambria Math" charset="0"/>
                      </a:rPr>
                      <m:t>𝑏𝑖𝑡𝑠</m:t>
                    </m:r>
                  </m:oMath>
                </a14:m>
                <a:r>
                  <a:rPr lang="en-US" sz="1800" kern="1200" dirty="0">
                    <a:solidFill>
                      <a:schemeClr val="tx1"/>
                    </a:solidFill>
                    <a:latin typeface="Times New Roman" charset="0"/>
                    <a:ea typeface="ＭＳ Ｐゴシック" charset="0"/>
                    <a:cs typeface="+mn-cs"/>
                  </a:rPr>
                  <a:t>(</a:t>
                </a:r>
                <a14:m>
                  <m:oMath xmlns:m="http://schemas.openxmlformats.org/officeDocument/2006/math">
                    <m:f>
                      <m:fPr>
                        <m:ctrlPr>
                          <a:rPr lang="bg-BG" sz="1800" i="1" dirty="0" smtClean="0">
                            <a:latin typeface="Cambria Math" panose="02040503050406030204" pitchFamily="18" charset="0"/>
                          </a:rPr>
                        </m:ctrlPr>
                      </m:fPr>
                      <m:num>
                        <m:r>
                          <a:rPr lang="en-US" sz="1800" b="0" i="1" dirty="0" smtClean="0">
                            <a:latin typeface="Cambria Math" charset="0"/>
                          </a:rPr>
                          <m:t>1</m:t>
                        </m:r>
                      </m:num>
                      <m:den>
                        <m:sSup>
                          <m:sSupPr>
                            <m:ctrlPr>
                              <a:rPr lang="bg-BG" sz="1800" i="1" dirty="0" smtClean="0">
                                <a:latin typeface="Cambria Math" panose="02040503050406030204" pitchFamily="18" charset="0"/>
                              </a:rPr>
                            </m:ctrlPr>
                          </m:sSupPr>
                          <m:e>
                            <m:r>
                              <a:rPr lang="en-US" sz="1800" b="0" i="1" dirty="0" smtClean="0">
                                <a:latin typeface="Cambria Math" charset="0"/>
                              </a:rPr>
                              <m:t>10</m:t>
                            </m:r>
                          </m:e>
                          <m:sup>
                            <m:r>
                              <a:rPr lang="en-US" sz="1800" b="0" i="1" dirty="0" smtClean="0">
                                <a:latin typeface="Cambria Math" charset="0"/>
                              </a:rPr>
                              <m:t>9</m:t>
                            </m:r>
                          </m:sup>
                        </m:sSup>
                      </m:den>
                    </m:f>
                    <m:r>
                      <a:rPr lang="en-US" sz="1800" b="0" i="1" dirty="0" smtClean="0">
                        <a:latin typeface="Cambria Math" charset="0"/>
                      </a:rPr>
                      <m:t>+</m:t>
                    </m:r>
                    <m:f>
                      <m:fPr>
                        <m:ctrlPr>
                          <a:rPr lang="bg-BG" sz="1800" i="1" dirty="0">
                            <a:latin typeface="Cambria Math" panose="02040503050406030204" pitchFamily="18" charset="0"/>
                          </a:rPr>
                        </m:ctrlPr>
                      </m:fPr>
                      <m:num>
                        <m:r>
                          <a:rPr lang="en-US" sz="1800" i="1" dirty="0">
                            <a:latin typeface="Cambria Math" charset="0"/>
                          </a:rPr>
                          <m:t>1</m:t>
                        </m:r>
                      </m:num>
                      <m:den>
                        <m:sSup>
                          <m:sSupPr>
                            <m:ctrlPr>
                              <a:rPr lang="bg-BG" sz="1800" i="1" dirty="0">
                                <a:latin typeface="Cambria Math" panose="02040503050406030204" pitchFamily="18" charset="0"/>
                              </a:rPr>
                            </m:ctrlPr>
                          </m:sSupPr>
                          <m:e>
                            <m:r>
                              <a:rPr lang="en-US" sz="1800" b="0" i="1" dirty="0" smtClean="0">
                                <a:latin typeface="Cambria Math" charset="0"/>
                              </a:rPr>
                              <m:t>100</m:t>
                            </m:r>
                            <m:r>
                              <a:rPr lang="en-US" sz="1800" b="0" i="1" dirty="0" smtClean="0">
                                <a:latin typeface="Cambria Math" charset="0"/>
                                <a:ea typeface="Cambria Math" charset="0"/>
                                <a:cs typeface="Cambria Math" charset="0"/>
                              </a:rPr>
                              <m:t>×</m:t>
                            </m:r>
                            <m:r>
                              <a:rPr lang="en-US" sz="1800" i="1" dirty="0">
                                <a:latin typeface="Cambria Math" charset="0"/>
                              </a:rPr>
                              <m:t>10</m:t>
                            </m:r>
                          </m:e>
                          <m:sup>
                            <m:r>
                              <a:rPr lang="en-US" sz="1800" b="0" i="1" dirty="0" smtClean="0">
                                <a:latin typeface="Cambria Math" charset="0"/>
                              </a:rPr>
                              <m:t>6</m:t>
                            </m:r>
                          </m:sup>
                        </m:sSup>
                      </m:den>
                    </m:f>
                  </m:oMath>
                </a14:m>
                <a:r>
                  <a:rPr lang="bg-BG" sz="1800" dirty="0"/>
                  <a:t> </a:t>
                </a:r>
                <a14:m>
                  <m:oMath xmlns:m="http://schemas.openxmlformats.org/officeDocument/2006/math">
                    <m:r>
                      <a:rPr lang="en-US" sz="1800" b="0" i="0" dirty="0" smtClean="0">
                        <a:latin typeface="Cambria Math" charset="0"/>
                      </a:rPr>
                      <m:t>+</m:t>
                    </m:r>
                    <m:f>
                      <m:fPr>
                        <m:ctrlPr>
                          <a:rPr lang="bg-BG" sz="1800" i="1" dirty="0">
                            <a:latin typeface="Cambria Math" panose="02040503050406030204" pitchFamily="18" charset="0"/>
                          </a:rPr>
                        </m:ctrlPr>
                      </m:fPr>
                      <m:num>
                        <m:r>
                          <a:rPr lang="en-US" sz="1800" i="1" dirty="0">
                            <a:latin typeface="Cambria Math" charset="0"/>
                          </a:rPr>
                          <m:t>1</m:t>
                        </m:r>
                      </m:num>
                      <m:den>
                        <m:sSup>
                          <m:sSupPr>
                            <m:ctrlPr>
                              <a:rPr lang="bg-BG" sz="1800" i="1" dirty="0">
                                <a:latin typeface="Cambria Math" panose="02040503050406030204" pitchFamily="18" charset="0"/>
                              </a:rPr>
                            </m:ctrlPr>
                          </m:sSupPr>
                          <m:e>
                            <m:r>
                              <a:rPr lang="en-US" sz="1800" i="1" dirty="0">
                                <a:latin typeface="Cambria Math" charset="0"/>
                              </a:rPr>
                              <m:t>10</m:t>
                            </m:r>
                          </m:e>
                          <m:sup>
                            <m:r>
                              <a:rPr lang="en-US" sz="1800" i="1" dirty="0">
                                <a:latin typeface="Cambria Math" charset="0"/>
                              </a:rPr>
                              <m:t>9</m:t>
                            </m:r>
                          </m:sup>
                        </m:sSup>
                      </m:den>
                    </m:f>
                  </m:oMath>
                </a14:m>
                <a:r>
                  <a:rPr lang="en-US" sz="1800" kern="1200" dirty="0">
                    <a:solidFill>
                      <a:schemeClr val="tx1"/>
                    </a:solidFill>
                    <a:latin typeface="Times New Roman" charset="0"/>
                    <a:ea typeface="ＭＳ Ｐゴシック" charset="0"/>
                    <a:cs typeface="+mn-cs"/>
                  </a:rPr>
                  <a:t>) = 0.7ms.</a:t>
                </a:r>
                <a:r>
                  <a:rPr lang="en-US" sz="1800" kern="1200" baseline="0" dirty="0">
                    <a:solidFill>
                      <a:schemeClr val="tx1"/>
                    </a:solidFill>
                    <a:latin typeface="Times New Roman" charset="0"/>
                    <a:ea typeface="ＭＳ Ｐゴシック" charset="0"/>
                    <a:cs typeface="+mn-cs"/>
                  </a:rPr>
                  <a:t> This leaves</a:t>
                </a:r>
                <a:r>
                  <a:rPr lang="en-US" sz="1800" kern="1200" dirty="0">
                    <a:solidFill>
                      <a:schemeClr val="tx1"/>
                    </a:solidFill>
                    <a:latin typeface="Times New Roman" charset="0"/>
                    <a:ea typeface="ＭＳ Ｐゴシック" charset="0"/>
                    <a:cs typeface="+mn-cs"/>
                  </a:rPr>
                  <a:t> 4ms delay for the queues in the routers. We can apportion the delay between the routers however we want, so long as we can make the numbers work. Let’s make it simple</a:t>
                </a:r>
                <a:r>
                  <a:rPr lang="en-US" sz="1800" kern="1200" baseline="0" dirty="0">
                    <a:solidFill>
                      <a:schemeClr val="tx1"/>
                    </a:solidFill>
                    <a:latin typeface="Times New Roman" charset="0"/>
                    <a:ea typeface="ＭＳ Ｐゴシック" charset="0"/>
                    <a:cs typeface="+mn-cs"/>
                  </a:rPr>
                  <a:t> and</a:t>
                </a:r>
                <a:r>
                  <a:rPr lang="en-US" sz="1800" kern="1200" dirty="0">
                    <a:solidFill>
                      <a:schemeClr val="tx1"/>
                    </a:solidFill>
                    <a:latin typeface="Times New Roman" charset="0"/>
                    <a:ea typeface="ＭＳ Ｐゴシック" charset="0"/>
                    <a:cs typeface="+mn-cs"/>
                  </a:rPr>
                  <a:t> apportion 2ms delay to each router, which means the queue in each router should</a:t>
                </a:r>
                <a:r>
                  <a:rPr lang="en-US" sz="1800" kern="1200" baseline="0" dirty="0">
                    <a:solidFill>
                      <a:schemeClr val="tx1"/>
                    </a:solidFill>
                    <a:latin typeface="Times New Roman" charset="0"/>
                    <a:ea typeface="ＭＳ Ｐゴシック" charset="0"/>
                    <a:cs typeface="+mn-cs"/>
                  </a:rPr>
                  <a:t> </a:t>
                </a:r>
                <a:r>
                  <a:rPr lang="en-US" sz="1800" kern="1200" dirty="0">
                    <a:solidFill>
                      <a:schemeClr val="tx1"/>
                    </a:solidFill>
                    <a:latin typeface="Times New Roman" charset="0"/>
                    <a:ea typeface="ＭＳ Ｐゴシック" charset="0"/>
                    <a:cs typeface="+mn-cs"/>
                  </a:rPr>
                  <a:t>be no larger than </a:t>
                </a:r>
                <a14:m>
                  <m:oMath xmlns:m="http://schemas.openxmlformats.org/officeDocument/2006/math">
                    <m:r>
                      <a:rPr lang="en-US" sz="1800" i="1">
                        <a:latin typeface="Cambria Math" charset="0"/>
                      </a:rPr>
                      <m:t>2</m:t>
                    </m:r>
                    <m:r>
                      <a:rPr lang="en-US" sz="1800" b="0" i="1" smtClean="0">
                        <a:latin typeface="Cambria Math" charset="0"/>
                      </a:rPr>
                      <m:t>𝑚𝑠</m:t>
                    </m:r>
                    <m:r>
                      <a:rPr lang="en-US" sz="1800" b="0" i="1" smtClean="0">
                        <a:latin typeface="Cambria Math" charset="0"/>
                      </a:rPr>
                      <m:t> × 10</m:t>
                    </m:r>
                  </m:oMath>
                </a14:m>
                <a:r>
                  <a:rPr lang="en-US" sz="1800" kern="1200" dirty="0">
                    <a:solidFill>
                      <a:schemeClr val="tx1"/>
                    </a:solidFill>
                    <a:latin typeface="Times New Roman" charset="0"/>
                    <a:ea typeface="ＭＳ Ｐゴシック" charset="0"/>
                    <a:cs typeface="+mn-cs"/>
                  </a:rPr>
                  <a:t>Mb/s </a:t>
                </a:r>
                <a14:m>
                  <m:oMath xmlns:m="http://schemas.openxmlformats.org/officeDocument/2006/math">
                    <m:r>
                      <a:rPr lang="en-US" sz="1800" b="0" i="1" smtClean="0">
                        <a:latin typeface="Cambria Math" charset="0"/>
                      </a:rPr>
                      <m:t>=20,000</m:t>
                    </m:r>
                  </m:oMath>
                </a14:m>
                <a:r>
                  <a:rPr lang="en-US" sz="1800" kern="1200" dirty="0">
                    <a:solidFill>
                      <a:schemeClr val="tx1"/>
                    </a:solidFill>
                    <a:latin typeface="Times New Roman" charset="0"/>
                    <a:ea typeface="ＭＳ Ｐゴシック" charset="0"/>
                    <a:cs typeface="+mn-cs"/>
                  </a:rPr>
                  <a:t>bits (or 2.5Kbytes). Therefore, the leaky bucket regulator in Host A should have </a:t>
                </a:r>
                <a14:m>
                  <m:oMath xmlns:m="http://schemas.openxmlformats.org/officeDocument/2006/math">
                    <m:r>
                      <a:rPr lang="en-US" sz="1800" i="1" smtClean="0">
                        <a:latin typeface="Cambria Math" charset="0"/>
                        <a:ea typeface="Cambria Math" charset="0"/>
                        <a:cs typeface="Cambria Math" charset="0"/>
                      </a:rPr>
                      <m:t>𝜌</m:t>
                    </m:r>
                    <m:r>
                      <a:rPr lang="en-US" sz="1800" b="0" i="1" smtClean="0">
                        <a:latin typeface="Cambria Math" charset="0"/>
                        <a:ea typeface="Cambria Math" charset="0"/>
                        <a:cs typeface="Cambria Math" charset="0"/>
                      </a:rPr>
                      <m:t>=10</m:t>
                    </m:r>
                    <m:r>
                      <a:rPr lang="en-US" sz="1800" b="0" i="1" smtClean="0">
                        <a:latin typeface="Cambria Math" charset="0"/>
                        <a:ea typeface="Cambria Math" charset="0"/>
                        <a:cs typeface="Cambria Math" charset="0"/>
                      </a:rPr>
                      <m:t>𝑀𝑏</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𝑠</m:t>
                    </m:r>
                  </m:oMath>
                </a14:m>
                <a:r>
                  <a:rPr lang="en-US" sz="1800" kern="1200" dirty="0">
                    <a:solidFill>
                      <a:schemeClr val="tx1"/>
                    </a:solidFill>
                    <a:latin typeface="Times New Roman" charset="0"/>
                    <a:ea typeface="ＭＳ Ｐゴシック" charset="0"/>
                    <a:cs typeface="+mn-cs"/>
                  </a:rPr>
                  <a:t> and </a:t>
                </a:r>
                <a14:m>
                  <m:oMath xmlns:m="http://schemas.openxmlformats.org/officeDocument/2006/math">
                    <m:r>
                      <a:rPr lang="en-US" sz="1800" i="1" smtClean="0">
                        <a:latin typeface="Cambria Math" charset="0"/>
                        <a:ea typeface="Cambria Math" charset="0"/>
                        <a:cs typeface="Cambria Math" charset="0"/>
                      </a:rPr>
                      <m:t>𝜎</m:t>
                    </m:r>
                    <m:r>
                      <a:rPr lang="en-US" sz="1800" i="1">
                        <a:latin typeface="Cambria Math" charset="0"/>
                        <a:ea typeface="Cambria Math" charset="0"/>
                        <a:cs typeface="Cambria Math" charset="0"/>
                      </a:rPr>
                      <m:t>≤</m:t>
                    </m:r>
                    <m:r>
                      <a:rPr lang="en-US" sz="1800" b="0" i="1" smtClean="0">
                        <a:latin typeface="Cambria Math" charset="0"/>
                        <a:ea typeface="Cambria Math" charset="0"/>
                        <a:cs typeface="Cambria Math" charset="0"/>
                      </a:rPr>
                      <m:t>20,000</m:t>
                    </m:r>
                    <m:r>
                      <a:rPr lang="en-US" sz="1800" b="0" i="1" smtClean="0">
                        <a:latin typeface="Cambria Math" charset="0"/>
                        <a:ea typeface="Cambria Math" charset="0"/>
                        <a:cs typeface="Cambria Math" charset="0"/>
                      </a:rPr>
                      <m:t>𝑏𝑖𝑡𝑠</m:t>
                    </m:r>
                  </m:oMath>
                </a14:m>
                <a:r>
                  <a:rPr lang="en-US" sz="1800" kern="1200" dirty="0">
                    <a:solidFill>
                      <a:schemeClr val="tx1"/>
                    </a:solidFill>
                    <a:latin typeface="Times New Roman" charset="0"/>
                    <a:ea typeface="ＭＳ Ｐゴシック" charset="0"/>
                    <a:cs typeface="+mn-cs"/>
                  </a:rPr>
                  <a:t>. WFQ should be set at each router so that </a:t>
                </a:r>
                <a14:m>
                  <m:oMath xmlns:m="http://schemas.openxmlformats.org/officeDocument/2006/math">
                    <m:sSub>
                      <m:sSubPr>
                        <m:ctrlPr>
                          <a:rPr lang="en-US" sz="1800" i="1" smtClean="0">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𝜙</m:t>
                        </m:r>
                      </m:e>
                      <m:sub>
                        <m:r>
                          <a:rPr lang="en-US" sz="1800" b="0" i="1" smtClean="0">
                            <a:latin typeface="Cambria Math" charset="0"/>
                            <a:ea typeface="Cambria Math" charset="0"/>
                            <a:cs typeface="Cambria Math" charset="0"/>
                          </a:rPr>
                          <m:t>𝑖</m:t>
                        </m:r>
                      </m:sub>
                    </m:sSub>
                    <m:r>
                      <a:rPr lang="en-US" sz="1800" b="0" i="1" smtClean="0">
                        <a:latin typeface="Cambria Math" charset="0"/>
                        <a:ea typeface="Cambria Math" charset="0"/>
                        <a:cs typeface="Cambria Math" charset="0"/>
                      </a:rPr>
                      <m:t>𝑅</m:t>
                    </m:r>
                    <m:r>
                      <a:rPr lang="en-US" sz="1800" b="0" i="1" smtClean="0">
                        <a:latin typeface="Cambria Math" charset="0"/>
                        <a:ea typeface="Cambria Math" charset="0"/>
                        <a:cs typeface="Cambria Math" charset="0"/>
                      </a:rPr>
                      <m:t>≥10</m:t>
                    </m:r>
                    <m:r>
                      <a:rPr lang="en-US" sz="1800" b="0" i="1" smtClean="0">
                        <a:latin typeface="Cambria Math" charset="0"/>
                        <a:ea typeface="Cambria Math" charset="0"/>
                        <a:cs typeface="Cambria Math" charset="0"/>
                      </a:rPr>
                      <m:t>𝑀𝑏</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𝑠</m:t>
                    </m:r>
                  </m:oMath>
                </a14:m>
                <a:r>
                  <a:rPr lang="en-US" sz="1800" kern="1200" dirty="0">
                    <a:solidFill>
                      <a:schemeClr val="tx1"/>
                    </a:solidFill>
                    <a:latin typeface="Times New Roman" charset="0"/>
                    <a:ea typeface="ＭＳ Ｐゴシック" charset="0"/>
                    <a:cs typeface="+mn-cs"/>
                  </a:rPr>
                  <a:t> and the flow’s queue should have a capacity of at least 2.5Kbytes.</a:t>
                </a:r>
              </a:p>
              <a:p>
                <a:endParaRPr lang="en-US" sz="1800" kern="1200" baseline="0" dirty="0">
                  <a:solidFill>
                    <a:schemeClr val="tx1"/>
                  </a:solidFill>
                  <a:latin typeface="Times New Roman" charset="0"/>
                  <a:ea typeface="ＭＳ Ｐゴシック" charset="0"/>
                  <a:cs typeface="+mn-cs"/>
                </a:endParaRPr>
              </a:p>
              <a:p>
                <a:r>
                  <a:rPr lang="en-US" sz="1800" kern="1200" baseline="0" dirty="0">
                    <a:solidFill>
                      <a:schemeClr val="tx1"/>
                    </a:solidFill>
                    <a:latin typeface="Times New Roman" charset="0"/>
                    <a:ea typeface="ＭＳ Ｐゴシック" charset="0"/>
                    <a:cs typeface="+mn-cs"/>
                  </a:rPr>
                  <a:t>If any part of the example doesn’t make sense, go back through the video and hopefully it will become clear. </a:t>
                </a:r>
                <a:endParaRPr lang="en-US" baseline="0" dirty="0"/>
              </a:p>
            </p:txBody>
          </p:sp>
        </mc:Choice>
        <mc:Fallback xmlns="">
          <p:sp>
            <p:nvSpPr>
              <p:cNvPr id="3" name="Notes Placeholder 2"/>
              <p:cNvSpPr>
                <a:spLocks noGrp="1"/>
              </p:cNvSpPr>
              <p:nvPr>
                <p:ph type="body" idx="1"/>
              </p:nvPr>
            </p:nvSpPr>
            <p:spPr/>
            <p:txBody>
              <a:bodyPr/>
              <a:lstStyle/>
              <a:p>
                <a:r>
                  <a:rPr lang="en-US" dirty="0" smtClean="0"/>
                  <a:t>Let’s look at a</a:t>
                </a:r>
                <a:r>
                  <a:rPr lang="en-US" baseline="0" dirty="0" smtClean="0"/>
                  <a:t> numeric example.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smtClean="0">
                    <a:solidFill>
                      <a:schemeClr val="tx1"/>
                    </a:solidFill>
                    <a:latin typeface="Times New Roman" charset="0"/>
                    <a:ea typeface="ＭＳ Ｐゴシック" charset="0"/>
                    <a:cs typeface="+mn-cs"/>
                  </a:rPr>
                  <a:t>In the network below, we want to give an application flow a rate of 10Mb/s and an </a:t>
                </a:r>
                <a:r>
                  <a:rPr lang="en-US" sz="1800" kern="1200" dirty="0">
                    <a:solidFill>
                      <a:schemeClr val="tx1"/>
                    </a:solidFill>
                    <a:latin typeface="Times New Roman" charset="0"/>
                    <a:ea typeface="ＭＳ Ｐゴシック" charset="0"/>
                    <a:cs typeface="+mn-cs"/>
                  </a:rPr>
                  <a:t>end to end delay of less than 4</a:t>
                </a:r>
                <a:r>
                  <a:rPr lang="en-US" sz="1800" kern="1200" dirty="0" smtClean="0">
                    <a:solidFill>
                      <a:schemeClr val="tx1"/>
                    </a:solidFill>
                    <a:latin typeface="Times New Roman" charset="0"/>
                    <a:ea typeface="ＭＳ Ｐゴシック" charset="0"/>
                    <a:cs typeface="+mn-cs"/>
                  </a:rPr>
                  <a:t>.7ms </a:t>
                </a:r>
                <a:r>
                  <a:rPr lang="en-US" sz="1800" kern="1200" dirty="0">
                    <a:solidFill>
                      <a:schemeClr val="tx1"/>
                    </a:solidFill>
                    <a:latin typeface="Times New Roman" charset="0"/>
                    <a:ea typeface="ＭＳ Ｐゴシック" charset="0"/>
                    <a:cs typeface="+mn-cs"/>
                  </a:rPr>
                  <a:t>for </a:t>
                </a:r>
                <a:r>
                  <a:rPr lang="en-US" sz="1800" kern="1200" dirty="0" smtClean="0">
                    <a:solidFill>
                      <a:schemeClr val="tx1"/>
                    </a:solidFill>
                    <a:latin typeface="Times New Roman" charset="0"/>
                    <a:ea typeface="ＭＳ Ｐゴシック" charset="0"/>
                    <a:cs typeface="+mn-cs"/>
                  </a:rPr>
                  <a:t>1,000 byte </a:t>
                </a:r>
                <a:r>
                  <a:rPr lang="en-US" sz="1800" kern="1200" dirty="0">
                    <a:solidFill>
                      <a:schemeClr val="tx1"/>
                    </a:solidFill>
                    <a:latin typeface="Times New Roman" charset="0"/>
                    <a:ea typeface="ＭＳ Ｐゴシック" charset="0"/>
                    <a:cs typeface="+mn-cs"/>
                  </a:rPr>
                  <a:t>packets</a:t>
                </a:r>
                <a:r>
                  <a:rPr lang="en-US" sz="1800" kern="1200" dirty="0" smtClean="0">
                    <a:solidFill>
                      <a:schemeClr val="tx1"/>
                    </a:solidFill>
                    <a:latin typeface="Times New Roman" charset="0"/>
                    <a:ea typeface="ＭＳ Ｐゴシック" charset="0"/>
                    <a:cs typeface="+mn-cs"/>
                  </a:rPr>
                  <a:t>. What values of </a:t>
                </a:r>
                <a:r>
                  <a:rPr lang="en-US" sz="1800" i="0">
                    <a:latin typeface="Cambria Math" charset="0"/>
                    <a:ea typeface="Cambria Math" charset="0"/>
                    <a:cs typeface="Cambria Math" charset="0"/>
                  </a:rPr>
                  <a:t>𝜎</a:t>
                </a:r>
                <a:r>
                  <a:rPr lang="en-US" sz="1800" dirty="0" smtClean="0">
                    <a:ea typeface="Cambria Math" charset="0"/>
                    <a:cs typeface="Cambria Math" charset="0"/>
                  </a:rPr>
                  <a:t> </a:t>
                </a:r>
                <a:r>
                  <a:rPr lang="en-US" sz="1800" kern="1200" dirty="0" smtClean="0">
                    <a:solidFill>
                      <a:schemeClr val="tx1"/>
                    </a:solidFill>
                    <a:latin typeface="Times New Roman" charset="0"/>
                    <a:ea typeface="Cambria Math" charset="0"/>
                    <a:cs typeface="Cambria Math" charset="0"/>
                  </a:rPr>
                  <a:t>and</a:t>
                </a:r>
                <a:r>
                  <a:rPr lang="en-US" sz="1800" dirty="0" smtClean="0">
                    <a:ea typeface="Cambria Math" charset="0"/>
                    <a:cs typeface="Cambria Math" charset="0"/>
                  </a:rPr>
                  <a:t> </a:t>
                </a:r>
                <a:r>
                  <a:rPr lang="en-US" sz="1800" i="0">
                    <a:latin typeface="Cambria Math" charset="0"/>
                    <a:ea typeface="Cambria Math" charset="0"/>
                    <a:cs typeface="Cambria Math" charset="0"/>
                  </a:rPr>
                  <a:t>𝜌</a:t>
                </a:r>
                <a:r>
                  <a:rPr lang="en-US" sz="1800" kern="1200" dirty="0" smtClean="0">
                    <a:solidFill>
                      <a:schemeClr val="tx1"/>
                    </a:solidFill>
                    <a:latin typeface="Times New Roman" charset="0"/>
                    <a:ea typeface="ＭＳ Ｐゴシック" charset="0"/>
                    <a:cs typeface="+mn-cs"/>
                  </a:rPr>
                  <a:t> should we use for the leaky bucket regulator? And what service rate and buffer size do we need in the routers? </a:t>
                </a:r>
                <a:r>
                  <a:rPr lang="en-US" sz="1800" kern="1200" dirty="0" smtClean="0">
                    <a:solidFill>
                      <a:schemeClr val="tx1"/>
                    </a:solidFill>
                    <a:latin typeface="Times New Roman" charset="0"/>
                    <a:ea typeface="ＭＳ Ｐゴシック" charset="0"/>
                    <a:cs typeface="+mn-cs"/>
                  </a:rPr>
                  <a:t>We</a:t>
                </a:r>
                <a:r>
                  <a:rPr lang="en-US" sz="1800" kern="1200" baseline="0" dirty="0" smtClean="0">
                    <a:solidFill>
                      <a:schemeClr val="tx1"/>
                    </a:solidFill>
                    <a:latin typeface="Times New Roman" charset="0"/>
                    <a:ea typeface="ＭＳ Ｐゴシック" charset="0"/>
                    <a:cs typeface="+mn-cs"/>
                  </a:rPr>
                  <a:t> are going to a</a:t>
                </a:r>
                <a:r>
                  <a:rPr lang="en-US" sz="1800" kern="1200" dirty="0" smtClean="0">
                    <a:solidFill>
                      <a:schemeClr val="tx1"/>
                    </a:solidFill>
                    <a:latin typeface="Times New Roman" charset="0"/>
                    <a:ea typeface="ＭＳ Ｐゴシック" charset="0"/>
                    <a:cs typeface="+mn-cs"/>
                  </a:rPr>
                  <a:t>ssume a speed </a:t>
                </a:r>
                <a:r>
                  <a:rPr lang="en-US" sz="1800" kern="1200" dirty="0" smtClean="0">
                    <a:solidFill>
                      <a:schemeClr val="tx1"/>
                    </a:solidFill>
                    <a:latin typeface="Times New Roman" charset="0"/>
                    <a:ea typeface="ＭＳ Ｐゴシック" charset="0"/>
                    <a:cs typeface="+mn-cs"/>
                  </a:rPr>
                  <a:t>of propagation, </a:t>
                </a:r>
                <a:r>
                  <a:rPr lang="en-US" sz="1800" b="0" i="0" smtClean="0">
                    <a:latin typeface="Cambria Math" charset="0"/>
                  </a:rPr>
                  <a:t>𝑐=2</a:t>
                </a:r>
                <a:r>
                  <a:rPr lang="el-GR" sz="1800" b="0" i="0" smtClean="0">
                    <a:latin typeface="Cambria Math" charset="0"/>
                  </a:rPr>
                  <a:t>〖</a:t>
                </a:r>
                <a:r>
                  <a:rPr lang="el-GR" sz="1800" b="0" i="0" smtClean="0">
                    <a:latin typeface="Cambria Math" charset="0"/>
                    <a:ea typeface="Cambria Math" charset="0"/>
                    <a:cs typeface="Cambria Math" charset="0"/>
                  </a:rPr>
                  <a:t>×</a:t>
                </a:r>
                <a:r>
                  <a:rPr lang="en-US" sz="1800" b="0" i="0" smtClean="0">
                    <a:latin typeface="Cambria Math" charset="0"/>
                    <a:ea typeface="Cambria Math" charset="0"/>
                    <a:cs typeface="Cambria Math" charset="0"/>
                  </a:rPr>
                  <a:t>10</a:t>
                </a:r>
                <a:r>
                  <a:rPr lang="el-GR" sz="1800" b="0" i="0" smtClean="0">
                    <a:latin typeface="Cambria Math" charset="0"/>
                    <a:ea typeface="Cambria Math" charset="0"/>
                    <a:cs typeface="Cambria Math" charset="0"/>
                  </a:rPr>
                  <a:t>〗^</a:t>
                </a:r>
                <a:r>
                  <a:rPr lang="en-US" sz="1800" b="0" i="0" smtClean="0">
                    <a:latin typeface="Cambria Math" charset="0"/>
                  </a:rPr>
                  <a:t>8</a:t>
                </a:r>
                <a:r>
                  <a:rPr lang="en-US" sz="1800" kern="1200" dirty="0" smtClean="0">
                    <a:solidFill>
                      <a:schemeClr val="tx1"/>
                    </a:solidFill>
                    <a:latin typeface="Times New Roman" charset="0"/>
                    <a:ea typeface="ＭＳ Ｐゴシック" charset="0"/>
                    <a:cs typeface="+mn-cs"/>
                  </a:rPr>
                  <a:t>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kern="1200" dirty="0" smtClean="0">
                  <a:solidFill>
                    <a:schemeClr val="tx1"/>
                  </a:solidFill>
                  <a:latin typeface="Times New Roman"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smtClean="0">
                    <a:solidFill>
                      <a:schemeClr val="tx1"/>
                    </a:solidFill>
                    <a:latin typeface="Times New Roman" charset="0"/>
                    <a:ea typeface="ＭＳ Ｐゴシック" charset="0"/>
                    <a:cs typeface="+mn-cs"/>
                  </a:rPr>
                  <a:t>Here is the answer:</a:t>
                </a:r>
                <a:endParaRPr lang="en-US" sz="1800" kern="1200" dirty="0">
                  <a:solidFill>
                    <a:schemeClr val="tx1"/>
                  </a:solidFill>
                  <a:latin typeface="Times New Roman" charset="0"/>
                  <a:ea typeface="ＭＳ Ｐゴシック" charset="0"/>
                  <a:cs typeface="+mn-cs"/>
                </a:endParaRPr>
              </a:p>
              <a:p>
                <a:r>
                  <a:rPr lang="en-US" sz="1800" kern="1200" dirty="0" smtClean="0">
                    <a:solidFill>
                      <a:schemeClr val="tx1"/>
                    </a:solidFill>
                    <a:latin typeface="Times New Roman" charset="0"/>
                    <a:ea typeface="ＭＳ Ｐゴシック" charset="0"/>
                    <a:cs typeface="+mn-cs"/>
                  </a:rPr>
                  <a:t>The fixed component of delay – in other words, all</a:t>
                </a:r>
                <a:r>
                  <a:rPr lang="en-US" sz="1800" kern="1200" baseline="0" dirty="0" smtClean="0">
                    <a:solidFill>
                      <a:schemeClr val="tx1"/>
                    </a:solidFill>
                    <a:latin typeface="Times New Roman" charset="0"/>
                    <a:ea typeface="ＭＳ Ｐゴシック" charset="0"/>
                    <a:cs typeface="+mn-cs"/>
                  </a:rPr>
                  <a:t> of the delay except for the queueing delay –</a:t>
                </a:r>
                <a:r>
                  <a:rPr lang="en-US" sz="1800" kern="1200" dirty="0" smtClean="0">
                    <a:solidFill>
                      <a:schemeClr val="tx1"/>
                    </a:solidFill>
                    <a:latin typeface="Times New Roman" charset="0"/>
                    <a:ea typeface="ＭＳ Ｐゴシック" charset="0"/>
                    <a:cs typeface="+mn-cs"/>
                  </a:rPr>
                  <a:t> is given by </a:t>
                </a:r>
                <a:r>
                  <a:rPr lang="en-US" sz="1800" i="0" smtClean="0">
                    <a:latin typeface="Cambria Math" charset="0"/>
                  </a:rPr>
                  <a:t>〖</a:t>
                </a:r>
                <a:r>
                  <a:rPr lang="en-US" sz="1800" b="0" i="0" smtClean="0">
                    <a:latin typeface="Cambria Math" charset="0"/>
                  </a:rPr>
                  <a:t>(120𝑘𝑚〗∕𝑐)+8,000𝑏𝑖𝑡𝑠</a:t>
                </a:r>
                <a:r>
                  <a:rPr lang="en-US" sz="1800" kern="1200" dirty="0" smtClean="0">
                    <a:solidFill>
                      <a:schemeClr val="tx1"/>
                    </a:solidFill>
                    <a:latin typeface="Times New Roman" charset="0"/>
                    <a:ea typeface="ＭＳ Ｐゴシック" charset="0"/>
                    <a:cs typeface="+mn-cs"/>
                  </a:rPr>
                  <a:t>(</a:t>
                </a:r>
                <a:r>
                  <a:rPr lang="en-US" sz="1800" b="0" i="0" dirty="0" smtClean="0">
                    <a:latin typeface="Cambria Math" charset="0"/>
                  </a:rPr>
                  <a:t>1</a:t>
                </a:r>
                <a:r>
                  <a:rPr lang="bg-BG" sz="1800" b="0" i="0" dirty="0" smtClean="0">
                    <a:latin typeface="Cambria Math" charset="0"/>
                  </a:rPr>
                  <a:t>/〖</a:t>
                </a:r>
                <a:r>
                  <a:rPr lang="en-US" sz="1800" b="0" i="0" dirty="0" smtClean="0">
                    <a:latin typeface="Cambria Math" charset="0"/>
                  </a:rPr>
                  <a:t>10</a:t>
                </a:r>
                <a:r>
                  <a:rPr lang="bg-BG" sz="1800" b="0" i="0" dirty="0" smtClean="0">
                    <a:latin typeface="Cambria Math" charset="0"/>
                  </a:rPr>
                  <a:t>〗^</a:t>
                </a:r>
                <a:r>
                  <a:rPr lang="en-US" sz="1800" b="0" i="0" dirty="0" smtClean="0">
                    <a:latin typeface="Cambria Math" charset="0"/>
                  </a:rPr>
                  <a:t>9 +</a:t>
                </a:r>
                <a:r>
                  <a:rPr lang="en-US" sz="1800" i="0" dirty="0">
                    <a:latin typeface="Cambria Math" charset="0"/>
                  </a:rPr>
                  <a:t>1</a:t>
                </a:r>
                <a:r>
                  <a:rPr lang="bg-BG" sz="1800" i="0" dirty="0">
                    <a:latin typeface="Cambria Math" charset="0"/>
                  </a:rPr>
                  <a:t>/〖</a:t>
                </a:r>
                <a:r>
                  <a:rPr lang="en-US" sz="1800" b="0" i="0" dirty="0" smtClean="0">
                    <a:latin typeface="Cambria Math" charset="0"/>
                  </a:rPr>
                  <a:t>100</a:t>
                </a:r>
                <a:r>
                  <a:rPr lang="en-US" sz="1800" b="0" i="0" dirty="0" smtClean="0">
                    <a:latin typeface="Cambria Math" charset="0"/>
                    <a:ea typeface="Cambria Math" charset="0"/>
                    <a:cs typeface="Cambria Math" charset="0"/>
                  </a:rPr>
                  <a:t>×</a:t>
                </a:r>
                <a:r>
                  <a:rPr lang="en-US" sz="1800" i="0" dirty="0">
                    <a:latin typeface="Cambria Math" charset="0"/>
                  </a:rPr>
                  <a:t>10</a:t>
                </a:r>
                <a:r>
                  <a:rPr lang="bg-BG" sz="1800" i="0" dirty="0">
                    <a:latin typeface="Cambria Math" charset="0"/>
                  </a:rPr>
                  <a:t>〗^</a:t>
                </a:r>
                <a:r>
                  <a:rPr lang="en-US" sz="1800" b="0" i="0" dirty="0" smtClean="0">
                    <a:latin typeface="Cambria Math" charset="0"/>
                  </a:rPr>
                  <a:t>6 </a:t>
                </a:r>
                <a:r>
                  <a:rPr lang="bg-BG" sz="1800" dirty="0"/>
                  <a:t> </a:t>
                </a:r>
                <a:r>
                  <a:rPr lang="en-US" sz="1800" b="0" i="0" dirty="0" smtClean="0">
                    <a:latin typeface="Cambria Math" charset="0"/>
                  </a:rPr>
                  <a:t>+</a:t>
                </a:r>
                <a:r>
                  <a:rPr lang="en-US" sz="1800" i="0" dirty="0">
                    <a:latin typeface="Cambria Math" charset="0"/>
                  </a:rPr>
                  <a:t>1</a:t>
                </a:r>
                <a:r>
                  <a:rPr lang="bg-BG" sz="1800" i="0" dirty="0">
                    <a:latin typeface="Cambria Math" charset="0"/>
                  </a:rPr>
                  <a:t>/〖</a:t>
                </a:r>
                <a:r>
                  <a:rPr lang="en-US" sz="1800" i="0" dirty="0">
                    <a:latin typeface="Cambria Math" charset="0"/>
                  </a:rPr>
                  <a:t>10</a:t>
                </a:r>
                <a:r>
                  <a:rPr lang="bg-BG" sz="1800" i="0" dirty="0">
                    <a:latin typeface="Cambria Math" charset="0"/>
                  </a:rPr>
                  <a:t>〗^</a:t>
                </a:r>
                <a:r>
                  <a:rPr lang="en-US" sz="1800" i="0" dirty="0">
                    <a:latin typeface="Cambria Math" charset="0"/>
                  </a:rPr>
                  <a:t>9 </a:t>
                </a:r>
                <a:r>
                  <a:rPr lang="en-US" sz="1800" kern="1200" dirty="0" smtClean="0">
                    <a:solidFill>
                      <a:schemeClr val="tx1"/>
                    </a:solidFill>
                    <a:latin typeface="Times New Roman" charset="0"/>
                    <a:ea typeface="ＭＳ Ｐゴシック" charset="0"/>
                    <a:cs typeface="+mn-cs"/>
                  </a:rPr>
                  <a:t>) = </a:t>
                </a:r>
                <a:r>
                  <a:rPr lang="en-US" sz="1800" kern="1200" dirty="0" smtClean="0">
                    <a:solidFill>
                      <a:schemeClr val="tx1"/>
                    </a:solidFill>
                    <a:latin typeface="Times New Roman" charset="0"/>
                    <a:ea typeface="ＭＳ Ｐゴシック" charset="0"/>
                    <a:cs typeface="+mn-cs"/>
                  </a:rPr>
                  <a:t>0.7ms.</a:t>
                </a:r>
                <a:r>
                  <a:rPr lang="en-US" sz="1800" kern="1200" baseline="0" dirty="0" smtClean="0">
                    <a:solidFill>
                      <a:schemeClr val="tx1"/>
                    </a:solidFill>
                    <a:latin typeface="Times New Roman" charset="0"/>
                    <a:ea typeface="ＭＳ Ｐゴシック" charset="0"/>
                    <a:cs typeface="+mn-cs"/>
                  </a:rPr>
                  <a:t> This leaves</a:t>
                </a:r>
                <a:r>
                  <a:rPr lang="en-US" sz="1800" kern="1200" dirty="0" smtClean="0">
                    <a:solidFill>
                      <a:schemeClr val="tx1"/>
                    </a:solidFill>
                    <a:latin typeface="Times New Roman" charset="0"/>
                    <a:ea typeface="ＭＳ Ｐゴシック" charset="0"/>
                    <a:cs typeface="+mn-cs"/>
                  </a:rPr>
                  <a:t> </a:t>
                </a:r>
                <a:r>
                  <a:rPr lang="en-US" sz="1800" kern="1200" dirty="0" smtClean="0">
                    <a:solidFill>
                      <a:schemeClr val="tx1"/>
                    </a:solidFill>
                    <a:latin typeface="Times New Roman" charset="0"/>
                    <a:ea typeface="ＭＳ Ｐゴシック" charset="0"/>
                    <a:cs typeface="+mn-cs"/>
                  </a:rPr>
                  <a:t>4ms delay for the queues in the routers. </a:t>
                </a:r>
                <a:r>
                  <a:rPr lang="en-US" sz="1800" kern="1200" dirty="0" smtClean="0">
                    <a:solidFill>
                      <a:schemeClr val="tx1"/>
                    </a:solidFill>
                    <a:latin typeface="Times New Roman" charset="0"/>
                    <a:ea typeface="ＭＳ Ｐゴシック" charset="0"/>
                    <a:cs typeface="+mn-cs"/>
                  </a:rPr>
                  <a:t>We can apportion the delay between the routers however we want, so long as we can make the numbers work. Let’s make it simple</a:t>
                </a:r>
                <a:r>
                  <a:rPr lang="en-US" sz="1800" kern="1200" baseline="0" dirty="0" smtClean="0">
                    <a:solidFill>
                      <a:schemeClr val="tx1"/>
                    </a:solidFill>
                    <a:latin typeface="Times New Roman" charset="0"/>
                    <a:ea typeface="ＭＳ Ｐゴシック" charset="0"/>
                    <a:cs typeface="+mn-cs"/>
                  </a:rPr>
                  <a:t> and</a:t>
                </a:r>
                <a:r>
                  <a:rPr lang="en-US" sz="1800" kern="1200" dirty="0" smtClean="0">
                    <a:solidFill>
                      <a:schemeClr val="tx1"/>
                    </a:solidFill>
                    <a:latin typeface="Times New Roman" charset="0"/>
                    <a:ea typeface="ＭＳ Ｐゴシック" charset="0"/>
                    <a:cs typeface="+mn-cs"/>
                  </a:rPr>
                  <a:t> </a:t>
                </a:r>
                <a:r>
                  <a:rPr lang="en-US" sz="1800" kern="1200" dirty="0" smtClean="0">
                    <a:solidFill>
                      <a:schemeClr val="tx1"/>
                    </a:solidFill>
                    <a:latin typeface="Times New Roman" charset="0"/>
                    <a:ea typeface="ＭＳ Ｐゴシック" charset="0"/>
                    <a:cs typeface="+mn-cs"/>
                  </a:rPr>
                  <a:t>apportion 2ms delay to each router, which means the queue in each router </a:t>
                </a:r>
                <a:r>
                  <a:rPr lang="en-US" sz="1800" kern="1200" dirty="0" smtClean="0">
                    <a:solidFill>
                      <a:schemeClr val="tx1"/>
                    </a:solidFill>
                    <a:latin typeface="Times New Roman" charset="0"/>
                    <a:ea typeface="ＭＳ Ｐゴシック" charset="0"/>
                    <a:cs typeface="+mn-cs"/>
                  </a:rPr>
                  <a:t>should</a:t>
                </a:r>
                <a:r>
                  <a:rPr lang="en-US" sz="1800" kern="1200" baseline="0" dirty="0" smtClean="0">
                    <a:solidFill>
                      <a:schemeClr val="tx1"/>
                    </a:solidFill>
                    <a:latin typeface="Times New Roman" charset="0"/>
                    <a:ea typeface="ＭＳ Ｐゴシック" charset="0"/>
                    <a:cs typeface="+mn-cs"/>
                  </a:rPr>
                  <a:t> </a:t>
                </a:r>
                <a:r>
                  <a:rPr lang="en-US" sz="1800" kern="1200" dirty="0" smtClean="0">
                    <a:solidFill>
                      <a:schemeClr val="tx1"/>
                    </a:solidFill>
                    <a:latin typeface="Times New Roman" charset="0"/>
                    <a:ea typeface="ＭＳ Ｐゴシック" charset="0"/>
                    <a:cs typeface="+mn-cs"/>
                  </a:rPr>
                  <a:t>be </a:t>
                </a:r>
                <a:r>
                  <a:rPr lang="en-US" sz="1800" kern="1200" dirty="0" smtClean="0">
                    <a:solidFill>
                      <a:schemeClr val="tx1"/>
                    </a:solidFill>
                    <a:latin typeface="Times New Roman" charset="0"/>
                    <a:ea typeface="ＭＳ Ｐゴシック" charset="0"/>
                    <a:cs typeface="+mn-cs"/>
                  </a:rPr>
                  <a:t>no larger than </a:t>
                </a:r>
                <a:r>
                  <a:rPr lang="en-US" sz="1800" i="0">
                    <a:latin typeface="Cambria Math" charset="0"/>
                  </a:rPr>
                  <a:t>2</a:t>
                </a:r>
                <a:r>
                  <a:rPr lang="en-US" sz="1800" b="0" i="0" smtClean="0">
                    <a:latin typeface="Cambria Math" charset="0"/>
                  </a:rPr>
                  <a:t>𝑚𝑠 × 10</a:t>
                </a:r>
                <a:r>
                  <a:rPr lang="en-US" sz="1800" kern="1200" dirty="0" smtClean="0">
                    <a:solidFill>
                      <a:schemeClr val="tx1"/>
                    </a:solidFill>
                    <a:latin typeface="Times New Roman" charset="0"/>
                    <a:ea typeface="ＭＳ Ｐゴシック" charset="0"/>
                    <a:cs typeface="+mn-cs"/>
                  </a:rPr>
                  <a:t>Mb/s </a:t>
                </a:r>
                <a:r>
                  <a:rPr lang="en-US" sz="1800" b="0" i="0" smtClean="0">
                    <a:latin typeface="Cambria Math" charset="0"/>
                  </a:rPr>
                  <a:t>=20,000</a:t>
                </a:r>
                <a:r>
                  <a:rPr lang="en-US" sz="1800" kern="1200" dirty="0" smtClean="0">
                    <a:solidFill>
                      <a:schemeClr val="tx1"/>
                    </a:solidFill>
                    <a:latin typeface="Times New Roman" charset="0"/>
                    <a:ea typeface="ＭＳ Ｐゴシック" charset="0"/>
                    <a:cs typeface="+mn-cs"/>
                  </a:rPr>
                  <a:t>bits (or 2.5Kbytes). Therefore, the leaky bucket regulator in Host A should have </a:t>
                </a:r>
                <a:r>
                  <a:rPr lang="en-US" sz="1800" i="0" smtClean="0">
                    <a:latin typeface="Cambria Math" charset="0"/>
                    <a:ea typeface="Cambria Math" charset="0"/>
                    <a:cs typeface="Cambria Math" charset="0"/>
                  </a:rPr>
                  <a:t>𝜌</a:t>
                </a:r>
                <a:r>
                  <a:rPr lang="en-US" sz="1800" b="0" i="0" smtClean="0">
                    <a:latin typeface="Cambria Math" charset="0"/>
                    <a:ea typeface="Cambria Math" charset="0"/>
                    <a:cs typeface="Cambria Math" charset="0"/>
                  </a:rPr>
                  <a:t>=10𝑀𝑏/𝑠</a:t>
                </a:r>
                <a:r>
                  <a:rPr lang="en-US" sz="1800" kern="1200" dirty="0" smtClean="0">
                    <a:solidFill>
                      <a:schemeClr val="tx1"/>
                    </a:solidFill>
                    <a:latin typeface="Times New Roman" charset="0"/>
                    <a:ea typeface="ＭＳ Ｐゴシック" charset="0"/>
                    <a:cs typeface="+mn-cs"/>
                  </a:rPr>
                  <a:t> and </a:t>
                </a:r>
                <a:r>
                  <a:rPr lang="en-US" sz="1800" i="0" smtClean="0">
                    <a:latin typeface="Cambria Math" charset="0"/>
                    <a:ea typeface="Cambria Math" charset="0"/>
                    <a:cs typeface="Cambria Math" charset="0"/>
                  </a:rPr>
                  <a:t>𝜎</a:t>
                </a:r>
                <a:r>
                  <a:rPr lang="en-US" sz="1800" i="0">
                    <a:latin typeface="Cambria Math" charset="0"/>
                    <a:ea typeface="Cambria Math" charset="0"/>
                    <a:cs typeface="Cambria Math" charset="0"/>
                  </a:rPr>
                  <a:t>≤</a:t>
                </a:r>
                <a:r>
                  <a:rPr lang="en-US" sz="1800" b="0" i="0" smtClean="0">
                    <a:latin typeface="Cambria Math" charset="0"/>
                    <a:ea typeface="Cambria Math" charset="0"/>
                    <a:cs typeface="Cambria Math" charset="0"/>
                  </a:rPr>
                  <a:t>20,000𝑏𝑖𝑡𝑠</a:t>
                </a:r>
                <a:r>
                  <a:rPr lang="en-US" sz="1800" kern="1200" dirty="0" smtClean="0">
                    <a:solidFill>
                      <a:schemeClr val="tx1"/>
                    </a:solidFill>
                    <a:latin typeface="Times New Roman" charset="0"/>
                    <a:ea typeface="ＭＳ Ｐゴシック" charset="0"/>
                    <a:cs typeface="+mn-cs"/>
                  </a:rPr>
                  <a:t>. WFQ should be set at each router so that </a:t>
                </a:r>
                <a:r>
                  <a:rPr lang="en-US" sz="1800" i="0">
                    <a:latin typeface="Cambria Math" charset="0"/>
                    <a:ea typeface="Cambria Math" charset="0"/>
                    <a:cs typeface="Cambria Math" charset="0"/>
                  </a:rPr>
                  <a:t>𝜙</a:t>
                </a:r>
                <a:r>
                  <a:rPr lang="en-US" sz="1800" i="0" smtClean="0">
                    <a:latin typeface="Cambria Math" charset="0"/>
                    <a:ea typeface="Cambria Math" charset="0"/>
                    <a:cs typeface="Cambria Math" charset="0"/>
                  </a:rPr>
                  <a:t>_</a:t>
                </a:r>
                <a:r>
                  <a:rPr lang="en-US" sz="1800" b="0" i="0" smtClean="0">
                    <a:latin typeface="Cambria Math" charset="0"/>
                    <a:ea typeface="Cambria Math" charset="0"/>
                    <a:cs typeface="Cambria Math" charset="0"/>
                  </a:rPr>
                  <a:t>𝑖 𝑅≥10𝑀𝑏/𝑠</a:t>
                </a:r>
                <a:r>
                  <a:rPr lang="en-US" sz="1800" kern="1200" dirty="0" smtClean="0">
                    <a:solidFill>
                      <a:schemeClr val="tx1"/>
                    </a:solidFill>
                    <a:latin typeface="Times New Roman" charset="0"/>
                    <a:ea typeface="ＭＳ Ｐゴシック" charset="0"/>
                    <a:cs typeface="+mn-cs"/>
                  </a:rPr>
                  <a:t> and the flow’s queue should have a capacity of at least 2.5Kbytes</a:t>
                </a:r>
                <a:r>
                  <a:rPr lang="en-US" sz="1800" kern="1200" dirty="0" smtClean="0">
                    <a:solidFill>
                      <a:schemeClr val="tx1"/>
                    </a:solidFill>
                    <a:latin typeface="Times New Roman" charset="0"/>
                    <a:ea typeface="ＭＳ Ｐゴシック" charset="0"/>
                    <a:cs typeface="+mn-cs"/>
                  </a:rPr>
                  <a:t>.</a:t>
                </a:r>
              </a:p>
              <a:p>
                <a:endParaRPr lang="en-US" sz="1800" kern="1200" baseline="0" dirty="0" smtClean="0">
                  <a:solidFill>
                    <a:schemeClr val="tx1"/>
                  </a:solidFill>
                  <a:latin typeface="Times New Roman" charset="0"/>
                  <a:ea typeface="ＭＳ Ｐゴシック" charset="0"/>
                  <a:cs typeface="+mn-cs"/>
                </a:endParaRPr>
              </a:p>
              <a:p>
                <a:r>
                  <a:rPr lang="en-US" sz="1800" kern="1200" baseline="0" dirty="0" smtClean="0">
                    <a:solidFill>
                      <a:schemeClr val="tx1"/>
                    </a:solidFill>
                    <a:latin typeface="Times New Roman" charset="0"/>
                    <a:ea typeface="ＭＳ Ｐゴシック" charset="0"/>
                    <a:cs typeface="+mn-cs"/>
                  </a:rPr>
                  <a:t>If any part of the example doesn’t make sense, go back through the video and hopefully it will become clear. </a:t>
                </a:r>
                <a:endParaRPr lang="en-US" baseline="0" dirty="0" smtClean="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57</a:t>
            </a:fld>
            <a:endParaRPr lang="en-US"/>
          </a:p>
        </p:txBody>
      </p:sp>
    </p:spTree>
    <p:extLst>
      <p:ext uri="{BB962C8B-B14F-4D97-AF65-F5344CB8AC3E}">
        <p14:creationId xmlns:p14="http://schemas.microsoft.com/office/powerpoint/2010/main" val="29706819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baseline="0" dirty="0"/>
              <a:t> how is this result used in practice? Does my home router guarantee the end to end delay of my packets?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Sadly not. </a:t>
            </a:r>
            <a:r>
              <a:rPr lang="en-US" dirty="0"/>
              <a:t>While almost all network equipment implements WFQ (even your </a:t>
            </a:r>
            <a:r>
              <a:rPr lang="en-US" dirty="0" err="1"/>
              <a:t>WiFi</a:t>
            </a:r>
            <a:r>
              <a:rPr lang="en-US" dirty="0"/>
              <a:t> router at home might!), public networks don’t provide a service to control end-to-end delay.</a:t>
            </a:r>
          </a:p>
          <a:p>
            <a:endParaRPr lang="en-US" dirty="0"/>
          </a:p>
          <a:p>
            <a:r>
              <a:rPr lang="en-US" dirty="0"/>
              <a:t>Why? It turns out that it requires all the different network owners – folks like AT&amp;T, Verizon, Telefonica,</a:t>
            </a:r>
            <a:r>
              <a:rPr lang="en-US" baseline="0" dirty="0"/>
              <a:t> China Mobile, Vodafone to all agree upon how to apportion the delay to each router, and how to signal all the information the end host needs to calculate the leaky bucket and WFQ parameters. There is, in fact, a standard mechanism to do all this, called the Resource Reservation Protocol, or RSVP. But to deploy it would require quite a big departure from how the Internet has been built up until this point. Technically, it would work. But it doesn’t really fit with the business practices of large Internet providers, who </a:t>
            </a:r>
            <a:r>
              <a:rPr lang="en-US" baseline="0" dirty="0" err="1"/>
              <a:t>arent</a:t>
            </a:r>
            <a:r>
              <a:rPr lang="en-US" baseline="0" dirty="0"/>
              <a:t>’ really set up to share this kind of fine grain control with their neighboring providers, or with us, the consumers.</a:t>
            </a:r>
          </a:p>
          <a:p>
            <a:endParaRPr lang="en-US" baseline="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baseline="0" dirty="0"/>
              <a:t>Luckily, </a:t>
            </a:r>
            <a:r>
              <a:rPr lang="en-US" sz="2880" dirty="0"/>
              <a:t>In most networks, a combination of over-provisioning and priorities work well enough. What I mean by this</a:t>
            </a:r>
            <a:r>
              <a:rPr lang="en-US" sz="2880" baseline="0" dirty="0"/>
              <a:t> is that the Internet is designed to carry more traffic than it actually does, which means most of the time the queues are kept quite small. With some strict priorities for control traffic to keep the network humming along, it works quite well. But in future, if it becomes too expensive or impractical to over provision the Internet, we might need rate and delay mechanisms described in the previous two videos.</a:t>
            </a:r>
            <a:endParaRPr lang="en-US" sz="288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58</a:t>
            </a:fld>
            <a:endParaRPr lang="en-US"/>
          </a:p>
        </p:txBody>
      </p:sp>
    </p:spTree>
    <p:extLst>
      <p:ext uri="{BB962C8B-B14F-4D97-AF65-F5344CB8AC3E}">
        <p14:creationId xmlns:p14="http://schemas.microsoft.com/office/powerpoint/2010/main" val="3468126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in summary</a:t>
            </a:r>
            <a:r>
              <a:rPr lang="is-IS" dirty="0"/>
              <a:t>….</a:t>
            </a:r>
          </a:p>
          <a:p>
            <a:endParaRPr lang="is-IS" dirty="0"/>
          </a:p>
          <a:p>
            <a:pPr marL="514350" indent="-514350">
              <a:buSzPct val="100000"/>
              <a:buFont typeface="+mj-lt"/>
              <a:buAutoNum type="arabicPeriod"/>
            </a:pPr>
            <a:r>
              <a:rPr lang="en-US" dirty="0"/>
              <a:t>If we know the size of a queue and the rate at which it is served, then we can bound the delay through it.</a:t>
            </a:r>
          </a:p>
          <a:p>
            <a:pPr marL="514350" indent="-514350">
              <a:buSzPct val="100000"/>
              <a:buFont typeface="+mj-lt"/>
              <a:buAutoNum type="arabicPeriod"/>
            </a:pPr>
            <a:endParaRPr lang="en-US" sz="1050" dirty="0"/>
          </a:p>
          <a:p>
            <a:pPr marL="514350" indent="-514350">
              <a:buSzPct val="100000"/>
              <a:buFont typeface="+mj-lt"/>
              <a:buAutoNum type="arabicPeriod"/>
            </a:pPr>
            <a:r>
              <a:rPr lang="en-US" dirty="0"/>
              <a:t>WFQ allows us to pick the rate at which a queue is served.</a:t>
            </a:r>
          </a:p>
          <a:p>
            <a:pPr marL="514350" indent="-514350">
              <a:buSzPct val="100000"/>
              <a:buFont typeface="+mj-lt"/>
              <a:buAutoNum type="arabicPeriod"/>
            </a:pPr>
            <a:endParaRPr lang="en-US" sz="1050" dirty="0"/>
          </a:p>
          <a:p>
            <a:pPr marL="514350" indent="-514350">
              <a:buSzPct val="100000"/>
              <a:buFont typeface="+mj-lt"/>
              <a:buAutoNum type="arabicPeriod"/>
            </a:pPr>
            <a:r>
              <a:rPr lang="en-US" dirty="0"/>
              <a:t>With the two observations above, if no packets are dropped, we can control end-to-end delay.</a:t>
            </a:r>
          </a:p>
          <a:p>
            <a:pPr marL="514350" indent="-514350">
              <a:buSzPct val="100000"/>
              <a:buFont typeface="+mj-lt"/>
              <a:buAutoNum type="arabicPeriod"/>
            </a:pPr>
            <a:endParaRPr lang="en-US" sz="1050" dirty="0"/>
          </a:p>
          <a:p>
            <a:pPr marL="514350" indent="-514350">
              <a:buSzPct val="100000"/>
              <a:buFont typeface="+mj-lt"/>
              <a:buAutoNum type="arabicPeriod"/>
            </a:pPr>
            <a:r>
              <a:rPr lang="en-US" dirty="0"/>
              <a:t>To prevent drops, we need a </a:t>
            </a:r>
            <a:r>
              <a:rPr lang="en-US" u="sng" dirty="0"/>
              <a:t>leaky bucket regulator</a:t>
            </a:r>
            <a:r>
              <a:rPr lang="en-US" dirty="0"/>
              <a:t> to control the “</a:t>
            </a:r>
            <a:r>
              <a:rPr lang="en-US" dirty="0" err="1"/>
              <a:t>burstiness</a:t>
            </a:r>
            <a:r>
              <a:rPr lang="en-US" dirty="0"/>
              <a:t>” of flows entering the network. </a:t>
            </a:r>
          </a:p>
          <a:p>
            <a:endParaRPr lang="en-US" dirty="0"/>
          </a:p>
          <a:p>
            <a:r>
              <a:rPr lang="en-US" dirty="0"/>
              <a:t>Now you know how to limit</a:t>
            </a:r>
            <a:r>
              <a:rPr lang="en-US" baseline="0" dirty="0"/>
              <a:t> the end to end delay of a packet through a packet switched network.</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59</a:t>
            </a:fld>
            <a:endParaRPr lang="en-US"/>
          </a:p>
        </p:txBody>
      </p:sp>
    </p:spTree>
    <p:extLst>
      <p:ext uri="{BB962C8B-B14F-4D97-AF65-F5344CB8AC3E}">
        <p14:creationId xmlns:p14="http://schemas.microsoft.com/office/powerpoint/2010/main" val="2162072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6</a:t>
            </a:fld>
            <a:endParaRPr lang="en-US"/>
          </a:p>
        </p:txBody>
      </p:sp>
    </p:spTree>
    <p:extLst>
      <p:ext uri="{BB962C8B-B14F-4D97-AF65-F5344CB8AC3E}">
        <p14:creationId xmlns:p14="http://schemas.microsoft.com/office/powerpoint/2010/main" val="1624621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7</a:t>
            </a:fld>
            <a:endParaRPr lang="en-US"/>
          </a:p>
        </p:txBody>
      </p:sp>
    </p:spTree>
    <p:extLst>
      <p:ext uri="{BB962C8B-B14F-4D97-AF65-F5344CB8AC3E}">
        <p14:creationId xmlns:p14="http://schemas.microsoft.com/office/powerpoint/2010/main" val="145535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8</a:t>
            </a:fld>
            <a:endParaRPr lang="en-US"/>
          </a:p>
        </p:txBody>
      </p:sp>
    </p:spTree>
    <p:extLst>
      <p:ext uri="{BB962C8B-B14F-4D97-AF65-F5344CB8AC3E}">
        <p14:creationId xmlns:p14="http://schemas.microsoft.com/office/powerpoint/2010/main" val="563683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9</a:t>
            </a:fld>
            <a:endParaRPr lang="en-US"/>
          </a:p>
        </p:txBody>
      </p:sp>
    </p:spTree>
    <p:extLst>
      <p:ext uri="{BB962C8B-B14F-4D97-AF65-F5344CB8AC3E}">
        <p14:creationId xmlns:p14="http://schemas.microsoft.com/office/powerpoint/2010/main" val="400697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lvl1pPr>
              <a:defRPr>
                <a:latin typeface="Calibri"/>
              </a:defRPr>
            </a:lvl1pPr>
          </a:lstStyle>
          <a:p>
            <a:r>
              <a:rPr lang="en-US" dirty="0"/>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dirty="0"/>
              <a:t>Click to edit Master subtitle style</a:t>
            </a:r>
          </a:p>
        </p:txBody>
      </p:sp>
    </p:spTree>
    <p:extLst>
      <p:ext uri="{BB962C8B-B14F-4D97-AF65-F5344CB8AC3E}">
        <p14:creationId xmlns:p14="http://schemas.microsoft.com/office/powerpoint/2010/main" val="678565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24160" y="731520"/>
            <a:ext cx="3108960" cy="6583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97280" y="731520"/>
            <a:ext cx="9083040" cy="6583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7B97DA02-D7E1-B64C-B345-D892F0D43DB1}" type="slidenum">
              <a:rPr lang="en-US"/>
              <a:pPr/>
              <a:t>‹#›</a:t>
            </a:fld>
            <a:endParaRPr lang="en-US"/>
          </a:p>
        </p:txBody>
      </p:sp>
    </p:spTree>
    <p:extLst>
      <p:ext uri="{BB962C8B-B14F-4D97-AF65-F5344CB8AC3E}">
        <p14:creationId xmlns:p14="http://schemas.microsoft.com/office/powerpoint/2010/main" val="1209150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731520"/>
            <a:ext cx="12435840" cy="1371600"/>
          </a:xfrm>
        </p:spPr>
        <p:txBody>
          <a:bodyPr/>
          <a:lstStyle/>
          <a:p>
            <a:r>
              <a:rPr lang="en-US"/>
              <a:t>Click to edit Master title style</a:t>
            </a:r>
          </a:p>
        </p:txBody>
      </p:sp>
      <p:sp>
        <p:nvSpPr>
          <p:cNvPr id="3" name="Content Placeholder 2"/>
          <p:cNvSpPr>
            <a:spLocks noGrp="1"/>
          </p:cNvSpPr>
          <p:nvPr>
            <p:ph sz="half" idx="1"/>
          </p:nvPr>
        </p:nvSpPr>
        <p:spPr>
          <a:xfrm>
            <a:off x="1097280" y="2377440"/>
            <a:ext cx="60960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7437120" y="2377440"/>
            <a:ext cx="609600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437120" y="4937760"/>
            <a:ext cx="609600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2"/>
          </p:nvPr>
        </p:nvSpPr>
        <p:spPr>
          <a:xfrm>
            <a:off x="10485120" y="7498080"/>
            <a:ext cx="3048000" cy="548640"/>
          </a:xfrm>
        </p:spPr>
        <p:txBody>
          <a:bodyPr/>
          <a:lstStyle>
            <a:lvl1pPr>
              <a:defRPr/>
            </a:lvl1pPr>
          </a:lstStyle>
          <a:p>
            <a:fld id="{BD79A8FB-728E-B042-89ED-38C18C15D679}" type="slidenum">
              <a:rPr lang="en-US"/>
              <a:pPr/>
              <a:t>‹#›</a:t>
            </a:fld>
            <a:endParaRPr lang="en-US"/>
          </a:p>
        </p:txBody>
      </p:sp>
    </p:spTree>
    <p:extLst>
      <p:ext uri="{BB962C8B-B14F-4D97-AF65-F5344CB8AC3E}">
        <p14:creationId xmlns:p14="http://schemas.microsoft.com/office/powerpoint/2010/main" val="66074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3" name="Shape 23"/>
          <p:cNvSpPr>
            <a:spLocks noGrp="1"/>
          </p:cNvSpPr>
          <p:nvPr>
            <p:ph type="body" idx="1"/>
          </p:nvPr>
        </p:nvSpPr>
        <p:spPr>
          <a:xfrm>
            <a:off x="1428750" y="1131570"/>
            <a:ext cx="11772900" cy="6023610"/>
          </a:xfrm>
          <a:prstGeom prst="rect">
            <a:avLst/>
          </a:prstGeom>
        </p:spPr>
        <p:txBody>
          <a:bodyPr/>
          <a:lstStyle>
            <a:lvl2pPr marL="960120" indent="-274320">
              <a:buFont typeface="Lucida Grande"/>
              <a:buChar char="►"/>
              <a:defRPr sz="2520"/>
            </a:lvl2pPr>
            <a:lvl3pPr marL="1314450" indent="-228600">
              <a:buChar char="-"/>
              <a:defRPr sz="1980"/>
            </a:lvl3pPr>
            <a:lvl4pPr marL="1714500" indent="-228600">
              <a:buChar char="-"/>
              <a:defRPr sz="1980"/>
            </a:lvl4pPr>
            <a:lvl5pPr marL="2114550" indent="-228600">
              <a:buChar char="-"/>
              <a:defRPr sz="1980"/>
            </a:lvl5pPr>
          </a:lstStyle>
          <a:p>
            <a:pPr lvl="0">
              <a:defRPr sz="1800"/>
            </a:pPr>
            <a:r>
              <a:rPr sz="2880"/>
              <a:t>Body Level One</a:t>
            </a:r>
          </a:p>
          <a:p>
            <a:pPr lvl="1">
              <a:defRPr sz="1800"/>
            </a:pPr>
            <a:r>
              <a:rPr sz="2520"/>
              <a:t>Body Level Two</a:t>
            </a:r>
          </a:p>
          <a:p>
            <a:pPr lvl="2">
              <a:defRPr sz="1800"/>
            </a:pPr>
            <a:r>
              <a:rPr sz="1980"/>
              <a:t>Body Level Three</a:t>
            </a:r>
          </a:p>
          <a:p>
            <a:pPr lvl="3">
              <a:defRPr sz="1800"/>
            </a:pPr>
            <a:r>
              <a:rPr sz="1980"/>
              <a:t>Body Level Four</a:t>
            </a:r>
          </a:p>
          <a:p>
            <a:pPr lvl="4">
              <a:defRPr sz="1800"/>
            </a:pPr>
            <a:r>
              <a:rPr sz="1980"/>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6476715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47BB83B6-92F4-494F-9F1D-BD99F394F2F6}" type="slidenum">
              <a:rPr lang="en-US"/>
              <a:pPr/>
              <a:t>‹#›</a:t>
            </a:fld>
            <a:endParaRPr lang="en-US"/>
          </a:p>
        </p:txBody>
      </p:sp>
    </p:spTree>
    <p:extLst>
      <p:ext uri="{BB962C8B-B14F-4D97-AF65-F5344CB8AC3E}">
        <p14:creationId xmlns:p14="http://schemas.microsoft.com/office/powerpoint/2010/main" val="1439319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97280" y="2377440"/>
            <a:ext cx="6096000" cy="493776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2377440"/>
            <a:ext cx="6096000" cy="493776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vl1pPr>
          </a:lstStyle>
          <a:p>
            <a:fld id="{8FE79FD7-4C5E-A44A-944A-7CC85642A217}" type="slidenum">
              <a:rPr lang="en-US"/>
              <a:pPr/>
              <a:t>‹#›</a:t>
            </a:fld>
            <a:endParaRPr lang="en-US"/>
          </a:p>
        </p:txBody>
      </p:sp>
    </p:spTree>
    <p:extLst>
      <p:ext uri="{BB962C8B-B14F-4D97-AF65-F5344CB8AC3E}">
        <p14:creationId xmlns:p14="http://schemas.microsoft.com/office/powerpoint/2010/main" val="114590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lvl1pPr>
          </a:lstStyle>
          <a:p>
            <a:fld id="{864E6437-E230-CA4D-9B99-A03DD24D6970}" type="slidenum">
              <a:rPr lang="en-US"/>
              <a:pPr/>
              <a:t>‹#›</a:t>
            </a:fld>
            <a:endParaRPr lang="en-US"/>
          </a:p>
        </p:txBody>
      </p:sp>
    </p:spTree>
    <p:extLst>
      <p:ext uri="{BB962C8B-B14F-4D97-AF65-F5344CB8AC3E}">
        <p14:creationId xmlns:p14="http://schemas.microsoft.com/office/powerpoint/2010/main" val="369579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lvl1pPr>
          </a:lstStyle>
          <a:p>
            <a:fld id="{92BF0D90-96B9-DC48-8428-5ED7CC121714}" type="slidenum">
              <a:rPr lang="en-US"/>
              <a:pPr/>
              <a:t>‹#›</a:t>
            </a:fld>
            <a:endParaRPr lang="en-US"/>
          </a:p>
        </p:txBody>
      </p:sp>
    </p:spTree>
    <p:extLst>
      <p:ext uri="{BB962C8B-B14F-4D97-AF65-F5344CB8AC3E}">
        <p14:creationId xmlns:p14="http://schemas.microsoft.com/office/powerpoint/2010/main" val="180402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738F99DE-0318-D043-B674-8CF31571028E}" type="slidenum">
              <a:rPr lang="en-US"/>
              <a:pPr/>
              <a:t>‹#›</a:t>
            </a:fld>
            <a:endParaRPr lang="en-US"/>
          </a:p>
        </p:txBody>
      </p:sp>
    </p:spTree>
    <p:extLst>
      <p:ext uri="{BB962C8B-B14F-4D97-AF65-F5344CB8AC3E}">
        <p14:creationId xmlns:p14="http://schemas.microsoft.com/office/powerpoint/2010/main" val="247737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lvl1pPr>
          </a:lstStyle>
          <a:p>
            <a:fld id="{55A8B1FB-3452-A446-8134-E220B684E248}" type="slidenum">
              <a:rPr lang="en-US"/>
              <a:pPr/>
              <a:t>‹#›</a:t>
            </a:fld>
            <a:endParaRPr lang="en-US"/>
          </a:p>
        </p:txBody>
      </p:sp>
    </p:spTree>
    <p:extLst>
      <p:ext uri="{BB962C8B-B14F-4D97-AF65-F5344CB8AC3E}">
        <p14:creationId xmlns:p14="http://schemas.microsoft.com/office/powerpoint/2010/main" val="145425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lvl1pPr>
          </a:lstStyle>
          <a:p>
            <a:fld id="{3E3F8463-32B3-6240-BEB2-FF6CE1BE1B07}" type="slidenum">
              <a:rPr lang="en-US"/>
              <a:pPr/>
              <a:t>‹#›</a:t>
            </a:fld>
            <a:endParaRPr lang="en-US"/>
          </a:p>
        </p:txBody>
      </p:sp>
    </p:spTree>
    <p:extLst>
      <p:ext uri="{BB962C8B-B14F-4D97-AF65-F5344CB8AC3E}">
        <p14:creationId xmlns:p14="http://schemas.microsoft.com/office/powerpoint/2010/main" val="239136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FE7C8578-9269-2040-840E-8890122EAFDF}" type="slidenum">
              <a:rPr lang="en-US"/>
              <a:pPr/>
              <a:t>‹#›</a:t>
            </a:fld>
            <a:endParaRPr lang="en-US"/>
          </a:p>
        </p:txBody>
      </p:sp>
    </p:spTree>
    <p:extLst>
      <p:ext uri="{BB962C8B-B14F-4D97-AF65-F5344CB8AC3E}">
        <p14:creationId xmlns:p14="http://schemas.microsoft.com/office/powerpoint/2010/main" val="453258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97280" y="731520"/>
            <a:ext cx="12435840" cy="1371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097280" y="2377440"/>
            <a:ext cx="12435840" cy="493776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11582400" y="7680960"/>
            <a:ext cx="3048000" cy="54864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40">
                <a:solidFill>
                  <a:srgbClr val="A6A6A6"/>
                </a:solidFill>
              </a:defRPr>
            </a:lvl1pPr>
          </a:lstStyle>
          <a:p>
            <a:fld id="{D497A0BE-8A58-6E4A-B7FA-9F08B1B28698}" type="slidenum">
              <a:rPr lang="en-US" smtClean="0"/>
              <a:pPr/>
              <a:t>‹#›</a:t>
            </a:fld>
            <a:endParaRPr lang="en-US"/>
          </a:p>
        </p:txBody>
      </p:sp>
      <p:sp>
        <p:nvSpPr>
          <p:cNvPr id="6" name="Rectangle 6"/>
          <p:cNvSpPr txBox="1">
            <a:spLocks noChangeArrowheads="1"/>
          </p:cNvSpPr>
          <p:nvPr userDrawn="1"/>
        </p:nvSpPr>
        <p:spPr bwMode="auto">
          <a:xfrm>
            <a:off x="0" y="7680960"/>
            <a:ext cx="3535680" cy="54864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A6A6A6"/>
                </a:solidFill>
                <a:latin typeface="Comic Sans M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5pPr>
            <a:lvl6pPr marL="2286000" algn="l" defTabSz="457200" rtl="0" eaLnBrk="1" latinLnBrk="0" hangingPunct="1">
              <a:defRPr sz="2400" kern="1200">
                <a:solidFill>
                  <a:schemeClr val="tx1"/>
                </a:solidFill>
                <a:latin typeface="Comic Sans MS" charset="0"/>
                <a:ea typeface="ＭＳ Ｐゴシック" charset="0"/>
                <a:cs typeface="+mn-cs"/>
              </a:defRPr>
            </a:lvl6pPr>
            <a:lvl7pPr marL="2743200" algn="l" defTabSz="457200" rtl="0" eaLnBrk="1" latinLnBrk="0" hangingPunct="1">
              <a:defRPr sz="2400" kern="1200">
                <a:solidFill>
                  <a:schemeClr val="tx1"/>
                </a:solidFill>
                <a:latin typeface="Comic Sans MS" charset="0"/>
                <a:ea typeface="ＭＳ Ｐゴシック" charset="0"/>
                <a:cs typeface="+mn-cs"/>
              </a:defRPr>
            </a:lvl7pPr>
            <a:lvl8pPr marL="3200400" algn="l" defTabSz="457200" rtl="0" eaLnBrk="1" latinLnBrk="0" hangingPunct="1">
              <a:defRPr sz="2400" kern="1200">
                <a:solidFill>
                  <a:schemeClr val="tx1"/>
                </a:solidFill>
                <a:latin typeface="Comic Sans MS" charset="0"/>
                <a:ea typeface="ＭＳ Ｐゴシック" charset="0"/>
                <a:cs typeface="+mn-cs"/>
              </a:defRPr>
            </a:lvl8pPr>
            <a:lvl9pPr marL="3657600" algn="l" defTabSz="457200" rtl="0" eaLnBrk="1" latinLnBrk="0" hangingPunct="1">
              <a:defRPr sz="2400" kern="1200">
                <a:solidFill>
                  <a:schemeClr val="tx1"/>
                </a:solidFill>
                <a:latin typeface="Comic Sans MS" charset="0"/>
                <a:ea typeface="ＭＳ Ｐゴシック" charset="0"/>
                <a:cs typeface="+mn-cs"/>
              </a:defRPr>
            </a:lvl9pPr>
          </a:lstStyle>
          <a:p>
            <a:pPr algn="l"/>
            <a:r>
              <a:rPr lang="en-US" sz="1440" dirty="0">
                <a:latin typeface="+mj-lt"/>
              </a:rPr>
              <a:t>CS144, Stanford</a:t>
            </a:r>
            <a:r>
              <a:rPr lang="en-US" sz="1440" baseline="0" dirty="0">
                <a:latin typeface="+mj-lt"/>
              </a:rPr>
              <a:t> University</a:t>
            </a:r>
            <a:endParaRPr lang="en-US" sz="1440" dirty="0">
              <a:latin typeface="+mj-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p:txStyles>
    <p:titleStyle>
      <a:lvl1pPr algn="ctr" rtl="0" eaLnBrk="0" fontAlgn="base" hangingPunct="0">
        <a:spcBef>
          <a:spcPct val="0"/>
        </a:spcBef>
        <a:spcAft>
          <a:spcPct val="0"/>
        </a:spcAft>
        <a:defRPr sz="5760">
          <a:solidFill>
            <a:srgbClr val="000099"/>
          </a:solidFill>
          <a:latin typeface="Calibri"/>
          <a:ea typeface="+mj-ea"/>
          <a:cs typeface="+mj-cs"/>
        </a:defRPr>
      </a:lvl1pPr>
      <a:lvl2pPr algn="ctr" rtl="0" eaLnBrk="0" fontAlgn="base" hangingPunct="0">
        <a:spcBef>
          <a:spcPct val="0"/>
        </a:spcBef>
        <a:spcAft>
          <a:spcPct val="0"/>
        </a:spcAft>
        <a:defRPr sz="4800">
          <a:solidFill>
            <a:srgbClr val="000099"/>
          </a:solidFill>
          <a:latin typeface="Comic Sans MS" charset="0"/>
          <a:ea typeface="ＭＳ Ｐゴシック" charset="0"/>
        </a:defRPr>
      </a:lvl2pPr>
      <a:lvl3pPr algn="ctr" rtl="0" eaLnBrk="0" fontAlgn="base" hangingPunct="0">
        <a:spcBef>
          <a:spcPct val="0"/>
        </a:spcBef>
        <a:spcAft>
          <a:spcPct val="0"/>
        </a:spcAft>
        <a:defRPr sz="4800">
          <a:solidFill>
            <a:srgbClr val="000099"/>
          </a:solidFill>
          <a:latin typeface="Comic Sans MS" charset="0"/>
          <a:ea typeface="ＭＳ Ｐゴシック" charset="0"/>
        </a:defRPr>
      </a:lvl3pPr>
      <a:lvl4pPr algn="ctr" rtl="0" eaLnBrk="0" fontAlgn="base" hangingPunct="0">
        <a:spcBef>
          <a:spcPct val="0"/>
        </a:spcBef>
        <a:spcAft>
          <a:spcPct val="0"/>
        </a:spcAft>
        <a:defRPr sz="4800">
          <a:solidFill>
            <a:srgbClr val="000099"/>
          </a:solidFill>
          <a:latin typeface="Comic Sans MS" charset="0"/>
          <a:ea typeface="ＭＳ Ｐゴシック" charset="0"/>
        </a:defRPr>
      </a:lvl4pPr>
      <a:lvl5pPr algn="ctr" rtl="0" eaLnBrk="0" fontAlgn="base" hangingPunct="0">
        <a:spcBef>
          <a:spcPct val="0"/>
        </a:spcBef>
        <a:spcAft>
          <a:spcPct val="0"/>
        </a:spcAft>
        <a:defRPr sz="4800">
          <a:solidFill>
            <a:srgbClr val="000099"/>
          </a:solidFill>
          <a:latin typeface="Comic Sans MS" charset="0"/>
          <a:ea typeface="ＭＳ Ｐゴシック" charset="0"/>
        </a:defRPr>
      </a:lvl5pPr>
      <a:lvl6pPr marL="548640" algn="ctr" rtl="0" eaLnBrk="0" fontAlgn="base" hangingPunct="0">
        <a:spcBef>
          <a:spcPct val="0"/>
        </a:spcBef>
        <a:spcAft>
          <a:spcPct val="0"/>
        </a:spcAft>
        <a:defRPr sz="4800">
          <a:solidFill>
            <a:srgbClr val="000099"/>
          </a:solidFill>
          <a:latin typeface="Comic Sans MS" charset="0"/>
          <a:ea typeface="ＭＳ Ｐゴシック" charset="0"/>
        </a:defRPr>
      </a:lvl6pPr>
      <a:lvl7pPr marL="1097280" algn="ctr" rtl="0" eaLnBrk="0" fontAlgn="base" hangingPunct="0">
        <a:spcBef>
          <a:spcPct val="0"/>
        </a:spcBef>
        <a:spcAft>
          <a:spcPct val="0"/>
        </a:spcAft>
        <a:defRPr sz="4800">
          <a:solidFill>
            <a:srgbClr val="000099"/>
          </a:solidFill>
          <a:latin typeface="Comic Sans MS" charset="0"/>
          <a:ea typeface="ＭＳ Ｐゴシック" charset="0"/>
        </a:defRPr>
      </a:lvl7pPr>
      <a:lvl8pPr marL="1645920" algn="ctr" rtl="0" eaLnBrk="0" fontAlgn="base" hangingPunct="0">
        <a:spcBef>
          <a:spcPct val="0"/>
        </a:spcBef>
        <a:spcAft>
          <a:spcPct val="0"/>
        </a:spcAft>
        <a:defRPr sz="4800">
          <a:solidFill>
            <a:srgbClr val="000099"/>
          </a:solidFill>
          <a:latin typeface="Comic Sans MS" charset="0"/>
          <a:ea typeface="ＭＳ Ｐゴシック" charset="0"/>
        </a:defRPr>
      </a:lvl8pPr>
      <a:lvl9pPr marL="2194560" algn="ctr" rtl="0" eaLnBrk="0" fontAlgn="base" hangingPunct="0">
        <a:spcBef>
          <a:spcPct val="0"/>
        </a:spcBef>
        <a:spcAft>
          <a:spcPct val="0"/>
        </a:spcAft>
        <a:defRPr sz="4800">
          <a:solidFill>
            <a:srgbClr val="000099"/>
          </a:solidFill>
          <a:latin typeface="Comic Sans MS" charset="0"/>
          <a:ea typeface="ＭＳ Ｐゴシック" charset="0"/>
        </a:defRPr>
      </a:lvl9pPr>
    </p:titleStyle>
    <p:bodyStyle>
      <a:lvl1pPr marL="0" indent="0" algn="l" rtl="0" eaLnBrk="0" fontAlgn="base" hangingPunct="0">
        <a:spcBef>
          <a:spcPct val="20000"/>
        </a:spcBef>
        <a:spcAft>
          <a:spcPct val="0"/>
        </a:spcAft>
        <a:buClr>
          <a:srgbClr val="000099"/>
        </a:buClr>
        <a:buSzPct val="75000"/>
        <a:buFont typeface="Wingdings" charset="0"/>
        <a:buNone/>
        <a:defRPr sz="3360">
          <a:solidFill>
            <a:schemeClr val="tx1"/>
          </a:solidFill>
          <a:latin typeface="+mn-lt"/>
          <a:ea typeface="+mn-ea"/>
          <a:cs typeface="+mn-cs"/>
        </a:defRPr>
      </a:lvl1pPr>
      <a:lvl2pPr marL="891540" indent="-342900" algn="l" rtl="0" eaLnBrk="0" fontAlgn="base" hangingPunct="0">
        <a:spcBef>
          <a:spcPct val="20000"/>
        </a:spcBef>
        <a:spcAft>
          <a:spcPct val="0"/>
        </a:spcAft>
        <a:buClr>
          <a:schemeClr val="tx1"/>
        </a:buClr>
        <a:buSzPct val="100000"/>
        <a:buFont typeface="Lucida Grande"/>
        <a:buChar char="-"/>
        <a:defRPr sz="2400">
          <a:solidFill>
            <a:srgbClr val="000099"/>
          </a:solidFill>
          <a:latin typeface="+mn-lt"/>
          <a:ea typeface="+mn-ea"/>
        </a:defRPr>
      </a:lvl2pPr>
      <a:lvl3pPr marL="1371600" indent="-274320" algn="l" rtl="0" eaLnBrk="0" fontAlgn="base" hangingPunct="0">
        <a:spcBef>
          <a:spcPct val="20000"/>
        </a:spcBef>
        <a:spcAft>
          <a:spcPct val="0"/>
        </a:spcAft>
        <a:buSzPct val="75000"/>
        <a:buFont typeface="Courier New"/>
        <a:buChar char="o"/>
        <a:defRPr>
          <a:solidFill>
            <a:schemeClr val="tx1"/>
          </a:solidFill>
          <a:latin typeface="+mn-lt"/>
          <a:ea typeface="+mn-ea"/>
        </a:defRPr>
      </a:lvl3pPr>
      <a:lvl4pPr marL="1920240" indent="-274320" algn="l" rtl="0" eaLnBrk="0" fontAlgn="base" hangingPunct="0">
        <a:spcBef>
          <a:spcPct val="20000"/>
        </a:spcBef>
        <a:spcAft>
          <a:spcPct val="0"/>
        </a:spcAft>
        <a:buChar char="–"/>
        <a:defRPr sz="1920">
          <a:solidFill>
            <a:schemeClr val="tx1"/>
          </a:solidFill>
          <a:latin typeface="+mn-lt"/>
          <a:ea typeface="+mn-ea"/>
        </a:defRPr>
      </a:lvl4pPr>
      <a:lvl5pPr marL="2468880" indent="-274320" algn="l" rtl="0" eaLnBrk="0" fontAlgn="base" hangingPunct="0">
        <a:spcBef>
          <a:spcPct val="20000"/>
        </a:spcBef>
        <a:spcAft>
          <a:spcPct val="0"/>
        </a:spcAft>
        <a:buChar char="»"/>
        <a:defRPr sz="1920">
          <a:solidFill>
            <a:schemeClr val="tx1"/>
          </a:solidFill>
          <a:latin typeface="+mn-lt"/>
          <a:ea typeface="+mn-ea"/>
        </a:defRPr>
      </a:lvl5pPr>
      <a:lvl6pPr marL="3017520" indent="-274320" algn="l" rtl="0" eaLnBrk="0" fontAlgn="base" hangingPunct="0">
        <a:spcBef>
          <a:spcPct val="20000"/>
        </a:spcBef>
        <a:spcAft>
          <a:spcPct val="0"/>
        </a:spcAft>
        <a:buChar char="»"/>
        <a:defRPr sz="1920">
          <a:solidFill>
            <a:schemeClr val="tx1"/>
          </a:solidFill>
          <a:latin typeface="+mn-lt"/>
          <a:ea typeface="+mn-ea"/>
        </a:defRPr>
      </a:lvl6pPr>
      <a:lvl7pPr marL="3566160" indent="-274320" algn="l" rtl="0" eaLnBrk="0" fontAlgn="base" hangingPunct="0">
        <a:spcBef>
          <a:spcPct val="20000"/>
        </a:spcBef>
        <a:spcAft>
          <a:spcPct val="0"/>
        </a:spcAft>
        <a:buChar char="»"/>
        <a:defRPr sz="1920">
          <a:solidFill>
            <a:schemeClr val="tx1"/>
          </a:solidFill>
          <a:latin typeface="+mn-lt"/>
          <a:ea typeface="+mn-ea"/>
        </a:defRPr>
      </a:lvl7pPr>
      <a:lvl8pPr marL="4114800" indent="-274320" algn="l" rtl="0" eaLnBrk="0" fontAlgn="base" hangingPunct="0">
        <a:spcBef>
          <a:spcPct val="20000"/>
        </a:spcBef>
        <a:spcAft>
          <a:spcPct val="0"/>
        </a:spcAft>
        <a:buChar char="»"/>
        <a:defRPr sz="1920">
          <a:solidFill>
            <a:schemeClr val="tx1"/>
          </a:solidFill>
          <a:latin typeface="+mn-lt"/>
          <a:ea typeface="+mn-ea"/>
        </a:defRPr>
      </a:lvl8pPr>
      <a:lvl9pPr marL="4663440" indent="-274320" algn="l" rtl="0" eaLnBrk="0" fontAlgn="base" hangingPunct="0">
        <a:spcBef>
          <a:spcPct val="20000"/>
        </a:spcBef>
        <a:spcAft>
          <a:spcPct val="0"/>
        </a:spcAft>
        <a:buChar char="»"/>
        <a:defRPr sz="1920">
          <a:solidFill>
            <a:schemeClr val="tx1"/>
          </a:solidFill>
          <a:latin typeface="+mn-lt"/>
          <a:ea typeface="+mn-ea"/>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wmf"/><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wmf"/><Relationship Id="rId7"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0.png"/><Relationship Id="rId10" Type="http://schemas.openxmlformats.org/officeDocument/2006/relationships/image" Target="../media/image26.tiff"/><Relationship Id="rId4" Type="http://schemas.openxmlformats.org/officeDocument/2006/relationships/image" Target="../media/image2.png"/><Relationship Id="rId9"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5.wmf"/><Relationship Id="rId7" Type="http://schemas.openxmlformats.org/officeDocument/2006/relationships/image" Target="../media/image140.png"/><Relationship Id="rId12" Type="http://schemas.openxmlformats.org/officeDocument/2006/relationships/image" Target="../media/image190.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30.png"/><Relationship Id="rId11" Type="http://schemas.openxmlformats.org/officeDocument/2006/relationships/image" Target="../media/image180.png"/><Relationship Id="rId5" Type="http://schemas.openxmlformats.org/officeDocument/2006/relationships/image" Target="../media/image120.png"/><Relationship Id="rId10" Type="http://schemas.openxmlformats.org/officeDocument/2006/relationships/image" Target="../media/image170.png"/><Relationship Id="rId4" Type="http://schemas.openxmlformats.org/officeDocument/2006/relationships/image" Target="../media/image2.png"/><Relationship Id="rId9" Type="http://schemas.openxmlformats.org/officeDocument/2006/relationships/image" Target="../media/image160.png"/></Relationships>
</file>

<file path=ppt/slides/_rels/slide4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0.png"/><Relationship Id="rId4" Type="http://schemas.openxmlformats.org/officeDocument/2006/relationships/image" Target="../media/image240.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wmf"/></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5.wmf"/></Relationships>
</file>

<file path=ppt/slides/_rels/slide5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5.wmf"/><Relationship Id="rId7"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150.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5.wmf"/><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png"/><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emf"/><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png"/><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2.png"/><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51760" y="-76200"/>
            <a:ext cx="9326880" cy="1371600"/>
          </a:xfrm>
        </p:spPr>
        <p:txBody>
          <a:bodyPr/>
          <a:lstStyle/>
          <a:p>
            <a:r>
              <a:rPr lang="en-US" sz="3600" dirty="0"/>
              <a:t>CS144: An Introduction to Computer Networks</a:t>
            </a:r>
          </a:p>
        </p:txBody>
      </p:sp>
      <p:sp>
        <p:nvSpPr>
          <p:cNvPr id="2051" name="Rectangle 3"/>
          <p:cNvSpPr>
            <a:spLocks noGrp="1" noChangeArrowheads="1"/>
          </p:cNvSpPr>
          <p:nvPr>
            <p:ph type="subTitle" idx="1"/>
          </p:nvPr>
        </p:nvSpPr>
        <p:spPr>
          <a:xfrm>
            <a:off x="3474720" y="2590800"/>
            <a:ext cx="7680960" cy="1371600"/>
          </a:xfrm>
        </p:spPr>
        <p:txBody>
          <a:bodyPr/>
          <a:lstStyle/>
          <a:p>
            <a:r>
              <a:rPr lang="en-US" sz="7200" dirty="0"/>
              <a:t>Packet Switching</a:t>
            </a:r>
          </a:p>
        </p:txBody>
      </p:sp>
    </p:spTree>
    <p:extLst>
      <p:ext uri="{BB962C8B-B14F-4D97-AF65-F5344CB8AC3E}">
        <p14:creationId xmlns:p14="http://schemas.microsoft.com/office/powerpoint/2010/main" val="199451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FCC28DE-4346-4B49-870E-056FD72F7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21" y="162643"/>
            <a:ext cx="12438838" cy="768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33800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Simple model of a router queue</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10515600" y="7680960"/>
            <a:ext cx="2286000" cy="548640"/>
          </a:xfrm>
        </p:spPr>
        <p:txBody>
          <a:bodyPr/>
          <a:lstStyle/>
          <a:p>
            <a:fld id="{47BB83B6-92F4-494F-9F1D-BD99F394F2F6}" type="slidenum">
              <a:rPr lang="en-US" smtClean="0"/>
              <a:pPr/>
              <a:t>11</a:t>
            </a:fld>
            <a:endParaRPr lang="en-US"/>
          </a:p>
        </p:txBody>
      </p:sp>
    </p:spTree>
    <p:extLst>
      <p:ext uri="{BB962C8B-B14F-4D97-AF65-F5344CB8AC3E}">
        <p14:creationId xmlns:p14="http://schemas.microsoft.com/office/powerpoint/2010/main" val="2203011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71"/>
          <p:cNvSpPr>
            <a:spLocks noChangeShapeType="1"/>
          </p:cNvSpPr>
          <p:nvPr/>
        </p:nvSpPr>
        <p:spPr bwMode="auto">
          <a:xfrm>
            <a:off x="3840480" y="2560320"/>
            <a:ext cx="731520" cy="0"/>
          </a:xfrm>
          <a:prstGeom prst="line">
            <a:avLst/>
          </a:prstGeom>
          <a:noFill/>
          <a:ln w="38100" cmpd="sng">
            <a:solidFill>
              <a:schemeClr val="tx1"/>
            </a:solidFill>
            <a:round/>
            <a:headEnd type="triangle"/>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pic>
        <p:nvPicPr>
          <p:cNvPr id="2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560" y="2194560"/>
            <a:ext cx="128016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Slide Number Placeholder 4"/>
          <p:cNvSpPr>
            <a:spLocks noGrp="1"/>
          </p:cNvSpPr>
          <p:nvPr>
            <p:ph type="sldNum" sz="quarter" idx="12"/>
          </p:nvPr>
        </p:nvSpPr>
        <p:spPr/>
        <p:txBody>
          <a:bodyPr/>
          <a:lstStyle/>
          <a:p>
            <a:fld id="{210AE1AC-576C-AA4F-B1D6-41812FAFC761}" type="slidenum">
              <a:rPr lang="en-US"/>
              <a:pPr/>
              <a:t>12</a:t>
            </a:fld>
            <a:endParaRPr lang="en-US"/>
          </a:p>
        </p:txBody>
      </p:sp>
      <p:sp>
        <p:nvSpPr>
          <p:cNvPr id="57346" name="Rectangle 2"/>
          <p:cNvSpPr>
            <a:spLocks noGrp="1" noChangeArrowheads="1"/>
          </p:cNvSpPr>
          <p:nvPr>
            <p:ph type="title"/>
          </p:nvPr>
        </p:nvSpPr>
        <p:spPr>
          <a:xfrm>
            <a:off x="2468880" y="548640"/>
            <a:ext cx="9784080" cy="1371600"/>
          </a:xfrm>
        </p:spPr>
        <p:txBody>
          <a:bodyPr/>
          <a:lstStyle/>
          <a:p>
            <a:r>
              <a:rPr lang="en-US" dirty="0"/>
              <a:t>Simple model of a router queue</a:t>
            </a:r>
            <a:br>
              <a:rPr lang="en-US" sz="3360" i="1" dirty="0"/>
            </a:br>
            <a:endParaRPr lang="en-US" sz="3360" i="1" dirty="0"/>
          </a:p>
        </p:txBody>
      </p:sp>
      <mc:AlternateContent xmlns:mc="http://schemas.openxmlformats.org/markup-compatibility/2006">
        <mc:Choice xmlns:a14="http://schemas.microsoft.com/office/drawing/2010/main" Requires="a14">
          <p:sp>
            <p:nvSpPr>
              <p:cNvPr id="57403" name="Text Box 59"/>
              <p:cNvSpPr txBox="1">
                <a:spLocks noChangeArrowheads="1"/>
              </p:cNvSpPr>
              <p:nvPr/>
            </p:nvSpPr>
            <p:spPr bwMode="auto">
              <a:xfrm>
                <a:off x="5200153" y="6449952"/>
                <a:ext cx="5394960" cy="120032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a:spAutoFit/>
              </a:bodyPr>
              <a:lstStyle/>
              <a:p>
                <a:r>
                  <a:rPr lang="en-US" sz="2400" dirty="0">
                    <a:latin typeface="+mj-lt"/>
                  </a:rPr>
                  <a:t>Properties</a:t>
                </a:r>
                <a:r>
                  <a:rPr lang="en-US" sz="2400" dirty="0">
                    <a:latin typeface="Times New Roman" charset="0"/>
                  </a:rPr>
                  <a:t>:</a:t>
                </a:r>
              </a:p>
              <a:p>
                <a:pPr marL="571500" lvl="1" indent="-292100">
                  <a:buSzPct val="100000"/>
                  <a:buFont typeface="+mj-lt"/>
                  <a:buAutoNum type="arabicPeriod"/>
                </a:pPr>
                <a:r>
                  <a:rPr lang="en-US" sz="2400" b="0" dirty="0">
                    <a:latin typeface="+mn-lt"/>
                  </a:rPr>
                  <a:t> </a:t>
                </a:r>
                <a14:m>
                  <m:oMath xmlns:m="http://schemas.openxmlformats.org/officeDocument/2006/math">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 </m:t>
                    </m:r>
                    <m:r>
                      <a:rPr lang="en-US" sz="2400" b="0" i="1" smtClean="0">
                        <a:latin typeface="Cambria Math" panose="02040503050406030204" pitchFamily="18" charset="0"/>
                      </a:rPr>
                      <m:t>𝐷</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oMath>
                </a14:m>
                <a:r>
                  <a:rPr lang="en-US" sz="2400" i="1" dirty="0">
                    <a:latin typeface="+mj-lt"/>
                  </a:rPr>
                  <a:t> non-decreasing</a:t>
                </a:r>
              </a:p>
              <a:p>
                <a:pPr marL="571500" lvl="1" indent="-292100">
                  <a:buSzPct val="100000"/>
                  <a:buFont typeface="+mj-lt"/>
                  <a:buAutoNum type="arabicPeriod"/>
                </a:pPr>
                <a14:m>
                  <m:oMath xmlns:m="http://schemas.openxmlformats.org/officeDocument/2006/math">
                    <m:r>
                      <a:rPr lang="en-US" sz="2400" b="0" i="0" smtClean="0">
                        <a:latin typeface="Cambria Math" panose="02040503050406030204" pitchFamily="18" charset="0"/>
                      </a:rPr>
                      <m:t> </m:t>
                    </m:r>
                    <m:r>
                      <a:rPr lang="en-US" sz="2400" b="0" i="1" smtClean="0">
                        <a:latin typeface="Cambria Math" panose="02040503050406030204" pitchFamily="18" charset="0"/>
                      </a:rPr>
                      <m:t>𝐴</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𝐷</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m:t>
                    </m:r>
                  </m:oMath>
                </a14:m>
                <a:endParaRPr lang="en-US" sz="2400" dirty="0"/>
              </a:p>
            </p:txBody>
          </p:sp>
        </mc:Choice>
        <mc:Fallback>
          <p:sp>
            <p:nvSpPr>
              <p:cNvPr id="57403" name="Text Box 59"/>
              <p:cNvSpPr txBox="1">
                <a:spLocks noRot="1" noChangeAspect="1" noMove="1" noResize="1" noEditPoints="1" noAdjustHandles="1" noChangeArrowheads="1" noChangeShapeType="1" noTextEdit="1"/>
              </p:cNvSpPr>
              <p:nvPr/>
            </p:nvSpPr>
            <p:spPr bwMode="auto">
              <a:xfrm>
                <a:off x="5200153" y="6449952"/>
                <a:ext cx="5394960" cy="1200329"/>
              </a:xfrm>
              <a:prstGeom prst="rect">
                <a:avLst/>
              </a:prstGeom>
              <a:blipFill>
                <a:blip r:embed="rId4"/>
                <a:stretch>
                  <a:fillRect l="-1878" t="-3125" b="-7292"/>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23" name="Line 71"/>
          <p:cNvSpPr>
            <a:spLocks noChangeShapeType="1"/>
          </p:cNvSpPr>
          <p:nvPr/>
        </p:nvSpPr>
        <p:spPr bwMode="auto">
          <a:xfrm flipV="1">
            <a:off x="5120640" y="2926080"/>
            <a:ext cx="0" cy="640080"/>
          </a:xfrm>
          <a:prstGeom prst="line">
            <a:avLst/>
          </a:prstGeom>
          <a:noFill/>
          <a:ln w="38100" cmpd="sng">
            <a:solidFill>
              <a:schemeClr val="tx1"/>
            </a:solidFill>
            <a:round/>
            <a:headEnd type="triangle"/>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grpSp>
        <p:nvGrpSpPr>
          <p:cNvPr id="15" name="Group 14"/>
          <p:cNvGrpSpPr/>
          <p:nvPr/>
        </p:nvGrpSpPr>
        <p:grpSpPr>
          <a:xfrm>
            <a:off x="3977640" y="2560320"/>
            <a:ext cx="6172200" cy="3931922"/>
            <a:chOff x="1790700" y="2133598"/>
            <a:chExt cx="5143500" cy="3276601"/>
          </a:xfrm>
          <a:solidFill>
            <a:schemeClr val="bg1">
              <a:lumMod val="95000"/>
            </a:schemeClr>
          </a:solidFill>
        </p:grpSpPr>
        <p:grpSp>
          <p:nvGrpSpPr>
            <p:cNvPr id="12" name="Group 11"/>
            <p:cNvGrpSpPr/>
            <p:nvPr/>
          </p:nvGrpSpPr>
          <p:grpSpPr>
            <a:xfrm>
              <a:off x="1790700" y="3428999"/>
              <a:ext cx="5143500" cy="1981200"/>
              <a:chOff x="1790700" y="3429000"/>
              <a:chExt cx="5143500" cy="1981200"/>
            </a:xfrm>
            <a:grpFill/>
          </p:grpSpPr>
          <p:sp>
            <p:nvSpPr>
              <p:cNvPr id="57404" name="Rectangle 60"/>
              <p:cNvSpPr>
                <a:spLocks noChangeArrowheads="1"/>
              </p:cNvSpPr>
              <p:nvPr/>
            </p:nvSpPr>
            <p:spPr bwMode="auto">
              <a:xfrm>
                <a:off x="2857500" y="3505200"/>
                <a:ext cx="3390900" cy="1905000"/>
              </a:xfrm>
              <a:prstGeom prst="rect">
                <a:avLst/>
              </a:prstGeom>
              <a:grp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dirty="0"/>
              </a:p>
            </p:txBody>
          </p:sp>
          <p:grpSp>
            <p:nvGrpSpPr>
              <p:cNvPr id="57405" name="Group 61"/>
              <p:cNvGrpSpPr>
                <a:grpSpLocks/>
              </p:cNvGrpSpPr>
              <p:nvPr/>
            </p:nvGrpSpPr>
            <p:grpSpPr bwMode="auto">
              <a:xfrm>
                <a:off x="4102100" y="4343400"/>
                <a:ext cx="596900" cy="457200"/>
                <a:chOff x="712" y="3120"/>
                <a:chExt cx="376" cy="288"/>
              </a:xfrm>
              <a:grpFill/>
            </p:grpSpPr>
            <p:sp>
              <p:nvSpPr>
                <p:cNvPr id="57406" name="Freeform 62"/>
                <p:cNvSpPr>
                  <a:spLocks/>
                </p:cNvSpPr>
                <p:nvPr/>
              </p:nvSpPr>
              <p:spPr bwMode="auto">
                <a:xfrm>
                  <a:off x="712" y="3120"/>
                  <a:ext cx="376" cy="288"/>
                </a:xfrm>
                <a:custGeom>
                  <a:avLst/>
                  <a:gdLst>
                    <a:gd name="T0" fmla="*/ 0 w 432"/>
                    <a:gd name="T1" fmla="*/ 0 h 288"/>
                    <a:gd name="T2" fmla="*/ 432 w 432"/>
                    <a:gd name="T3" fmla="*/ 0 h 288"/>
                    <a:gd name="T4" fmla="*/ 432 w 432"/>
                    <a:gd name="T5" fmla="*/ 288 h 288"/>
                    <a:gd name="T6" fmla="*/ 0 w 432"/>
                    <a:gd name="T7" fmla="*/ 288 h 288"/>
                  </a:gdLst>
                  <a:ahLst/>
                  <a:cxnLst>
                    <a:cxn ang="0">
                      <a:pos x="T0" y="T1"/>
                    </a:cxn>
                    <a:cxn ang="0">
                      <a:pos x="T2" y="T3"/>
                    </a:cxn>
                    <a:cxn ang="0">
                      <a:pos x="T4" y="T5"/>
                    </a:cxn>
                    <a:cxn ang="0">
                      <a:pos x="T6" y="T7"/>
                    </a:cxn>
                  </a:cxnLst>
                  <a:rect l="0" t="0" r="r" b="b"/>
                  <a:pathLst>
                    <a:path w="432" h="288">
                      <a:moveTo>
                        <a:pt x="0" y="0"/>
                      </a:moveTo>
                      <a:lnTo>
                        <a:pt x="432" y="0"/>
                      </a:lnTo>
                      <a:lnTo>
                        <a:pt x="432" y="288"/>
                      </a:lnTo>
                      <a:lnTo>
                        <a:pt x="0" y="288"/>
                      </a:lnTo>
                    </a:path>
                  </a:pathLst>
                </a:custGeom>
                <a:grpFill/>
                <a:ln w="1905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407" name="Line 63"/>
                <p:cNvSpPr>
                  <a:spLocks noChangeShapeType="1"/>
                </p:cNvSpPr>
                <p:nvPr/>
              </p:nvSpPr>
              <p:spPr bwMode="auto">
                <a:xfrm>
                  <a:off x="912" y="3120"/>
                  <a:ext cx="0" cy="288"/>
                </a:xfrm>
                <a:prstGeom prst="line">
                  <a:avLst/>
                </a:prstGeom>
                <a:grp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grpSp>
          <p:sp>
            <p:nvSpPr>
              <p:cNvPr id="57408" name="Oval 64"/>
              <p:cNvSpPr>
                <a:spLocks noChangeArrowheads="1"/>
              </p:cNvSpPr>
              <p:nvPr/>
            </p:nvSpPr>
            <p:spPr bwMode="auto">
              <a:xfrm>
                <a:off x="4953000" y="4343400"/>
                <a:ext cx="457200" cy="457200"/>
              </a:xfrm>
              <a:prstGeom prst="ellipse">
                <a:avLst/>
              </a:prstGeom>
              <a:grp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3200" i="1" dirty="0">
                    <a:latin typeface="Times New Roman"/>
                    <a:cs typeface="Times New Roman"/>
                  </a:rPr>
                  <a:t>R</a:t>
                </a:r>
              </a:p>
            </p:txBody>
          </p:sp>
          <p:sp>
            <p:nvSpPr>
              <p:cNvPr id="57409" name="Line 65"/>
              <p:cNvSpPr>
                <a:spLocks noChangeShapeType="1"/>
              </p:cNvSpPr>
              <p:nvPr/>
            </p:nvSpPr>
            <p:spPr bwMode="auto">
              <a:xfrm>
                <a:off x="4699000" y="4572000"/>
                <a:ext cx="254000" cy="0"/>
              </a:xfrm>
              <a:prstGeom prst="line">
                <a:avLst/>
              </a:prstGeom>
              <a:grpFill/>
              <a:ln w="38100"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410" name="Line 66"/>
              <p:cNvSpPr>
                <a:spLocks noChangeShapeType="1"/>
              </p:cNvSpPr>
              <p:nvPr/>
            </p:nvSpPr>
            <p:spPr bwMode="auto">
              <a:xfrm>
                <a:off x="5410200" y="4572000"/>
                <a:ext cx="1524000" cy="0"/>
              </a:xfrm>
              <a:prstGeom prst="line">
                <a:avLst/>
              </a:prstGeom>
              <a:grpFill/>
              <a:ln w="38100" cmpd="sng">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411" name="Line 67"/>
              <p:cNvSpPr>
                <a:spLocks noChangeShapeType="1"/>
              </p:cNvSpPr>
              <p:nvPr/>
            </p:nvSpPr>
            <p:spPr bwMode="auto">
              <a:xfrm>
                <a:off x="2857500" y="4572000"/>
                <a:ext cx="1181100" cy="0"/>
              </a:xfrm>
              <a:prstGeom prst="line">
                <a:avLst/>
              </a:prstGeom>
              <a:grpFill/>
              <a:ln w="38100" cmpd="sng">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mc:AlternateContent xmlns:mc="http://schemas.openxmlformats.org/markup-compatibility/2006">
            <mc:Choice xmlns:a14="http://schemas.microsoft.com/office/drawing/2010/main" Requires="a14">
              <p:sp>
                <p:nvSpPr>
                  <p:cNvPr id="57412" name="Text Box 68"/>
                  <p:cNvSpPr txBox="1">
                    <a:spLocks noChangeArrowheads="1"/>
                  </p:cNvSpPr>
                  <p:nvPr/>
                </p:nvSpPr>
                <p:spPr bwMode="auto">
                  <a:xfrm>
                    <a:off x="2921000" y="4063999"/>
                    <a:ext cx="1021404" cy="436017"/>
                  </a:xfrm>
                  <a:prstGeom prst="rect">
                    <a:avLst/>
                  </a:prstGeom>
                  <a:grp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𝐴</m:t>
                          </m:r>
                          <m:r>
                            <a:rPr lang="en-US" sz="2800" i="1" dirty="0" smtClean="0">
                              <a:latin typeface="Cambria Math" panose="02040503050406030204" pitchFamily="18" charset="0"/>
                            </a:rPr>
                            <m:t>(</m:t>
                          </m:r>
                          <m:r>
                            <a:rPr lang="en-US" sz="2800" i="1" dirty="0" smtClean="0">
                              <a:latin typeface="Cambria Math" panose="02040503050406030204" pitchFamily="18" charset="0"/>
                            </a:rPr>
                            <m:t>𝑡</m:t>
                          </m:r>
                          <m:r>
                            <a:rPr lang="en-US" sz="2800" i="1" dirty="0" smtClean="0">
                              <a:latin typeface="Cambria Math" panose="02040503050406030204" pitchFamily="18" charset="0"/>
                            </a:rPr>
                            <m:t>), </m:t>
                          </m:r>
                          <m:r>
                            <a:rPr lang="en-US" sz="2800" i="1" dirty="0" smtClean="0">
                              <a:latin typeface="Cambria Math" panose="02040503050406030204" pitchFamily="18" charset="0"/>
                              <a:ea typeface="Cambria Math" panose="02040503050406030204" pitchFamily="18" charset="0"/>
                            </a:rPr>
                            <m:t>𝜆</m:t>
                          </m:r>
                        </m:oMath>
                      </m:oMathPara>
                    </a14:m>
                    <a:endParaRPr lang="en-US" sz="2800" dirty="0">
                      <a:latin typeface="Symbol" charset="0"/>
                    </a:endParaRPr>
                  </a:p>
                </p:txBody>
              </p:sp>
            </mc:Choice>
            <mc:Fallback>
              <p:sp>
                <p:nvSpPr>
                  <p:cNvPr id="57412" name="Text Box 68"/>
                  <p:cNvSpPr txBox="1">
                    <a:spLocks noRot="1" noChangeAspect="1" noMove="1" noResize="1" noEditPoints="1" noAdjustHandles="1" noChangeArrowheads="1" noChangeShapeType="1" noTextEdit="1"/>
                  </p:cNvSpPr>
                  <p:nvPr/>
                </p:nvSpPr>
                <p:spPr bwMode="auto">
                  <a:xfrm>
                    <a:off x="2921000" y="4063999"/>
                    <a:ext cx="1021404" cy="436017"/>
                  </a:xfrm>
                  <a:prstGeom prst="rect">
                    <a:avLst/>
                  </a:prstGeom>
                  <a:blipFill>
                    <a:blip r:embed="rId5"/>
                    <a:stretch>
                      <a:fillRect l="-1031" b="-19048"/>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7413" name="Text Box 69"/>
                  <p:cNvSpPr txBox="1">
                    <a:spLocks noChangeArrowheads="1"/>
                  </p:cNvSpPr>
                  <p:nvPr/>
                </p:nvSpPr>
                <p:spPr bwMode="auto">
                  <a:xfrm>
                    <a:off x="5397500" y="4063999"/>
                    <a:ext cx="817853" cy="436016"/>
                  </a:xfrm>
                  <a:prstGeom prst="rect">
                    <a:avLst/>
                  </a:prstGeom>
                  <a:grp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𝐷</m:t>
                          </m:r>
                          <m:r>
                            <a:rPr lang="en-US" sz="2800" i="1" dirty="0" smtClean="0">
                              <a:latin typeface="Cambria Math" panose="02040503050406030204" pitchFamily="18" charset="0"/>
                            </a:rPr>
                            <m:t>(</m:t>
                          </m:r>
                          <m:r>
                            <a:rPr lang="en-US" sz="2800" i="1" dirty="0" smtClean="0">
                              <a:latin typeface="Cambria Math" panose="02040503050406030204" pitchFamily="18" charset="0"/>
                            </a:rPr>
                            <m:t>𝑡</m:t>
                          </m:r>
                          <m:r>
                            <a:rPr lang="en-US" sz="2800" i="1" dirty="0" smtClean="0">
                              <a:latin typeface="Cambria Math" panose="02040503050406030204" pitchFamily="18" charset="0"/>
                            </a:rPr>
                            <m:t>)</m:t>
                          </m:r>
                        </m:oMath>
                      </m:oMathPara>
                    </a14:m>
                    <a:endParaRPr lang="en-US" sz="2800" dirty="0">
                      <a:latin typeface="Times New Roman" charset="0"/>
                    </a:endParaRPr>
                  </a:p>
                </p:txBody>
              </p:sp>
            </mc:Choice>
            <mc:Fallback>
              <p:sp>
                <p:nvSpPr>
                  <p:cNvPr id="57413" name="Text Box 69"/>
                  <p:cNvSpPr txBox="1">
                    <a:spLocks noRot="1" noChangeAspect="1" noMove="1" noResize="1" noEditPoints="1" noAdjustHandles="1" noChangeArrowheads="1" noChangeShapeType="1" noTextEdit="1"/>
                  </p:cNvSpPr>
                  <p:nvPr/>
                </p:nvSpPr>
                <p:spPr bwMode="auto">
                  <a:xfrm>
                    <a:off x="5397500" y="4063999"/>
                    <a:ext cx="817853" cy="436016"/>
                  </a:xfrm>
                  <a:prstGeom prst="rect">
                    <a:avLst/>
                  </a:prstGeom>
                  <a:blipFill>
                    <a:blip r:embed="rId6"/>
                    <a:stretch>
                      <a:fillRect r="-2564" b="-19048"/>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57414" name="Text Box 70"/>
              <p:cNvSpPr txBox="1">
                <a:spLocks noChangeArrowheads="1"/>
              </p:cNvSpPr>
              <p:nvPr/>
            </p:nvSpPr>
            <p:spPr bwMode="auto">
              <a:xfrm>
                <a:off x="3505200" y="3429000"/>
                <a:ext cx="2145086" cy="5078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360" dirty="0">
                    <a:solidFill>
                      <a:schemeClr val="accent2"/>
                    </a:solidFill>
                    <a:latin typeface="+mj-lt"/>
                  </a:rPr>
                  <a:t>Router queue</a:t>
                </a:r>
              </a:p>
            </p:txBody>
          </p:sp>
          <p:sp>
            <p:nvSpPr>
              <p:cNvPr id="57415" name="Line 71"/>
              <p:cNvSpPr>
                <a:spLocks noChangeShapeType="1"/>
              </p:cNvSpPr>
              <p:nvPr/>
            </p:nvSpPr>
            <p:spPr bwMode="auto">
              <a:xfrm>
                <a:off x="1943100" y="4114800"/>
                <a:ext cx="914400" cy="381000"/>
              </a:xfrm>
              <a:prstGeom prst="line">
                <a:avLst/>
              </a:prstGeom>
              <a:grpFill/>
              <a:ln w="38100" cmpd="sng">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416" name="Line 72"/>
              <p:cNvSpPr>
                <a:spLocks noChangeShapeType="1"/>
              </p:cNvSpPr>
              <p:nvPr/>
            </p:nvSpPr>
            <p:spPr bwMode="auto">
              <a:xfrm>
                <a:off x="1790700" y="4572000"/>
                <a:ext cx="1066800" cy="0"/>
              </a:xfrm>
              <a:prstGeom prst="line">
                <a:avLst/>
              </a:prstGeom>
              <a:grpFill/>
              <a:ln w="38100" cmpd="sng">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417" name="Line 73"/>
              <p:cNvSpPr>
                <a:spLocks noChangeShapeType="1"/>
              </p:cNvSpPr>
              <p:nvPr/>
            </p:nvSpPr>
            <p:spPr bwMode="auto">
              <a:xfrm flipV="1">
                <a:off x="1943100" y="4648200"/>
                <a:ext cx="914400" cy="457200"/>
              </a:xfrm>
              <a:prstGeom prst="line">
                <a:avLst/>
              </a:prstGeom>
              <a:grpFill/>
              <a:ln w="38100" cmpd="sng">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mc:AlternateContent xmlns:mc="http://schemas.openxmlformats.org/markup-compatibility/2006">
            <mc:Choice xmlns:a14="http://schemas.microsoft.com/office/drawing/2010/main" Requires="a14">
              <p:sp>
                <p:nvSpPr>
                  <p:cNvPr id="57437" name="Text Box 93"/>
                  <p:cNvSpPr txBox="1">
                    <a:spLocks noChangeArrowheads="1"/>
                  </p:cNvSpPr>
                  <p:nvPr/>
                </p:nvSpPr>
                <p:spPr bwMode="auto">
                  <a:xfrm>
                    <a:off x="4000500" y="4834483"/>
                    <a:ext cx="812509" cy="436016"/>
                  </a:xfrm>
                  <a:prstGeom prst="rect">
                    <a:avLst/>
                  </a:prstGeom>
                  <a:grp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𝑄</m:t>
                          </m:r>
                          <m:r>
                            <a:rPr lang="en-US" sz="2800" i="1" dirty="0">
                              <a:latin typeface="Cambria Math" panose="02040503050406030204" pitchFamily="18" charset="0"/>
                            </a:rPr>
                            <m:t>(</m:t>
                          </m:r>
                          <m:r>
                            <a:rPr lang="en-US" sz="2800" i="1" dirty="0">
                              <a:latin typeface="Cambria Math" panose="02040503050406030204" pitchFamily="18" charset="0"/>
                            </a:rPr>
                            <m:t>𝑡</m:t>
                          </m:r>
                          <m:r>
                            <a:rPr lang="en-US" sz="2800" i="1" dirty="0">
                              <a:latin typeface="Cambria Math" panose="02040503050406030204" pitchFamily="18" charset="0"/>
                            </a:rPr>
                            <m:t>)</m:t>
                          </m:r>
                        </m:oMath>
                      </m:oMathPara>
                    </a14:m>
                    <a:endParaRPr lang="en-US" sz="2800" dirty="0">
                      <a:latin typeface="Times New Roman" charset="0"/>
                    </a:endParaRPr>
                  </a:p>
                </p:txBody>
              </p:sp>
            </mc:Choice>
            <mc:Fallback>
              <p:sp>
                <p:nvSpPr>
                  <p:cNvPr id="57437" name="Text Box 93"/>
                  <p:cNvSpPr txBox="1">
                    <a:spLocks noRot="1" noChangeAspect="1" noMove="1" noResize="1" noEditPoints="1" noAdjustHandles="1" noChangeArrowheads="1" noChangeShapeType="1" noTextEdit="1"/>
                  </p:cNvSpPr>
                  <p:nvPr/>
                </p:nvSpPr>
                <p:spPr bwMode="auto">
                  <a:xfrm>
                    <a:off x="4000500" y="4834483"/>
                    <a:ext cx="812509" cy="436016"/>
                  </a:xfrm>
                  <a:prstGeom prst="rect">
                    <a:avLst/>
                  </a:prstGeom>
                  <a:blipFill>
                    <a:blip r:embed="rId7"/>
                    <a:stretch>
                      <a:fillRect l="-2597" r="-2597" b="-1860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grpSp>
          <p:nvGrpSpPr>
            <p:cNvPr id="14" name="Group 13"/>
            <p:cNvGrpSpPr/>
            <p:nvPr/>
          </p:nvGrpSpPr>
          <p:grpSpPr>
            <a:xfrm>
              <a:off x="2857500" y="2133598"/>
              <a:ext cx="3365500" cy="1387479"/>
              <a:chOff x="2857500" y="2133598"/>
              <a:chExt cx="3365500" cy="1387479"/>
            </a:xfrm>
            <a:grpFill/>
          </p:grpSpPr>
          <p:cxnSp>
            <p:nvCxnSpPr>
              <p:cNvPr id="3" name="Straight Connector 2"/>
              <p:cNvCxnSpPr>
                <a:cxnSpLocks/>
                <a:stCxn id="35" idx="0"/>
              </p:cNvCxnSpPr>
              <p:nvPr/>
            </p:nvCxnSpPr>
            <p:spPr bwMode="auto">
              <a:xfrm flipH="1">
                <a:off x="2857500" y="2133598"/>
                <a:ext cx="342900" cy="1387479"/>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a:cxnSpLocks/>
                <a:stCxn id="35" idx="0"/>
              </p:cNvCxnSpPr>
              <p:nvPr/>
            </p:nvCxnSpPr>
            <p:spPr bwMode="auto">
              <a:xfrm>
                <a:off x="3200400" y="2133599"/>
                <a:ext cx="3022600" cy="1387478"/>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sp>
        <p:nvSpPr>
          <p:cNvPr id="34" name="Line 71"/>
          <p:cNvSpPr>
            <a:spLocks noChangeShapeType="1"/>
          </p:cNvSpPr>
          <p:nvPr/>
        </p:nvSpPr>
        <p:spPr bwMode="auto">
          <a:xfrm flipV="1">
            <a:off x="5120640" y="1645920"/>
            <a:ext cx="0" cy="640080"/>
          </a:xfrm>
          <a:prstGeom prst="line">
            <a:avLst/>
          </a:prstGeom>
          <a:noFill/>
          <a:ln w="38100" cmpd="sng">
            <a:solidFill>
              <a:schemeClr val="tx1"/>
            </a:solidFill>
            <a:round/>
            <a:headEnd type="triangle"/>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35" name="Line 71"/>
          <p:cNvSpPr>
            <a:spLocks noChangeShapeType="1"/>
          </p:cNvSpPr>
          <p:nvPr/>
        </p:nvSpPr>
        <p:spPr bwMode="auto">
          <a:xfrm>
            <a:off x="5669280" y="2560320"/>
            <a:ext cx="731520" cy="0"/>
          </a:xfrm>
          <a:prstGeom prst="line">
            <a:avLst/>
          </a:prstGeom>
          <a:noFill/>
          <a:ln w="38100" cmpd="sng">
            <a:solidFill>
              <a:schemeClr val="tx1"/>
            </a:solidFill>
            <a:round/>
            <a:headEnd type="triangle"/>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C976130A-F1E7-224F-B395-C3288EDD7B00}"/>
                  </a:ext>
                </a:extLst>
              </p:cNvPr>
              <p:cNvSpPr txBox="1"/>
              <p:nvPr/>
            </p:nvSpPr>
            <p:spPr>
              <a:xfrm>
                <a:off x="8458200" y="2426591"/>
                <a:ext cx="5630067" cy="1200329"/>
              </a:xfrm>
              <a:prstGeom prst="rect">
                <a:avLst/>
              </a:prstGeom>
              <a:noFill/>
            </p:spPr>
            <p:txBody>
              <a:bodyPr wrap="none" rtlCol="0">
                <a:spAutoFit/>
              </a:bodyPr>
              <a:lstStyle/>
              <a:p>
                <a14:m>
                  <m:oMath xmlns:m="http://schemas.openxmlformats.org/officeDocument/2006/math">
                    <m:r>
                      <a:rPr lang="en-US" sz="2400" i="1" dirty="0" smtClean="0">
                        <a:latin typeface="Cambria Math" panose="02040503050406030204" pitchFamily="18" charset="0"/>
                      </a:rPr>
                      <m:t>𝐴</m:t>
                    </m:r>
                    <m:r>
                      <a:rPr lang="en-US" sz="2400" i="1" dirty="0" smtClean="0">
                        <a:latin typeface="Cambria Math" panose="02040503050406030204" pitchFamily="18" charset="0"/>
                      </a:rPr>
                      <m:t>(</m:t>
                    </m:r>
                    <m:r>
                      <a:rPr lang="en-US" sz="2400" i="1" dirty="0" smtClean="0">
                        <a:latin typeface="Cambria Math" panose="02040503050406030204" pitchFamily="18" charset="0"/>
                      </a:rPr>
                      <m:t>𝑡</m:t>
                    </m:r>
                    <m:r>
                      <a:rPr lang="en-US" sz="2400" i="1" dirty="0" smtClean="0">
                        <a:latin typeface="Cambria Math" panose="02040503050406030204" pitchFamily="18" charset="0"/>
                      </a:rPr>
                      <m:t>)</m:t>
                    </m:r>
                  </m:oMath>
                </a14:m>
                <a:r>
                  <a:rPr lang="en-US" sz="2400" dirty="0">
                    <a:latin typeface="+mn-lt"/>
                  </a:rPr>
                  <a:t>: cumulative arrivals up until time </a:t>
                </a:r>
                <a14:m>
                  <m:oMath xmlns:m="http://schemas.openxmlformats.org/officeDocument/2006/math">
                    <m:r>
                      <a:rPr lang="en-US" sz="2400" i="1" dirty="0" smtClean="0">
                        <a:latin typeface="Cambria Math" panose="02040503050406030204" pitchFamily="18" charset="0"/>
                      </a:rPr>
                      <m:t>𝑡</m:t>
                    </m:r>
                  </m:oMath>
                </a14:m>
                <a:endParaRPr lang="en-US" sz="2400" dirty="0">
                  <a:latin typeface="+mn-lt"/>
                </a:endParaRPr>
              </a:p>
              <a:p>
                <a14:m>
                  <m:oMath xmlns:m="http://schemas.openxmlformats.org/officeDocument/2006/math">
                    <m:r>
                      <a:rPr lang="en-US" sz="2400" i="1" dirty="0" smtClean="0">
                        <a:latin typeface="Cambria Math" panose="02040503050406030204" pitchFamily="18" charset="0"/>
                      </a:rPr>
                      <m:t>𝐷</m:t>
                    </m:r>
                    <m:r>
                      <a:rPr lang="en-US" sz="2400" i="1" dirty="0" smtClean="0">
                        <a:latin typeface="Cambria Math" panose="02040503050406030204" pitchFamily="18" charset="0"/>
                      </a:rPr>
                      <m:t>(</m:t>
                    </m:r>
                    <m:r>
                      <a:rPr lang="en-US" sz="2400" i="1" dirty="0" smtClean="0">
                        <a:latin typeface="Cambria Math" panose="02040503050406030204" pitchFamily="18" charset="0"/>
                      </a:rPr>
                      <m:t>𝑡</m:t>
                    </m:r>
                    <m:r>
                      <a:rPr lang="en-US" sz="2400" i="1" dirty="0" smtClean="0">
                        <a:latin typeface="Cambria Math" panose="02040503050406030204" pitchFamily="18" charset="0"/>
                      </a:rPr>
                      <m:t>)</m:t>
                    </m:r>
                  </m:oMath>
                </a14:m>
                <a:r>
                  <a:rPr lang="en-US" sz="2400" dirty="0">
                    <a:latin typeface="+mn-lt"/>
                  </a:rPr>
                  <a:t>: cumulative departures up until time </a:t>
                </a:r>
                <a14:m>
                  <m:oMath xmlns:m="http://schemas.openxmlformats.org/officeDocument/2006/math">
                    <m:r>
                      <a:rPr lang="en-US" sz="2400" i="1" dirty="0" smtClean="0">
                        <a:latin typeface="Cambria Math" panose="02040503050406030204" pitchFamily="18" charset="0"/>
                      </a:rPr>
                      <m:t>𝑡</m:t>
                    </m:r>
                  </m:oMath>
                </a14:m>
                <a:endParaRPr lang="en-US" sz="2400" dirty="0">
                  <a:latin typeface="+mn-lt"/>
                </a:endParaRPr>
              </a:p>
              <a:p>
                <a14:m>
                  <m:oMath xmlns:m="http://schemas.openxmlformats.org/officeDocument/2006/math">
                    <m:r>
                      <a:rPr lang="en-US" sz="2400" i="1" dirty="0" smtClean="0">
                        <a:latin typeface="Cambria Math" panose="02040503050406030204" pitchFamily="18" charset="0"/>
                      </a:rPr>
                      <m:t>𝑄</m:t>
                    </m:r>
                    <m:r>
                      <a:rPr lang="en-US" sz="2400" i="1" dirty="0" smtClean="0">
                        <a:latin typeface="Cambria Math" panose="02040503050406030204" pitchFamily="18" charset="0"/>
                      </a:rPr>
                      <m:t>(</m:t>
                    </m:r>
                    <m:r>
                      <a:rPr lang="en-US" sz="2400" i="1" dirty="0" smtClean="0">
                        <a:latin typeface="Cambria Math" panose="02040503050406030204" pitchFamily="18" charset="0"/>
                      </a:rPr>
                      <m:t>𝑡</m:t>
                    </m:r>
                    <m:r>
                      <a:rPr lang="en-US" sz="2400" i="1" dirty="0" smtClean="0">
                        <a:latin typeface="Cambria Math" panose="02040503050406030204" pitchFamily="18" charset="0"/>
                      </a:rPr>
                      <m:t>)</m:t>
                    </m:r>
                  </m:oMath>
                </a14:m>
                <a:r>
                  <a:rPr lang="en-US" sz="2400" dirty="0">
                    <a:latin typeface="+mn-lt"/>
                  </a:rPr>
                  <a:t>: number of packets in queue at time </a:t>
                </a:r>
                <a14:m>
                  <m:oMath xmlns:m="http://schemas.openxmlformats.org/officeDocument/2006/math">
                    <m:r>
                      <a:rPr lang="en-US" sz="2400" i="1" dirty="0" smtClean="0">
                        <a:latin typeface="Cambria Math" panose="02040503050406030204" pitchFamily="18" charset="0"/>
                      </a:rPr>
                      <m:t>𝑡</m:t>
                    </m:r>
                  </m:oMath>
                </a14:m>
                <a:endParaRPr lang="en-US" sz="2400" dirty="0">
                  <a:latin typeface="+mn-lt"/>
                </a:endParaRPr>
              </a:p>
            </p:txBody>
          </p:sp>
        </mc:Choice>
        <mc:Fallback>
          <p:sp>
            <p:nvSpPr>
              <p:cNvPr id="2" name="TextBox 1">
                <a:extLst>
                  <a:ext uri="{FF2B5EF4-FFF2-40B4-BE49-F238E27FC236}">
                    <a16:creationId xmlns:a16="http://schemas.microsoft.com/office/drawing/2014/main" id="{C976130A-F1E7-224F-B395-C3288EDD7B00}"/>
                  </a:ext>
                </a:extLst>
              </p:cNvPr>
              <p:cNvSpPr txBox="1">
                <a:spLocks noRot="1" noChangeAspect="1" noMove="1" noResize="1" noEditPoints="1" noAdjustHandles="1" noChangeArrowheads="1" noChangeShapeType="1" noTextEdit="1"/>
              </p:cNvSpPr>
              <p:nvPr/>
            </p:nvSpPr>
            <p:spPr>
              <a:xfrm>
                <a:off x="8458200" y="2426591"/>
                <a:ext cx="5630067" cy="1200329"/>
              </a:xfrm>
              <a:prstGeom prst="rect">
                <a:avLst/>
              </a:prstGeom>
              <a:blipFill>
                <a:blip r:embed="rId8"/>
                <a:stretch>
                  <a:fillRect l="-901" t="-3158" b="-1052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40BED631-988A-F344-9580-4E09F5A78FFF}"/>
              </a:ext>
            </a:extLst>
          </p:cNvPr>
          <p:cNvSpPr txBox="1"/>
          <p:nvPr/>
        </p:nvSpPr>
        <p:spPr>
          <a:xfrm>
            <a:off x="1255668" y="5013056"/>
            <a:ext cx="2789417" cy="830997"/>
          </a:xfrm>
          <a:prstGeom prst="rect">
            <a:avLst/>
          </a:prstGeom>
          <a:noFill/>
        </p:spPr>
        <p:txBody>
          <a:bodyPr wrap="none" rtlCol="0">
            <a:spAutoFit/>
          </a:bodyPr>
          <a:lstStyle/>
          <a:p>
            <a:pPr algn="r"/>
            <a:r>
              <a:rPr lang="en-US" sz="2400" dirty="0">
                <a:latin typeface="+mn-lt"/>
              </a:rPr>
              <a:t>Arriving packets </a:t>
            </a:r>
          </a:p>
          <a:p>
            <a:pPr algn="r"/>
            <a:r>
              <a:rPr lang="en-US" sz="2400" dirty="0">
                <a:latin typeface="+mn-lt"/>
              </a:rPr>
              <a:t>from different inputs</a:t>
            </a:r>
          </a:p>
        </p:txBody>
      </p:sp>
    </p:spTree>
    <p:extLst>
      <p:ext uri="{BB962C8B-B14F-4D97-AF65-F5344CB8AC3E}">
        <p14:creationId xmlns:p14="http://schemas.microsoft.com/office/powerpoint/2010/main" val="374416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7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03" grpId="0"/>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4"/>
          <p:cNvSpPr>
            <a:spLocks noGrp="1"/>
          </p:cNvSpPr>
          <p:nvPr>
            <p:ph type="sldNum" sz="quarter" idx="12"/>
          </p:nvPr>
        </p:nvSpPr>
        <p:spPr/>
        <p:txBody>
          <a:bodyPr/>
          <a:lstStyle/>
          <a:p>
            <a:fld id="{C9A7595E-C23D-0C49-8649-515B824A2AF2}" type="slidenum">
              <a:rPr lang="en-US"/>
              <a:pPr/>
              <a:t>13</a:t>
            </a:fld>
            <a:endParaRPr lang="en-US"/>
          </a:p>
        </p:txBody>
      </p:sp>
      <p:sp>
        <p:nvSpPr>
          <p:cNvPr id="102402" name="Rectangle 1026"/>
          <p:cNvSpPr>
            <a:spLocks noGrp="1" noChangeArrowheads="1"/>
          </p:cNvSpPr>
          <p:nvPr>
            <p:ph type="title"/>
          </p:nvPr>
        </p:nvSpPr>
        <p:spPr/>
        <p:txBody>
          <a:bodyPr/>
          <a:lstStyle/>
          <a:p>
            <a:r>
              <a:rPr lang="en-US" dirty="0"/>
              <a:t>Simple model of a queue</a:t>
            </a:r>
            <a:endParaRPr lang="en-US" sz="3360" i="1" dirty="0"/>
          </a:p>
        </p:txBody>
      </p:sp>
      <p:sp>
        <p:nvSpPr>
          <p:cNvPr id="102403" name="Line 1027"/>
          <p:cNvSpPr>
            <a:spLocks noChangeShapeType="1"/>
          </p:cNvSpPr>
          <p:nvPr/>
        </p:nvSpPr>
        <p:spPr bwMode="auto">
          <a:xfrm>
            <a:off x="3724276" y="3390900"/>
            <a:ext cx="0" cy="118872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04" name="Line 1028"/>
          <p:cNvSpPr>
            <a:spLocks noChangeShapeType="1"/>
          </p:cNvSpPr>
          <p:nvPr/>
        </p:nvSpPr>
        <p:spPr bwMode="auto">
          <a:xfrm>
            <a:off x="5278756" y="3390900"/>
            <a:ext cx="0" cy="118872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05" name="Rectangle 1029"/>
          <p:cNvSpPr>
            <a:spLocks noChangeArrowheads="1"/>
          </p:cNvSpPr>
          <p:nvPr/>
        </p:nvSpPr>
        <p:spPr bwMode="auto">
          <a:xfrm>
            <a:off x="3724276" y="3665220"/>
            <a:ext cx="1554480" cy="914400"/>
          </a:xfrm>
          <a:prstGeom prst="rect">
            <a:avLst/>
          </a:prstGeom>
          <a:solidFill>
            <a:srgbClr val="0000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06" name="Rectangle 1030"/>
          <p:cNvSpPr>
            <a:spLocks noChangeArrowheads="1"/>
          </p:cNvSpPr>
          <p:nvPr/>
        </p:nvSpPr>
        <p:spPr bwMode="auto">
          <a:xfrm>
            <a:off x="4455796" y="4579620"/>
            <a:ext cx="91440" cy="457200"/>
          </a:xfrm>
          <a:prstGeom prst="rect">
            <a:avLst/>
          </a:prstGeom>
          <a:solidFill>
            <a:srgbClr val="0000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nvGrpSpPr>
          <p:cNvPr id="102407" name="Group 1031"/>
          <p:cNvGrpSpPr>
            <a:grpSpLocks/>
          </p:cNvGrpSpPr>
          <p:nvPr/>
        </p:nvGrpSpPr>
        <p:grpSpPr bwMode="auto">
          <a:xfrm>
            <a:off x="4299586" y="5040630"/>
            <a:ext cx="400050" cy="388620"/>
            <a:chOff x="1116" y="2742"/>
            <a:chExt cx="210" cy="204"/>
          </a:xfrm>
        </p:grpSpPr>
        <p:sp>
          <p:nvSpPr>
            <p:cNvPr id="102408" name="Oval 1032"/>
            <p:cNvSpPr>
              <a:spLocks noChangeArrowheads="1"/>
            </p:cNvSpPr>
            <p:nvPr/>
          </p:nvSpPr>
          <p:spPr bwMode="auto">
            <a:xfrm>
              <a:off x="1116" y="2742"/>
              <a:ext cx="210" cy="204"/>
            </a:xfrm>
            <a:prstGeom prst="ellipse">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09" name="Line 1033"/>
            <p:cNvSpPr>
              <a:spLocks noChangeShapeType="1"/>
            </p:cNvSpPr>
            <p:nvPr/>
          </p:nvSpPr>
          <p:spPr bwMode="auto">
            <a:xfrm>
              <a:off x="1150" y="2774"/>
              <a:ext cx="144"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10" name="Line 1034"/>
            <p:cNvSpPr>
              <a:spLocks noChangeShapeType="1"/>
            </p:cNvSpPr>
            <p:nvPr/>
          </p:nvSpPr>
          <p:spPr bwMode="auto">
            <a:xfrm flipH="1">
              <a:off x="1146" y="2772"/>
              <a:ext cx="144"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sp>
        <p:nvSpPr>
          <p:cNvPr id="102411" name="Rectangle 1035"/>
          <p:cNvSpPr>
            <a:spLocks noChangeArrowheads="1"/>
          </p:cNvSpPr>
          <p:nvPr/>
        </p:nvSpPr>
        <p:spPr bwMode="auto">
          <a:xfrm>
            <a:off x="4455796" y="5429251"/>
            <a:ext cx="91440" cy="339090"/>
          </a:xfrm>
          <a:prstGeom prst="rect">
            <a:avLst/>
          </a:prstGeom>
          <a:solidFill>
            <a:srgbClr val="0000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02412" name="Line 1036"/>
          <p:cNvSpPr>
            <a:spLocks noChangeShapeType="1"/>
          </p:cNvSpPr>
          <p:nvPr/>
        </p:nvSpPr>
        <p:spPr bwMode="auto">
          <a:xfrm>
            <a:off x="4572000" y="3108960"/>
            <a:ext cx="0" cy="54864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mc:AlternateContent xmlns:mc="http://schemas.openxmlformats.org/markup-compatibility/2006">
        <mc:Choice xmlns:a14="http://schemas.microsoft.com/office/drawing/2010/main" Requires="a14">
          <p:sp>
            <p:nvSpPr>
              <p:cNvPr id="102413" name="Text Box 1037"/>
              <p:cNvSpPr txBox="1">
                <a:spLocks noChangeArrowheads="1"/>
              </p:cNvSpPr>
              <p:nvPr/>
            </p:nvSpPr>
            <p:spPr bwMode="auto">
              <a:xfrm>
                <a:off x="3676720" y="2981980"/>
                <a:ext cx="953594" cy="52322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𝐴</m:t>
                      </m:r>
                      <m:r>
                        <a:rPr lang="en-US" sz="2800" i="1" dirty="0">
                          <a:latin typeface="Cambria Math" panose="02040503050406030204" pitchFamily="18" charset="0"/>
                        </a:rPr>
                        <m:t>(</m:t>
                      </m:r>
                      <m:r>
                        <a:rPr lang="en-US" sz="2800" i="1" dirty="0">
                          <a:latin typeface="Cambria Math" panose="02040503050406030204" pitchFamily="18" charset="0"/>
                        </a:rPr>
                        <m:t>𝑡</m:t>
                      </m:r>
                      <m:r>
                        <a:rPr lang="en-US" sz="2800" i="1" dirty="0">
                          <a:latin typeface="Cambria Math" panose="02040503050406030204" pitchFamily="18" charset="0"/>
                        </a:rPr>
                        <m:t>)</m:t>
                      </m:r>
                    </m:oMath>
                  </m:oMathPara>
                </a14:m>
                <a:endParaRPr lang="en-US" sz="2800" dirty="0">
                  <a:latin typeface="Times New Roman" charset="0"/>
                </a:endParaRPr>
              </a:p>
            </p:txBody>
          </p:sp>
        </mc:Choice>
        <mc:Fallback>
          <p:sp>
            <p:nvSpPr>
              <p:cNvPr id="102413" name="Text Box 1037"/>
              <p:cNvSpPr txBox="1">
                <a:spLocks noRot="1" noChangeAspect="1" noMove="1" noResize="1" noEditPoints="1" noAdjustHandles="1" noChangeArrowheads="1" noChangeShapeType="1" noTextEdit="1"/>
              </p:cNvSpPr>
              <p:nvPr/>
            </p:nvSpPr>
            <p:spPr bwMode="auto">
              <a:xfrm>
                <a:off x="3676720" y="2981980"/>
                <a:ext cx="953594" cy="523220"/>
              </a:xfrm>
              <a:prstGeom prst="rect">
                <a:avLst/>
              </a:prstGeom>
              <a:blipFill>
                <a:blip r:embed="rId3"/>
                <a:stretch>
                  <a:fillRect r="-2632" b="-21429"/>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2414" name="Text Box 1038"/>
              <p:cNvSpPr txBox="1">
                <a:spLocks noChangeArrowheads="1"/>
              </p:cNvSpPr>
              <p:nvPr/>
            </p:nvSpPr>
            <p:spPr bwMode="auto">
              <a:xfrm>
                <a:off x="3499137" y="5877580"/>
                <a:ext cx="981423" cy="52322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𝐷</m:t>
                      </m:r>
                      <m:r>
                        <a:rPr lang="en-US" sz="2800" i="1" dirty="0" smtClean="0">
                          <a:latin typeface="Cambria Math" panose="02040503050406030204" pitchFamily="18" charset="0"/>
                        </a:rPr>
                        <m:t>(</m:t>
                      </m:r>
                      <m:r>
                        <a:rPr lang="en-US" sz="2800" i="1" dirty="0" smtClean="0">
                          <a:latin typeface="Cambria Math" panose="02040503050406030204" pitchFamily="18" charset="0"/>
                        </a:rPr>
                        <m:t>𝑡</m:t>
                      </m:r>
                      <m:r>
                        <a:rPr lang="en-US" sz="2800" i="1" dirty="0" smtClean="0">
                          <a:latin typeface="Cambria Math" panose="02040503050406030204" pitchFamily="18" charset="0"/>
                        </a:rPr>
                        <m:t>)</m:t>
                      </m:r>
                    </m:oMath>
                  </m:oMathPara>
                </a14:m>
                <a:endParaRPr lang="en-US" sz="2800" dirty="0">
                  <a:latin typeface="Times New Roman" charset="0"/>
                </a:endParaRPr>
              </a:p>
            </p:txBody>
          </p:sp>
        </mc:Choice>
        <mc:Fallback>
          <p:sp>
            <p:nvSpPr>
              <p:cNvPr id="102414" name="Text Box 1038"/>
              <p:cNvSpPr txBox="1">
                <a:spLocks noRot="1" noChangeAspect="1" noMove="1" noResize="1" noEditPoints="1" noAdjustHandles="1" noChangeArrowheads="1" noChangeShapeType="1" noTextEdit="1"/>
              </p:cNvSpPr>
              <p:nvPr/>
            </p:nvSpPr>
            <p:spPr bwMode="auto">
              <a:xfrm>
                <a:off x="3499137" y="5877580"/>
                <a:ext cx="981423" cy="523220"/>
              </a:xfrm>
              <a:prstGeom prst="rect">
                <a:avLst/>
              </a:prstGeom>
              <a:blipFill>
                <a:blip r:embed="rId4"/>
                <a:stretch>
                  <a:fillRect r="-3846" b="-1860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102415" name="Text Box 1039"/>
          <p:cNvSpPr txBox="1">
            <a:spLocks noChangeArrowheads="1"/>
          </p:cNvSpPr>
          <p:nvPr/>
        </p:nvSpPr>
        <p:spPr bwMode="auto">
          <a:xfrm>
            <a:off x="2560320" y="6484203"/>
            <a:ext cx="393192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400" dirty="0">
                <a:latin typeface="+mj-lt"/>
              </a:rPr>
              <a:t>Cumulative number of bytes departed up until time</a:t>
            </a:r>
            <a:r>
              <a:rPr lang="en-US" sz="2400" i="1" dirty="0">
                <a:latin typeface="Times New Roman"/>
                <a:cs typeface="Times New Roman"/>
              </a:rPr>
              <a:t> t</a:t>
            </a:r>
            <a:r>
              <a:rPr lang="en-US" sz="2400" dirty="0">
                <a:latin typeface="+mj-lt"/>
              </a:rPr>
              <a:t>.</a:t>
            </a:r>
          </a:p>
        </p:txBody>
      </p:sp>
      <p:sp>
        <p:nvSpPr>
          <p:cNvPr id="102417" name="Text Box 1041"/>
          <p:cNvSpPr txBox="1">
            <a:spLocks noChangeArrowheads="1"/>
          </p:cNvSpPr>
          <p:nvPr/>
        </p:nvSpPr>
        <p:spPr bwMode="auto">
          <a:xfrm>
            <a:off x="5053965" y="4846320"/>
            <a:ext cx="1163956" cy="7571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160" dirty="0">
                <a:latin typeface="+mj-lt"/>
              </a:rPr>
              <a:t>Link</a:t>
            </a:r>
          </a:p>
          <a:p>
            <a:r>
              <a:rPr lang="en-US" sz="2160" dirty="0">
                <a:latin typeface="+mj-lt"/>
              </a:rPr>
              <a:t>rate</a:t>
            </a:r>
          </a:p>
        </p:txBody>
      </p:sp>
      <p:sp>
        <p:nvSpPr>
          <p:cNvPr id="102421" name="Text Box 1045"/>
          <p:cNvSpPr txBox="1">
            <a:spLocks noChangeArrowheads="1"/>
          </p:cNvSpPr>
          <p:nvPr/>
        </p:nvSpPr>
        <p:spPr bwMode="auto">
          <a:xfrm>
            <a:off x="2697480" y="2102703"/>
            <a:ext cx="374904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400" dirty="0">
                <a:latin typeface="+mj-lt"/>
              </a:rPr>
              <a:t>Cumulative number of bytes arrived up until time</a:t>
            </a:r>
            <a:r>
              <a:rPr lang="en-US" sz="2400" i="1" dirty="0">
                <a:latin typeface="Times New Roman"/>
                <a:cs typeface="Times New Roman"/>
              </a:rPr>
              <a:t> t</a:t>
            </a:r>
            <a:r>
              <a:rPr lang="en-US" sz="2400" dirty="0">
                <a:latin typeface="+mj-lt"/>
              </a:rPr>
              <a:t>.</a:t>
            </a:r>
          </a:p>
        </p:txBody>
      </p:sp>
      <p:grpSp>
        <p:nvGrpSpPr>
          <p:cNvPr id="3" name="Group 2"/>
          <p:cNvGrpSpPr/>
          <p:nvPr/>
        </p:nvGrpSpPr>
        <p:grpSpPr>
          <a:xfrm>
            <a:off x="2194560" y="3657599"/>
            <a:ext cx="1371600" cy="914400"/>
            <a:chOff x="304800" y="3048000"/>
            <a:chExt cx="1143000" cy="762000"/>
          </a:xfrm>
        </p:grpSpPr>
        <p:sp>
          <p:nvSpPr>
            <p:cNvPr id="102430" name="Line 1054"/>
            <p:cNvSpPr>
              <a:spLocks noChangeShapeType="1"/>
            </p:cNvSpPr>
            <p:nvPr/>
          </p:nvSpPr>
          <p:spPr bwMode="auto">
            <a:xfrm flipH="1">
              <a:off x="762000" y="3810000"/>
              <a:ext cx="685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02431" name="Line 1055"/>
            <p:cNvSpPr>
              <a:spLocks noChangeShapeType="1"/>
            </p:cNvSpPr>
            <p:nvPr/>
          </p:nvSpPr>
          <p:spPr bwMode="auto">
            <a:xfrm>
              <a:off x="762000" y="3048000"/>
              <a:ext cx="685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02432" name="Line 1056"/>
            <p:cNvSpPr>
              <a:spLocks noChangeShapeType="1"/>
            </p:cNvSpPr>
            <p:nvPr/>
          </p:nvSpPr>
          <p:spPr bwMode="auto">
            <a:xfrm>
              <a:off x="1066800" y="3048000"/>
              <a:ext cx="0" cy="76200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mc:AlternateContent xmlns:mc="http://schemas.openxmlformats.org/markup-compatibility/2006">
          <mc:Choice xmlns:a14="http://schemas.microsoft.com/office/drawing/2010/main" Requires="a14">
            <p:sp>
              <p:nvSpPr>
                <p:cNvPr id="102433" name="Text Box 1057"/>
                <p:cNvSpPr txBox="1">
                  <a:spLocks noChangeArrowheads="1"/>
                </p:cNvSpPr>
                <p:nvPr/>
              </p:nvSpPr>
              <p:spPr bwMode="auto">
                <a:xfrm>
                  <a:off x="304800" y="3195638"/>
                  <a:ext cx="812509" cy="436017"/>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𝑄</m:t>
                        </m:r>
                        <m:r>
                          <a:rPr lang="en-US" sz="2800" i="1" dirty="0" smtClean="0">
                            <a:latin typeface="Cambria Math" panose="02040503050406030204" pitchFamily="18" charset="0"/>
                          </a:rPr>
                          <m:t>(</m:t>
                        </m:r>
                        <m:r>
                          <a:rPr lang="en-US" sz="2800" i="1" dirty="0" smtClean="0">
                            <a:latin typeface="Cambria Math" panose="02040503050406030204" pitchFamily="18" charset="0"/>
                          </a:rPr>
                          <m:t>𝑡</m:t>
                        </m:r>
                        <m:r>
                          <a:rPr lang="en-US" sz="2800" i="1" dirty="0" smtClean="0">
                            <a:latin typeface="Cambria Math" panose="02040503050406030204" pitchFamily="18" charset="0"/>
                          </a:rPr>
                          <m:t>)</m:t>
                        </m:r>
                      </m:oMath>
                    </m:oMathPara>
                  </a14:m>
                  <a:endParaRPr lang="en-US" sz="2800" dirty="0">
                    <a:latin typeface="Times New Roman" charset="0"/>
                  </a:endParaRPr>
                </a:p>
              </p:txBody>
            </p:sp>
          </mc:Choice>
          <mc:Fallback>
            <p:sp>
              <p:nvSpPr>
                <p:cNvPr id="102433" name="Text Box 1057"/>
                <p:cNvSpPr txBox="1">
                  <a:spLocks noRot="1" noChangeAspect="1" noMove="1" noResize="1" noEditPoints="1" noAdjustHandles="1" noChangeArrowheads="1" noChangeShapeType="1" noTextEdit="1"/>
                </p:cNvSpPr>
                <p:nvPr/>
              </p:nvSpPr>
              <p:spPr bwMode="auto">
                <a:xfrm>
                  <a:off x="304800" y="3195638"/>
                  <a:ext cx="812509" cy="436017"/>
                </a:xfrm>
                <a:prstGeom prst="rect">
                  <a:avLst/>
                </a:prstGeom>
                <a:blipFill>
                  <a:blip r:embed="rId5"/>
                  <a:stretch>
                    <a:fillRect l="-1282" r="-2564" b="-1860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grpSp>
        <p:nvGrpSpPr>
          <p:cNvPr id="2" name="Group 1"/>
          <p:cNvGrpSpPr/>
          <p:nvPr/>
        </p:nvGrpSpPr>
        <p:grpSpPr>
          <a:xfrm>
            <a:off x="7171341" y="2286000"/>
            <a:ext cx="4688463" cy="4863882"/>
            <a:chOff x="4452120" y="1904999"/>
            <a:chExt cx="3907054" cy="4053235"/>
          </a:xfrm>
        </p:grpSpPr>
        <p:sp>
          <p:nvSpPr>
            <p:cNvPr id="102416" name="Text Box 1040"/>
            <p:cNvSpPr txBox="1">
              <a:spLocks noChangeArrowheads="1"/>
            </p:cNvSpPr>
            <p:nvPr/>
          </p:nvSpPr>
          <p:spPr bwMode="auto">
            <a:xfrm>
              <a:off x="7162800" y="4495800"/>
              <a:ext cx="60960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dirty="0">
                  <a:latin typeface="+mn-lt"/>
                </a:rPr>
                <a:t>time</a:t>
              </a:r>
            </a:p>
          </p:txBody>
        </p:sp>
        <p:sp>
          <p:nvSpPr>
            <p:cNvPr id="102419" name="Text Box 1043"/>
            <p:cNvSpPr txBox="1">
              <a:spLocks noChangeArrowheads="1"/>
            </p:cNvSpPr>
            <p:nvPr/>
          </p:nvSpPr>
          <p:spPr bwMode="auto">
            <a:xfrm rot="16200000">
              <a:off x="3971673" y="2895680"/>
              <a:ext cx="1530281" cy="569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920" dirty="0">
                  <a:latin typeface="+mj-lt"/>
                </a:rPr>
                <a:t>Cumulative</a:t>
              </a:r>
            </a:p>
            <a:p>
              <a:pPr algn="ctr"/>
              <a:r>
                <a:rPr lang="en-US" sz="1920" dirty="0">
                  <a:latin typeface="+mj-lt"/>
                </a:rPr>
                <a:t>number of bytes</a:t>
              </a:r>
            </a:p>
          </p:txBody>
        </p:sp>
        <p:sp>
          <p:nvSpPr>
            <p:cNvPr id="102420" name="Freeform 1044"/>
            <p:cNvSpPr>
              <a:spLocks/>
            </p:cNvSpPr>
            <p:nvPr/>
          </p:nvSpPr>
          <p:spPr bwMode="auto">
            <a:xfrm>
              <a:off x="5029200" y="2057400"/>
              <a:ext cx="3048000" cy="2438400"/>
            </a:xfrm>
            <a:custGeom>
              <a:avLst/>
              <a:gdLst>
                <a:gd name="T0" fmla="*/ 0 w 1920"/>
                <a:gd name="T1" fmla="*/ 0 h 1536"/>
                <a:gd name="T2" fmla="*/ 0 w 1920"/>
                <a:gd name="T3" fmla="*/ 1536 h 1536"/>
                <a:gd name="T4" fmla="*/ 1920 w 1920"/>
                <a:gd name="T5" fmla="*/ 1536 h 1536"/>
              </a:gdLst>
              <a:ahLst/>
              <a:cxnLst>
                <a:cxn ang="0">
                  <a:pos x="T0" y="T1"/>
                </a:cxn>
                <a:cxn ang="0">
                  <a:pos x="T2" y="T3"/>
                </a:cxn>
                <a:cxn ang="0">
                  <a:pos x="T4" y="T5"/>
                </a:cxn>
              </a:cxnLst>
              <a:rect l="0" t="0" r="r" b="b"/>
              <a:pathLst>
                <a:path w="1920" h="1536">
                  <a:moveTo>
                    <a:pt x="0" y="0"/>
                  </a:moveTo>
                  <a:lnTo>
                    <a:pt x="0" y="1536"/>
                  </a:lnTo>
                  <a:lnTo>
                    <a:pt x="1920" y="1536"/>
                  </a:lnTo>
                </a:path>
              </a:pathLst>
            </a:custGeom>
            <a:noFill/>
            <a:ln w="19050" cmpd="sng">
              <a:solidFill>
                <a:schemeClr val="tx1"/>
              </a:solidFill>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02422" name="Freeform 1046"/>
            <p:cNvSpPr>
              <a:spLocks/>
            </p:cNvSpPr>
            <p:nvPr/>
          </p:nvSpPr>
          <p:spPr bwMode="auto">
            <a:xfrm>
              <a:off x="5029200" y="2133600"/>
              <a:ext cx="2895600" cy="2362200"/>
            </a:xfrm>
            <a:custGeom>
              <a:avLst/>
              <a:gdLst>
                <a:gd name="T0" fmla="*/ 0 w 1824"/>
                <a:gd name="T1" fmla="*/ 1488 h 1488"/>
                <a:gd name="T2" fmla="*/ 96 w 1824"/>
                <a:gd name="T3" fmla="*/ 768 h 1488"/>
                <a:gd name="T4" fmla="*/ 480 w 1824"/>
                <a:gd name="T5" fmla="*/ 768 h 1488"/>
                <a:gd name="T6" fmla="*/ 816 w 1824"/>
                <a:gd name="T7" fmla="*/ 528 h 1488"/>
                <a:gd name="T8" fmla="*/ 864 w 1824"/>
                <a:gd name="T9" fmla="*/ 192 h 1488"/>
                <a:gd name="T10" fmla="*/ 1296 w 1824"/>
                <a:gd name="T11" fmla="*/ 192 h 1488"/>
                <a:gd name="T12" fmla="*/ 1824 w 1824"/>
                <a:gd name="T13" fmla="*/ 0 h 1488"/>
              </a:gdLst>
              <a:ahLst/>
              <a:cxnLst>
                <a:cxn ang="0">
                  <a:pos x="T0" y="T1"/>
                </a:cxn>
                <a:cxn ang="0">
                  <a:pos x="T2" y="T3"/>
                </a:cxn>
                <a:cxn ang="0">
                  <a:pos x="T4" y="T5"/>
                </a:cxn>
                <a:cxn ang="0">
                  <a:pos x="T6" y="T7"/>
                </a:cxn>
                <a:cxn ang="0">
                  <a:pos x="T8" y="T9"/>
                </a:cxn>
                <a:cxn ang="0">
                  <a:pos x="T10" y="T11"/>
                </a:cxn>
                <a:cxn ang="0">
                  <a:pos x="T12" y="T13"/>
                </a:cxn>
              </a:cxnLst>
              <a:rect l="0" t="0" r="r" b="b"/>
              <a:pathLst>
                <a:path w="1824" h="1488">
                  <a:moveTo>
                    <a:pt x="0" y="1488"/>
                  </a:moveTo>
                  <a:lnTo>
                    <a:pt x="96" y="768"/>
                  </a:lnTo>
                  <a:lnTo>
                    <a:pt x="480" y="768"/>
                  </a:lnTo>
                  <a:lnTo>
                    <a:pt x="816" y="528"/>
                  </a:lnTo>
                  <a:lnTo>
                    <a:pt x="864" y="192"/>
                  </a:lnTo>
                  <a:lnTo>
                    <a:pt x="1296" y="192"/>
                  </a:lnTo>
                  <a:lnTo>
                    <a:pt x="1824" y="0"/>
                  </a:lnTo>
                </a:path>
              </a:pathLst>
            </a:custGeom>
            <a:noFill/>
            <a:ln w="28575" cap="rnd" cmpd="sng">
              <a:solidFill>
                <a:srgbClr val="FF00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02423" name="Freeform 1047"/>
            <p:cNvSpPr>
              <a:spLocks/>
            </p:cNvSpPr>
            <p:nvPr/>
          </p:nvSpPr>
          <p:spPr bwMode="auto">
            <a:xfrm>
              <a:off x="5029200" y="2133600"/>
              <a:ext cx="2895600" cy="2362200"/>
            </a:xfrm>
            <a:custGeom>
              <a:avLst/>
              <a:gdLst>
                <a:gd name="T0" fmla="*/ 0 w 1824"/>
                <a:gd name="T1" fmla="*/ 1488 h 1488"/>
                <a:gd name="T2" fmla="*/ 384 w 1824"/>
                <a:gd name="T3" fmla="*/ 768 h 1488"/>
                <a:gd name="T4" fmla="*/ 480 w 1824"/>
                <a:gd name="T5" fmla="*/ 768 h 1488"/>
                <a:gd name="T6" fmla="*/ 816 w 1824"/>
                <a:gd name="T7" fmla="*/ 528 h 1488"/>
                <a:gd name="T8" fmla="*/ 960 w 1824"/>
                <a:gd name="T9" fmla="*/ 192 h 1488"/>
                <a:gd name="T10" fmla="*/ 1296 w 1824"/>
                <a:gd name="T11" fmla="*/ 192 h 1488"/>
                <a:gd name="T12" fmla="*/ 1824 w 1824"/>
                <a:gd name="T13" fmla="*/ 0 h 1488"/>
              </a:gdLst>
              <a:ahLst/>
              <a:cxnLst>
                <a:cxn ang="0">
                  <a:pos x="T0" y="T1"/>
                </a:cxn>
                <a:cxn ang="0">
                  <a:pos x="T2" y="T3"/>
                </a:cxn>
                <a:cxn ang="0">
                  <a:pos x="T4" y="T5"/>
                </a:cxn>
                <a:cxn ang="0">
                  <a:pos x="T6" y="T7"/>
                </a:cxn>
                <a:cxn ang="0">
                  <a:pos x="T8" y="T9"/>
                </a:cxn>
                <a:cxn ang="0">
                  <a:pos x="T10" y="T11"/>
                </a:cxn>
                <a:cxn ang="0">
                  <a:pos x="T12" y="T13"/>
                </a:cxn>
              </a:cxnLst>
              <a:rect l="0" t="0" r="r" b="b"/>
              <a:pathLst>
                <a:path w="1824" h="1488">
                  <a:moveTo>
                    <a:pt x="0" y="1488"/>
                  </a:moveTo>
                  <a:lnTo>
                    <a:pt x="384" y="768"/>
                  </a:lnTo>
                  <a:lnTo>
                    <a:pt x="480" y="768"/>
                  </a:lnTo>
                  <a:lnTo>
                    <a:pt x="816" y="528"/>
                  </a:lnTo>
                  <a:lnTo>
                    <a:pt x="960" y="192"/>
                  </a:lnTo>
                  <a:lnTo>
                    <a:pt x="1296" y="192"/>
                  </a:lnTo>
                  <a:lnTo>
                    <a:pt x="1824" y="0"/>
                  </a:lnTo>
                </a:path>
              </a:pathLst>
            </a:custGeom>
            <a:noFill/>
            <a:ln w="28575" cap="flat" cmpd="sng">
              <a:solidFill>
                <a:srgbClr val="0099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02424" name="Freeform 1048"/>
            <p:cNvSpPr>
              <a:spLocks/>
            </p:cNvSpPr>
            <p:nvPr/>
          </p:nvSpPr>
          <p:spPr bwMode="auto">
            <a:xfrm>
              <a:off x="5181600" y="3810000"/>
              <a:ext cx="228600" cy="381000"/>
            </a:xfrm>
            <a:custGeom>
              <a:avLst/>
              <a:gdLst>
                <a:gd name="T0" fmla="*/ 0 w 144"/>
                <a:gd name="T1" fmla="*/ 240 h 240"/>
                <a:gd name="T2" fmla="*/ 144 w 144"/>
                <a:gd name="T3" fmla="*/ 240 h 240"/>
                <a:gd name="T4" fmla="*/ 144 w 144"/>
                <a:gd name="T5" fmla="*/ 0 h 240"/>
              </a:gdLst>
              <a:ahLst/>
              <a:cxnLst>
                <a:cxn ang="0">
                  <a:pos x="T0" y="T1"/>
                </a:cxn>
                <a:cxn ang="0">
                  <a:pos x="T2" y="T3"/>
                </a:cxn>
                <a:cxn ang="0">
                  <a:pos x="T4" y="T5"/>
                </a:cxn>
              </a:cxnLst>
              <a:rect l="0" t="0" r="r" b="b"/>
              <a:pathLst>
                <a:path w="144" h="240">
                  <a:moveTo>
                    <a:pt x="0" y="240"/>
                  </a:moveTo>
                  <a:lnTo>
                    <a:pt x="144" y="240"/>
                  </a:lnTo>
                  <a:lnTo>
                    <a:pt x="144" y="0"/>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02425" name="Text Box 1049"/>
            <p:cNvSpPr txBox="1">
              <a:spLocks noChangeArrowheads="1"/>
            </p:cNvSpPr>
            <p:nvPr/>
          </p:nvSpPr>
          <p:spPr bwMode="auto">
            <a:xfrm>
              <a:off x="5410200" y="3803650"/>
              <a:ext cx="362278" cy="487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i="1" dirty="0">
                  <a:latin typeface="Times New Roman"/>
                  <a:cs typeface="Times New Roman"/>
                </a:rPr>
                <a:t>R</a:t>
              </a:r>
            </a:p>
          </p:txBody>
        </p:sp>
        <mc:AlternateContent xmlns:mc="http://schemas.openxmlformats.org/markup-compatibility/2006">
          <mc:Choice xmlns:a14="http://schemas.microsoft.com/office/drawing/2010/main" Requires="a14">
            <p:sp>
              <p:nvSpPr>
                <p:cNvPr id="102426" name="Text Box 1050"/>
                <p:cNvSpPr txBox="1">
                  <a:spLocks noChangeArrowheads="1"/>
                </p:cNvSpPr>
                <p:nvPr/>
              </p:nvSpPr>
              <p:spPr bwMode="auto">
                <a:xfrm>
                  <a:off x="5602908" y="1904999"/>
                  <a:ext cx="794662" cy="436017"/>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𝐴</m:t>
                        </m:r>
                        <m:r>
                          <a:rPr lang="en-US" sz="2800" i="1" dirty="0" smtClean="0">
                            <a:latin typeface="Cambria Math" panose="02040503050406030204" pitchFamily="18" charset="0"/>
                          </a:rPr>
                          <m:t>(</m:t>
                        </m:r>
                        <m:r>
                          <a:rPr lang="en-US" sz="2800" i="1" dirty="0" smtClean="0">
                            <a:latin typeface="Cambria Math" panose="02040503050406030204" pitchFamily="18" charset="0"/>
                          </a:rPr>
                          <m:t>𝑡</m:t>
                        </m:r>
                        <m:r>
                          <a:rPr lang="en-US" sz="2800" i="1" dirty="0" smtClean="0">
                            <a:latin typeface="Cambria Math" panose="02040503050406030204" pitchFamily="18" charset="0"/>
                          </a:rPr>
                          <m:t>)</m:t>
                        </m:r>
                      </m:oMath>
                    </m:oMathPara>
                  </a14:m>
                  <a:endParaRPr lang="en-US" sz="2800" dirty="0">
                    <a:latin typeface="Times New Roman" charset="0"/>
                  </a:endParaRPr>
                </a:p>
              </p:txBody>
            </p:sp>
          </mc:Choice>
          <mc:Fallback>
            <p:sp>
              <p:nvSpPr>
                <p:cNvPr id="102426" name="Text Box 1050"/>
                <p:cNvSpPr txBox="1">
                  <a:spLocks noRot="1" noChangeAspect="1" noMove="1" noResize="1" noEditPoints="1" noAdjustHandles="1" noChangeArrowheads="1" noChangeShapeType="1" noTextEdit="1"/>
                </p:cNvSpPr>
                <p:nvPr/>
              </p:nvSpPr>
              <p:spPr bwMode="auto">
                <a:xfrm>
                  <a:off x="5602908" y="1904999"/>
                  <a:ext cx="794662" cy="436017"/>
                </a:xfrm>
                <a:prstGeom prst="rect">
                  <a:avLst/>
                </a:prstGeom>
                <a:blipFill>
                  <a:blip r:embed="rId6"/>
                  <a:stretch>
                    <a:fillRect r="-2632" b="-19048"/>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2427" name="Text Box 1051"/>
                <p:cNvSpPr txBox="1">
                  <a:spLocks noChangeArrowheads="1"/>
                </p:cNvSpPr>
                <p:nvPr/>
              </p:nvSpPr>
              <p:spPr bwMode="auto">
                <a:xfrm>
                  <a:off x="6705600" y="2740025"/>
                  <a:ext cx="817853" cy="436017"/>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𝐷</m:t>
                        </m:r>
                        <m:r>
                          <a:rPr lang="en-US" sz="2800" i="1" dirty="0" smtClean="0">
                            <a:latin typeface="Cambria Math" panose="02040503050406030204" pitchFamily="18" charset="0"/>
                          </a:rPr>
                          <m:t>(</m:t>
                        </m:r>
                        <m:r>
                          <a:rPr lang="en-US" sz="2800" i="1" dirty="0" smtClean="0">
                            <a:latin typeface="Cambria Math" panose="02040503050406030204" pitchFamily="18" charset="0"/>
                          </a:rPr>
                          <m:t>𝑡</m:t>
                        </m:r>
                        <m:r>
                          <a:rPr lang="en-US" sz="2800" i="1" dirty="0" smtClean="0">
                            <a:latin typeface="Cambria Math" panose="02040503050406030204" pitchFamily="18" charset="0"/>
                          </a:rPr>
                          <m:t>)</m:t>
                        </m:r>
                      </m:oMath>
                    </m:oMathPara>
                  </a14:m>
                  <a:endParaRPr lang="en-US" sz="2800" dirty="0">
                    <a:latin typeface="Times New Roman" charset="0"/>
                  </a:endParaRPr>
                </a:p>
              </p:txBody>
            </p:sp>
          </mc:Choice>
          <mc:Fallback>
            <p:sp>
              <p:nvSpPr>
                <p:cNvPr id="102427" name="Text Box 1051"/>
                <p:cNvSpPr txBox="1">
                  <a:spLocks noRot="1" noChangeAspect="1" noMove="1" noResize="1" noEditPoints="1" noAdjustHandles="1" noChangeArrowheads="1" noChangeShapeType="1" noTextEdit="1"/>
                </p:cNvSpPr>
                <p:nvPr/>
              </p:nvSpPr>
              <p:spPr bwMode="auto">
                <a:xfrm>
                  <a:off x="6705600" y="2740025"/>
                  <a:ext cx="817853" cy="436017"/>
                </a:xfrm>
                <a:prstGeom prst="rect">
                  <a:avLst/>
                </a:prstGeom>
                <a:blipFill>
                  <a:blip r:embed="rId7"/>
                  <a:stretch>
                    <a:fillRect r="-2564" b="-21429"/>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102428" name="Line 1052"/>
            <p:cNvSpPr>
              <a:spLocks noChangeShapeType="1"/>
            </p:cNvSpPr>
            <p:nvPr/>
          </p:nvSpPr>
          <p:spPr bwMode="auto">
            <a:xfrm flipH="1" flipV="1">
              <a:off x="6477000" y="2667000"/>
              <a:ext cx="304800" cy="228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02429" name="Line 1053"/>
            <p:cNvSpPr>
              <a:spLocks noChangeShapeType="1"/>
            </p:cNvSpPr>
            <p:nvPr/>
          </p:nvSpPr>
          <p:spPr bwMode="auto">
            <a:xfrm>
              <a:off x="5943600" y="2362200"/>
              <a:ext cx="457200" cy="152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mc:AlternateContent xmlns:mc="http://schemas.openxmlformats.org/markup-compatibility/2006" xmlns:a14="http://schemas.microsoft.com/office/drawing/2010/main">
          <mc:Choice Requires="a14">
            <p:sp>
              <p:nvSpPr>
                <p:cNvPr id="102434" name="Text Box 1058"/>
                <p:cNvSpPr txBox="1">
                  <a:spLocks noChangeArrowheads="1"/>
                </p:cNvSpPr>
                <p:nvPr/>
              </p:nvSpPr>
              <p:spPr bwMode="auto">
                <a:xfrm>
                  <a:off x="4899626" y="4957960"/>
                  <a:ext cx="3459548" cy="1000274"/>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r>
                    <a:rPr lang="en-US" sz="2400" dirty="0">
                      <a:latin typeface="+mn-lt"/>
                    </a:rPr>
                    <a:t>Properties:</a:t>
                  </a:r>
                </a:p>
                <a:p>
                  <a:pPr marL="571500" lvl="1" indent="-292100">
                    <a:buSzPct val="100000"/>
                    <a:buFont typeface="+mj-lt"/>
                    <a:buAutoNum type="arabicPeriod"/>
                  </a:pPr>
                  <a:r>
                    <a:rPr lang="en-US" sz="2400" dirty="0">
                      <a:latin typeface="+mn-lt"/>
                    </a:rPr>
                    <a:t> </a:t>
                  </a:r>
                  <a14:m>
                    <m:oMath xmlns:m="http://schemas.openxmlformats.org/officeDocument/2006/math">
                      <m:r>
                        <a:rPr lang="en-US" sz="2400" i="1">
                          <a:latin typeface="Cambria Math" panose="02040503050406030204" pitchFamily="18" charset="0"/>
                        </a:rPr>
                        <m:t>𝐴</m:t>
                      </m:r>
                      <m:d>
                        <m:dPr>
                          <m:ctrlPr>
                            <a:rPr lang="en-US" sz="2400" i="1">
                              <a:latin typeface="Cambria Math" panose="02040503050406030204" pitchFamily="18" charset="0"/>
                            </a:rPr>
                          </m:ctrlPr>
                        </m:dPr>
                        <m:e>
                          <m:r>
                            <a:rPr lang="en-US" sz="2400" i="1">
                              <a:latin typeface="Cambria Math" panose="02040503050406030204" pitchFamily="18" charset="0"/>
                            </a:rPr>
                            <m:t>𝑡</m:t>
                          </m:r>
                        </m:e>
                      </m:d>
                      <m:r>
                        <a:rPr lang="en-US" sz="2400" i="1">
                          <a:latin typeface="Cambria Math" panose="02040503050406030204" pitchFamily="18" charset="0"/>
                        </a:rPr>
                        <m:t>, </m:t>
                      </m:r>
                      <m:r>
                        <a:rPr lang="en-US" sz="2400" i="1">
                          <a:latin typeface="Cambria Math" panose="02040503050406030204" pitchFamily="18" charset="0"/>
                        </a:rPr>
                        <m:t>𝐷</m:t>
                      </m:r>
                      <m:d>
                        <m:dPr>
                          <m:ctrlPr>
                            <a:rPr lang="en-US" sz="2400" i="1">
                              <a:latin typeface="Cambria Math" panose="02040503050406030204" pitchFamily="18" charset="0"/>
                            </a:rPr>
                          </m:ctrlPr>
                        </m:dPr>
                        <m:e>
                          <m:r>
                            <a:rPr lang="en-US" sz="2400" i="1">
                              <a:latin typeface="Cambria Math" panose="02040503050406030204" pitchFamily="18" charset="0"/>
                            </a:rPr>
                            <m:t>𝑡</m:t>
                          </m:r>
                        </m:e>
                      </m:d>
                    </m:oMath>
                  </a14:m>
                  <a:r>
                    <a:rPr lang="en-US" sz="2400" i="1" dirty="0"/>
                    <a:t> </a:t>
                  </a:r>
                  <a:r>
                    <a:rPr lang="en-US" sz="2400" i="1" dirty="0">
                      <a:latin typeface="+mn-lt"/>
                    </a:rPr>
                    <a:t>non-decreasing</a:t>
                  </a:r>
                </a:p>
                <a:p>
                  <a:pPr marL="571500" lvl="1" indent="-292100">
                    <a:buSzPct val="100000"/>
                    <a:buFont typeface="+mj-lt"/>
                    <a:buAutoNum type="arabicPeriod"/>
                  </a:pPr>
                  <a14:m>
                    <m:oMath xmlns:m="http://schemas.openxmlformats.org/officeDocument/2006/math">
                      <m:r>
                        <a:rPr lang="en-US" sz="2400">
                          <a:latin typeface="Cambria Math" panose="02040503050406030204" pitchFamily="18" charset="0"/>
                        </a:rPr>
                        <m:t> </m:t>
                      </m:r>
                      <m:r>
                        <a:rPr lang="en-US" sz="2400" i="1">
                          <a:latin typeface="Cambria Math" panose="02040503050406030204" pitchFamily="18" charset="0"/>
                        </a:rPr>
                        <m:t>𝐴</m:t>
                      </m:r>
                      <m:d>
                        <m:dPr>
                          <m:ctrlPr>
                            <a:rPr lang="en-US" sz="2400" i="1">
                              <a:latin typeface="Cambria Math" panose="02040503050406030204" pitchFamily="18" charset="0"/>
                            </a:rPr>
                          </m:ctrlPr>
                        </m:dPr>
                        <m:e>
                          <m:r>
                            <a:rPr lang="en-US" sz="2400" i="1">
                              <a:latin typeface="Cambria Math" panose="02040503050406030204" pitchFamily="18" charset="0"/>
                            </a:rPr>
                            <m:t>𝑡</m:t>
                          </m:r>
                        </m:e>
                      </m:d>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𝐷</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m:t>
                      </m:r>
                    </m:oMath>
                  </a14:m>
                  <a:r>
                    <a:rPr lang="en-US" sz="2400" dirty="0"/>
                    <a:t> </a:t>
                  </a:r>
                </a:p>
              </p:txBody>
            </p:sp>
          </mc:Choice>
          <mc:Fallback xmlns="">
            <p:sp>
              <p:nvSpPr>
                <p:cNvPr id="102434" name="Text Box 1058"/>
                <p:cNvSpPr txBox="1">
                  <a:spLocks noRot="1" noChangeAspect="1" noMove="1" noResize="1" noEditPoints="1" noAdjustHandles="1" noChangeArrowheads="1" noChangeShapeType="1" noTextEdit="1"/>
                </p:cNvSpPr>
                <p:nvPr/>
              </p:nvSpPr>
              <p:spPr bwMode="auto">
                <a:xfrm>
                  <a:off x="4899626" y="4957960"/>
                  <a:ext cx="3459548" cy="1000274"/>
                </a:xfrm>
                <a:prstGeom prst="rect">
                  <a:avLst/>
                </a:prstGeom>
                <a:blipFill>
                  <a:blip r:embed="rId8"/>
                  <a:stretch>
                    <a:fillRect l="-2134" t="-4211" r="-1220" b="-9474"/>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sp>
        <p:nvSpPr>
          <p:cNvPr id="102436" name="Text Box 1060"/>
          <p:cNvSpPr txBox="1">
            <a:spLocks noChangeArrowheads="1"/>
          </p:cNvSpPr>
          <p:nvPr/>
        </p:nvSpPr>
        <p:spPr bwMode="auto">
          <a:xfrm>
            <a:off x="4663440" y="4937761"/>
            <a:ext cx="4347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i="1" dirty="0">
                <a:latin typeface="Times New Roman"/>
                <a:cs typeface="Times New Roman"/>
              </a:rPr>
              <a:t>R</a:t>
            </a:r>
          </a:p>
        </p:txBody>
      </p:sp>
      <p:sp>
        <p:nvSpPr>
          <p:cNvPr id="39" name="Line 1036"/>
          <p:cNvSpPr>
            <a:spLocks noChangeShapeType="1"/>
          </p:cNvSpPr>
          <p:nvPr/>
        </p:nvSpPr>
        <p:spPr bwMode="auto">
          <a:xfrm>
            <a:off x="4480560" y="5760720"/>
            <a:ext cx="0" cy="54864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Tree>
    <p:extLst>
      <p:ext uri="{BB962C8B-B14F-4D97-AF65-F5344CB8AC3E}">
        <p14:creationId xmlns:p14="http://schemas.microsoft.com/office/powerpoint/2010/main" val="119464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4"/>
          <p:cNvSpPr>
            <a:spLocks noGrp="1"/>
          </p:cNvSpPr>
          <p:nvPr>
            <p:ph type="sldNum" sz="quarter" idx="12"/>
          </p:nvPr>
        </p:nvSpPr>
        <p:spPr/>
        <p:txBody>
          <a:bodyPr/>
          <a:lstStyle/>
          <a:p>
            <a:fld id="{5125339A-4874-4A4D-8397-77BF6309F2DC}" type="slidenum">
              <a:rPr lang="en-US"/>
              <a:pPr/>
              <a:t>14</a:t>
            </a:fld>
            <a:endParaRPr lang="en-US"/>
          </a:p>
        </p:txBody>
      </p:sp>
      <p:sp>
        <p:nvSpPr>
          <p:cNvPr id="80898" name="Line 2"/>
          <p:cNvSpPr>
            <a:spLocks noChangeShapeType="1"/>
          </p:cNvSpPr>
          <p:nvPr/>
        </p:nvSpPr>
        <p:spPr bwMode="auto">
          <a:xfrm>
            <a:off x="4846321" y="5078731"/>
            <a:ext cx="4857750" cy="381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0899" name="Line 3"/>
          <p:cNvSpPr>
            <a:spLocks noChangeShapeType="1"/>
          </p:cNvSpPr>
          <p:nvPr/>
        </p:nvSpPr>
        <p:spPr bwMode="auto">
          <a:xfrm flipV="1">
            <a:off x="4846321" y="2228850"/>
            <a:ext cx="3810" cy="284988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mc:AlternateContent xmlns:mc="http://schemas.openxmlformats.org/markup-compatibility/2006">
        <mc:Choice xmlns:a14="http://schemas.microsoft.com/office/drawing/2010/main" Requires="a14">
          <p:sp>
            <p:nvSpPr>
              <p:cNvPr id="80900" name="Text Box 4"/>
              <p:cNvSpPr txBox="1">
                <a:spLocks noChangeArrowheads="1"/>
              </p:cNvSpPr>
              <p:nvPr/>
            </p:nvSpPr>
            <p:spPr bwMode="auto">
              <a:xfrm>
                <a:off x="9100186" y="2701290"/>
                <a:ext cx="775334" cy="38779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a:spAutoFit/>
              </a:bodyPr>
              <a:lstStyle/>
              <a:p>
                <a14:m>
                  <m:oMathPara xmlns:m="http://schemas.openxmlformats.org/officeDocument/2006/math">
                    <m:oMathParaPr>
                      <m:jc m:val="centerGroup"/>
                    </m:oMathParaPr>
                    <m:oMath xmlns:m="http://schemas.openxmlformats.org/officeDocument/2006/math">
                      <m:r>
                        <a:rPr lang="en-US" sz="1920" i="1" dirty="0" smtClean="0">
                          <a:latin typeface="Cambria Math" panose="02040503050406030204" pitchFamily="18" charset="0"/>
                        </a:rPr>
                        <m:t>𝐷</m:t>
                      </m:r>
                      <m:r>
                        <a:rPr lang="en-US" sz="1920" i="1" dirty="0" smtClean="0">
                          <a:latin typeface="Cambria Math" panose="02040503050406030204" pitchFamily="18" charset="0"/>
                        </a:rPr>
                        <m:t>(</m:t>
                      </m:r>
                      <m:r>
                        <a:rPr lang="en-US" sz="1920" i="1" dirty="0" smtClean="0">
                          <a:latin typeface="Cambria Math" panose="02040503050406030204" pitchFamily="18" charset="0"/>
                        </a:rPr>
                        <m:t>𝑡</m:t>
                      </m:r>
                      <m:r>
                        <a:rPr lang="en-US" sz="1920" i="1" dirty="0" smtClean="0">
                          <a:latin typeface="Cambria Math" panose="02040503050406030204" pitchFamily="18" charset="0"/>
                        </a:rPr>
                        <m:t>)</m:t>
                      </m:r>
                    </m:oMath>
                  </m:oMathPara>
                </a14:m>
                <a:endParaRPr lang="en-US" sz="1920" i="1" dirty="0">
                  <a:latin typeface="Times New Roman" charset="0"/>
                </a:endParaRPr>
              </a:p>
            </p:txBody>
          </p:sp>
        </mc:Choice>
        <mc:Fallback>
          <p:sp>
            <p:nvSpPr>
              <p:cNvPr id="80900" name="Text Box 4"/>
              <p:cNvSpPr txBox="1">
                <a:spLocks noRot="1" noChangeAspect="1" noMove="1" noResize="1" noEditPoints="1" noAdjustHandles="1" noChangeArrowheads="1" noChangeShapeType="1" noTextEdit="1"/>
              </p:cNvSpPr>
              <p:nvPr/>
            </p:nvSpPr>
            <p:spPr bwMode="auto">
              <a:xfrm>
                <a:off x="9100186" y="2701290"/>
                <a:ext cx="775334" cy="387798"/>
              </a:xfrm>
              <a:prstGeom prst="rect">
                <a:avLst/>
              </a:prstGeom>
              <a:blipFill>
                <a:blip r:embed="rId3"/>
                <a:stretch>
                  <a:fillRect b="-1562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0901" name="Text Box 5"/>
              <p:cNvSpPr txBox="1">
                <a:spLocks noChangeArrowheads="1"/>
              </p:cNvSpPr>
              <p:nvPr/>
            </p:nvSpPr>
            <p:spPr bwMode="auto">
              <a:xfrm>
                <a:off x="9086851" y="1969770"/>
                <a:ext cx="697230" cy="38779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a:spAutoFit/>
              </a:bodyPr>
              <a:lstStyle/>
              <a:p>
                <a14:m>
                  <m:oMathPara xmlns:m="http://schemas.openxmlformats.org/officeDocument/2006/math">
                    <m:oMathParaPr>
                      <m:jc m:val="centerGroup"/>
                    </m:oMathParaPr>
                    <m:oMath xmlns:m="http://schemas.openxmlformats.org/officeDocument/2006/math">
                      <m:r>
                        <a:rPr lang="en-US" sz="1920" i="1" dirty="0" smtClean="0">
                          <a:latin typeface="Cambria Math" panose="02040503050406030204" pitchFamily="18" charset="0"/>
                        </a:rPr>
                        <m:t>𝐴</m:t>
                      </m:r>
                      <m:r>
                        <a:rPr lang="en-US" sz="1920" i="1" dirty="0" smtClean="0">
                          <a:latin typeface="Cambria Math" panose="02040503050406030204" pitchFamily="18" charset="0"/>
                        </a:rPr>
                        <m:t>(</m:t>
                      </m:r>
                      <m:r>
                        <a:rPr lang="en-US" sz="1920" i="1" dirty="0" smtClean="0">
                          <a:latin typeface="Cambria Math" panose="02040503050406030204" pitchFamily="18" charset="0"/>
                        </a:rPr>
                        <m:t>𝑡</m:t>
                      </m:r>
                      <m:r>
                        <a:rPr lang="en-US" sz="1920" i="1" dirty="0" smtClean="0">
                          <a:latin typeface="Cambria Math" panose="02040503050406030204" pitchFamily="18" charset="0"/>
                        </a:rPr>
                        <m:t>)</m:t>
                      </m:r>
                    </m:oMath>
                  </m:oMathPara>
                </a14:m>
                <a:endParaRPr lang="en-US" sz="1920" i="1" dirty="0">
                  <a:latin typeface="Times New Roman" charset="0"/>
                </a:endParaRPr>
              </a:p>
            </p:txBody>
          </p:sp>
        </mc:Choice>
        <mc:Fallback>
          <p:sp>
            <p:nvSpPr>
              <p:cNvPr id="80901" name="Text Box 5"/>
              <p:cNvSpPr txBox="1">
                <a:spLocks noRot="1" noChangeAspect="1" noMove="1" noResize="1" noEditPoints="1" noAdjustHandles="1" noChangeArrowheads="1" noChangeShapeType="1" noTextEdit="1"/>
              </p:cNvSpPr>
              <p:nvPr/>
            </p:nvSpPr>
            <p:spPr bwMode="auto">
              <a:xfrm>
                <a:off x="9086851" y="1969770"/>
                <a:ext cx="697230" cy="387798"/>
              </a:xfrm>
              <a:prstGeom prst="rect">
                <a:avLst/>
              </a:prstGeom>
              <a:blipFill>
                <a:blip r:embed="rId4"/>
                <a:stretch>
                  <a:fillRect b="-1935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80902" name="Text Box 6"/>
          <p:cNvSpPr txBox="1">
            <a:spLocks noChangeArrowheads="1"/>
          </p:cNvSpPr>
          <p:nvPr/>
        </p:nvSpPr>
        <p:spPr bwMode="auto">
          <a:xfrm>
            <a:off x="8606790" y="5082540"/>
            <a:ext cx="116395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dirty="0">
                <a:latin typeface="+mn-lt"/>
                <a:cs typeface="Times New Roman"/>
              </a:rPr>
              <a:t>time</a:t>
            </a:r>
          </a:p>
        </p:txBody>
      </p:sp>
      <p:sp>
        <p:nvSpPr>
          <p:cNvPr id="80903" name="Freeform 7"/>
          <p:cNvSpPr>
            <a:spLocks/>
          </p:cNvSpPr>
          <p:nvPr/>
        </p:nvSpPr>
        <p:spPr bwMode="auto">
          <a:xfrm>
            <a:off x="4857750" y="2244090"/>
            <a:ext cx="4297680" cy="2819400"/>
          </a:xfrm>
          <a:custGeom>
            <a:avLst/>
            <a:gdLst>
              <a:gd name="T0" fmla="*/ 0 w 2256"/>
              <a:gd name="T1" fmla="*/ 1200 h 1200"/>
              <a:gd name="T2" fmla="*/ 144 w 2256"/>
              <a:gd name="T3" fmla="*/ 912 h 1200"/>
              <a:gd name="T4" fmla="*/ 288 w 2256"/>
              <a:gd name="T5" fmla="*/ 864 h 1200"/>
              <a:gd name="T6" fmla="*/ 420 w 2256"/>
              <a:gd name="T7" fmla="*/ 846 h 1200"/>
              <a:gd name="T8" fmla="*/ 522 w 2256"/>
              <a:gd name="T9" fmla="*/ 804 h 1200"/>
              <a:gd name="T10" fmla="*/ 684 w 2256"/>
              <a:gd name="T11" fmla="*/ 642 h 1200"/>
              <a:gd name="T12" fmla="*/ 786 w 2256"/>
              <a:gd name="T13" fmla="*/ 384 h 1200"/>
              <a:gd name="T14" fmla="*/ 924 w 2256"/>
              <a:gd name="T15" fmla="*/ 270 h 1200"/>
              <a:gd name="T16" fmla="*/ 1146 w 2256"/>
              <a:gd name="T17" fmla="*/ 258 h 1200"/>
              <a:gd name="T18" fmla="*/ 1536 w 2256"/>
              <a:gd name="T19" fmla="*/ 126 h 1200"/>
              <a:gd name="T20" fmla="*/ 2058 w 2256"/>
              <a:gd name="T21" fmla="*/ 54 h 1200"/>
              <a:gd name="T22" fmla="*/ 2256 w 2256"/>
              <a:gd name="T23"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6" h="1200">
                <a:moveTo>
                  <a:pt x="0" y="1200"/>
                </a:moveTo>
                <a:cubicBezTo>
                  <a:pt x="48" y="1084"/>
                  <a:pt x="96" y="968"/>
                  <a:pt x="144" y="912"/>
                </a:cubicBezTo>
                <a:cubicBezTo>
                  <a:pt x="192" y="856"/>
                  <a:pt x="242" y="875"/>
                  <a:pt x="288" y="864"/>
                </a:cubicBezTo>
                <a:cubicBezTo>
                  <a:pt x="334" y="853"/>
                  <a:pt x="381" y="856"/>
                  <a:pt x="420" y="846"/>
                </a:cubicBezTo>
                <a:cubicBezTo>
                  <a:pt x="459" y="836"/>
                  <a:pt x="478" y="838"/>
                  <a:pt x="522" y="804"/>
                </a:cubicBezTo>
                <a:cubicBezTo>
                  <a:pt x="566" y="770"/>
                  <a:pt x="640" y="712"/>
                  <a:pt x="684" y="642"/>
                </a:cubicBezTo>
                <a:cubicBezTo>
                  <a:pt x="728" y="572"/>
                  <a:pt x="746" y="446"/>
                  <a:pt x="786" y="384"/>
                </a:cubicBezTo>
                <a:cubicBezTo>
                  <a:pt x="826" y="322"/>
                  <a:pt x="864" y="291"/>
                  <a:pt x="924" y="270"/>
                </a:cubicBezTo>
                <a:cubicBezTo>
                  <a:pt x="984" y="249"/>
                  <a:pt x="1044" y="282"/>
                  <a:pt x="1146" y="258"/>
                </a:cubicBezTo>
                <a:cubicBezTo>
                  <a:pt x="1248" y="234"/>
                  <a:pt x="1384" y="160"/>
                  <a:pt x="1536" y="126"/>
                </a:cubicBezTo>
                <a:cubicBezTo>
                  <a:pt x="1688" y="92"/>
                  <a:pt x="1938" y="75"/>
                  <a:pt x="2058" y="54"/>
                </a:cubicBezTo>
                <a:cubicBezTo>
                  <a:pt x="2178" y="33"/>
                  <a:pt x="2217" y="16"/>
                  <a:pt x="2256" y="0"/>
                </a:cubicBezTo>
              </a:path>
            </a:pathLst>
          </a:custGeom>
          <a:noFill/>
          <a:ln w="28575" cap="flat" cmpd="sng">
            <a:solidFill>
              <a:srgbClr val="FF0000"/>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0904" name="Freeform 8"/>
          <p:cNvSpPr>
            <a:spLocks/>
          </p:cNvSpPr>
          <p:nvPr/>
        </p:nvSpPr>
        <p:spPr bwMode="auto">
          <a:xfrm>
            <a:off x="4857749" y="2975610"/>
            <a:ext cx="4286250" cy="2087880"/>
          </a:xfrm>
          <a:custGeom>
            <a:avLst/>
            <a:gdLst>
              <a:gd name="T0" fmla="*/ 0 w 2160"/>
              <a:gd name="T1" fmla="*/ 1056 h 1056"/>
              <a:gd name="T2" fmla="*/ 156 w 2160"/>
              <a:gd name="T3" fmla="*/ 906 h 1056"/>
              <a:gd name="T4" fmla="*/ 432 w 2160"/>
              <a:gd name="T5" fmla="*/ 828 h 1056"/>
              <a:gd name="T6" fmla="*/ 786 w 2160"/>
              <a:gd name="T7" fmla="*/ 726 h 1056"/>
              <a:gd name="T8" fmla="*/ 972 w 2160"/>
              <a:gd name="T9" fmla="*/ 528 h 1056"/>
              <a:gd name="T10" fmla="*/ 1104 w 2160"/>
              <a:gd name="T11" fmla="*/ 432 h 1056"/>
              <a:gd name="T12" fmla="*/ 1536 w 2160"/>
              <a:gd name="T13" fmla="*/ 288 h 1056"/>
              <a:gd name="T14" fmla="*/ 1872 w 2160"/>
              <a:gd name="T15" fmla="*/ 96 h 1056"/>
              <a:gd name="T16" fmla="*/ 2160 w 2160"/>
              <a:gd name="T17" fmla="*/ 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 h="1056">
                <a:moveTo>
                  <a:pt x="0" y="1056"/>
                </a:moveTo>
                <a:cubicBezTo>
                  <a:pt x="42" y="1000"/>
                  <a:pt x="84" y="944"/>
                  <a:pt x="156" y="906"/>
                </a:cubicBezTo>
                <a:cubicBezTo>
                  <a:pt x="228" y="868"/>
                  <a:pt x="327" y="858"/>
                  <a:pt x="432" y="828"/>
                </a:cubicBezTo>
                <a:cubicBezTo>
                  <a:pt x="537" y="798"/>
                  <a:pt x="696" y="776"/>
                  <a:pt x="786" y="726"/>
                </a:cubicBezTo>
                <a:cubicBezTo>
                  <a:pt x="876" y="676"/>
                  <a:pt x="919" y="577"/>
                  <a:pt x="972" y="528"/>
                </a:cubicBezTo>
                <a:cubicBezTo>
                  <a:pt x="1025" y="479"/>
                  <a:pt x="1010" y="472"/>
                  <a:pt x="1104" y="432"/>
                </a:cubicBezTo>
                <a:cubicBezTo>
                  <a:pt x="1198" y="392"/>
                  <a:pt x="1408" y="344"/>
                  <a:pt x="1536" y="288"/>
                </a:cubicBezTo>
                <a:cubicBezTo>
                  <a:pt x="1664" y="232"/>
                  <a:pt x="1768" y="144"/>
                  <a:pt x="1872" y="96"/>
                </a:cubicBezTo>
                <a:cubicBezTo>
                  <a:pt x="1976" y="48"/>
                  <a:pt x="2068" y="24"/>
                  <a:pt x="2160" y="0"/>
                </a:cubicBezTo>
              </a:path>
            </a:pathLst>
          </a:custGeom>
          <a:noFill/>
          <a:ln w="28575" cap="flat" cmpd="sng">
            <a:solidFill>
              <a:srgbClr val="0099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nvGrpSpPr>
          <p:cNvPr id="3" name="Group 2"/>
          <p:cNvGrpSpPr/>
          <p:nvPr/>
        </p:nvGrpSpPr>
        <p:grpSpPr>
          <a:xfrm>
            <a:off x="6265545" y="3291840"/>
            <a:ext cx="775336" cy="1188720"/>
            <a:chOff x="3697287" y="2743200"/>
            <a:chExt cx="646113" cy="990600"/>
          </a:xfrm>
        </p:grpSpPr>
        <p:sp>
          <p:nvSpPr>
            <p:cNvPr id="80905" name="Line 9"/>
            <p:cNvSpPr>
              <a:spLocks noChangeShapeType="1"/>
            </p:cNvSpPr>
            <p:nvPr/>
          </p:nvSpPr>
          <p:spPr bwMode="auto">
            <a:xfrm>
              <a:off x="3733801" y="2743200"/>
              <a:ext cx="0" cy="990600"/>
            </a:xfrm>
            <a:prstGeom prst="line">
              <a:avLst/>
            </a:prstGeom>
            <a:noFill/>
            <a:ln w="9525">
              <a:solidFill>
                <a:schemeClr val="tx1"/>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mc:AlternateContent xmlns:mc="http://schemas.openxmlformats.org/markup-compatibility/2006">
          <mc:Choice xmlns:a14="http://schemas.microsoft.com/office/drawing/2010/main" Requires="a14">
            <p:sp>
              <p:nvSpPr>
                <p:cNvPr id="80907" name="Text Box 11"/>
                <p:cNvSpPr txBox="1">
                  <a:spLocks noChangeArrowheads="1"/>
                </p:cNvSpPr>
                <p:nvPr/>
              </p:nvSpPr>
              <p:spPr bwMode="auto">
                <a:xfrm>
                  <a:off x="3697287" y="2971800"/>
                  <a:ext cx="646113" cy="323165"/>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a:spAutoFit/>
                </a:bodyPr>
                <a:lstStyle/>
                <a:p>
                  <a14:m>
                    <m:oMathPara xmlns:m="http://schemas.openxmlformats.org/officeDocument/2006/math">
                      <m:oMathParaPr>
                        <m:jc m:val="centerGroup"/>
                      </m:oMathParaPr>
                      <m:oMath xmlns:m="http://schemas.openxmlformats.org/officeDocument/2006/math">
                        <m:r>
                          <a:rPr lang="en-US" sz="1920" i="1" dirty="0" smtClean="0">
                            <a:latin typeface="Cambria Math" panose="02040503050406030204" pitchFamily="18" charset="0"/>
                          </a:rPr>
                          <m:t>𝑄</m:t>
                        </m:r>
                        <m:r>
                          <a:rPr lang="en-US" sz="1920" i="1" dirty="0" smtClean="0">
                            <a:latin typeface="Cambria Math" panose="02040503050406030204" pitchFamily="18" charset="0"/>
                          </a:rPr>
                          <m:t>(</m:t>
                        </m:r>
                        <m:r>
                          <a:rPr lang="en-US" sz="1920" i="1" dirty="0" smtClean="0">
                            <a:latin typeface="Cambria Math" panose="02040503050406030204" pitchFamily="18" charset="0"/>
                          </a:rPr>
                          <m:t>𝑡</m:t>
                        </m:r>
                        <m:r>
                          <a:rPr lang="en-US" sz="1920" i="1" dirty="0" smtClean="0">
                            <a:latin typeface="Cambria Math" panose="02040503050406030204" pitchFamily="18" charset="0"/>
                          </a:rPr>
                          <m:t>)</m:t>
                        </m:r>
                      </m:oMath>
                    </m:oMathPara>
                  </a14:m>
                  <a:endParaRPr lang="en-US" sz="1920" i="1" dirty="0">
                    <a:latin typeface="Times New Roman" charset="0"/>
                  </a:endParaRPr>
                </a:p>
              </p:txBody>
            </p:sp>
          </mc:Choice>
          <mc:Fallback>
            <p:sp>
              <p:nvSpPr>
                <p:cNvPr id="80907" name="Text Box 11"/>
                <p:cNvSpPr txBox="1">
                  <a:spLocks noRot="1" noChangeAspect="1" noMove="1" noResize="1" noEditPoints="1" noAdjustHandles="1" noChangeArrowheads="1" noChangeShapeType="1" noTextEdit="1"/>
                </p:cNvSpPr>
                <p:nvPr/>
              </p:nvSpPr>
              <p:spPr bwMode="auto">
                <a:xfrm>
                  <a:off x="3697287" y="2971800"/>
                  <a:ext cx="646113" cy="323165"/>
                </a:xfrm>
                <a:prstGeom prst="rect">
                  <a:avLst/>
                </a:prstGeom>
                <a:blipFill>
                  <a:blip r:embed="rId5"/>
                  <a:stretch>
                    <a:fillRect b="-1562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grpSp>
        <p:nvGrpSpPr>
          <p:cNvPr id="2" name="Group 1"/>
          <p:cNvGrpSpPr/>
          <p:nvPr/>
        </p:nvGrpSpPr>
        <p:grpSpPr>
          <a:xfrm>
            <a:off x="6309360" y="2926077"/>
            <a:ext cx="2011680" cy="387798"/>
            <a:chOff x="3733800" y="2438400"/>
            <a:chExt cx="1676400" cy="323165"/>
          </a:xfrm>
        </p:grpSpPr>
        <p:sp>
          <p:nvSpPr>
            <p:cNvPr id="80906" name="Line 10"/>
            <p:cNvSpPr>
              <a:spLocks noChangeShapeType="1"/>
            </p:cNvSpPr>
            <p:nvPr/>
          </p:nvSpPr>
          <p:spPr bwMode="auto">
            <a:xfrm>
              <a:off x="3733800" y="2743200"/>
              <a:ext cx="1676400" cy="0"/>
            </a:xfrm>
            <a:prstGeom prst="line">
              <a:avLst/>
            </a:prstGeom>
            <a:noFill/>
            <a:ln w="9525">
              <a:solidFill>
                <a:schemeClr val="tx1"/>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mc:AlternateContent xmlns:mc="http://schemas.openxmlformats.org/markup-compatibility/2006">
          <mc:Choice xmlns:a14="http://schemas.microsoft.com/office/drawing/2010/main" Requires="a14">
            <p:sp>
              <p:nvSpPr>
                <p:cNvPr id="80908" name="Text Box 12"/>
                <p:cNvSpPr txBox="1">
                  <a:spLocks noChangeArrowheads="1"/>
                </p:cNvSpPr>
                <p:nvPr/>
              </p:nvSpPr>
              <p:spPr bwMode="auto">
                <a:xfrm>
                  <a:off x="4343400" y="2438400"/>
                  <a:ext cx="646112" cy="323165"/>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a:spAutoFit/>
                </a:bodyPr>
                <a:lstStyle/>
                <a:p>
                  <a14:m>
                    <m:oMathPara xmlns:m="http://schemas.openxmlformats.org/officeDocument/2006/math">
                      <m:oMathParaPr>
                        <m:jc m:val="centerGroup"/>
                      </m:oMathParaPr>
                      <m:oMath xmlns:m="http://schemas.openxmlformats.org/officeDocument/2006/math">
                        <m:r>
                          <a:rPr lang="en-US" sz="1920" i="1" dirty="0" smtClean="0">
                            <a:latin typeface="Cambria Math" panose="02040503050406030204" pitchFamily="18" charset="0"/>
                          </a:rPr>
                          <m:t>𝑑</m:t>
                        </m:r>
                        <m:r>
                          <a:rPr lang="en-US" sz="1920" i="1" dirty="0" smtClean="0">
                            <a:latin typeface="Cambria Math" panose="02040503050406030204" pitchFamily="18" charset="0"/>
                          </a:rPr>
                          <m:t>(</m:t>
                        </m:r>
                        <m:r>
                          <a:rPr lang="en-US" sz="1920" i="1" dirty="0" smtClean="0">
                            <a:latin typeface="Cambria Math" panose="02040503050406030204" pitchFamily="18" charset="0"/>
                          </a:rPr>
                          <m:t>𝑡</m:t>
                        </m:r>
                        <m:r>
                          <a:rPr lang="en-US" sz="1920" i="1" dirty="0" smtClean="0">
                            <a:latin typeface="Cambria Math" panose="02040503050406030204" pitchFamily="18" charset="0"/>
                          </a:rPr>
                          <m:t>)</m:t>
                        </m:r>
                      </m:oMath>
                    </m:oMathPara>
                  </a14:m>
                  <a:endParaRPr lang="en-US" sz="1920" i="1" dirty="0">
                    <a:latin typeface="Times New Roman" charset="0"/>
                  </a:endParaRPr>
                </a:p>
              </p:txBody>
            </p:sp>
          </mc:Choice>
          <mc:Fallback>
            <p:sp>
              <p:nvSpPr>
                <p:cNvPr id="80908" name="Text Box 12"/>
                <p:cNvSpPr txBox="1">
                  <a:spLocks noRot="1" noChangeAspect="1" noMove="1" noResize="1" noEditPoints="1" noAdjustHandles="1" noChangeArrowheads="1" noChangeShapeType="1" noTextEdit="1"/>
                </p:cNvSpPr>
                <p:nvPr/>
              </p:nvSpPr>
              <p:spPr bwMode="auto">
                <a:xfrm>
                  <a:off x="4343400" y="2438400"/>
                  <a:ext cx="646112" cy="323165"/>
                </a:xfrm>
                <a:prstGeom prst="rect">
                  <a:avLst/>
                </a:prstGeom>
                <a:blipFill>
                  <a:blip r:embed="rId6"/>
                  <a:stretch>
                    <a:fillRect b="-1562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0909" name="Text Box 13"/>
              <p:cNvSpPr txBox="1">
                <a:spLocks noChangeArrowheads="1"/>
              </p:cNvSpPr>
              <p:nvPr/>
            </p:nvSpPr>
            <p:spPr bwMode="auto">
              <a:xfrm>
                <a:off x="4114800" y="5669280"/>
                <a:ext cx="7772400" cy="1938992"/>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a:spAutoFit/>
              </a:bodyPr>
              <a:lstStyle/>
              <a:p>
                <a:pPr>
                  <a:buSzPct val="150000"/>
                </a:pPr>
                <a:r>
                  <a:rPr lang="en-US" sz="2400" u="sng" dirty="0">
                    <a:latin typeface="+mj-lt"/>
                  </a:rPr>
                  <a:t>Queue occupancy</a:t>
                </a:r>
                <a:r>
                  <a:rPr lang="en-US" sz="2400" dirty="0">
                    <a:latin typeface="+mj-lt"/>
                  </a:rPr>
                  <a:t>: </a:t>
                </a:r>
                <a14:m>
                  <m:oMath xmlns:m="http://schemas.openxmlformats.org/officeDocument/2006/math">
                    <m:r>
                      <a:rPr lang="en-US" sz="2400" i="1" dirty="0" smtClean="0">
                        <a:latin typeface="Cambria Math" panose="02040503050406030204" pitchFamily="18" charset="0"/>
                      </a:rPr>
                      <m:t>𝑄</m:t>
                    </m:r>
                    <m:r>
                      <a:rPr lang="en-US" sz="2400" i="1" dirty="0" smtClean="0">
                        <a:latin typeface="Cambria Math" panose="02040503050406030204" pitchFamily="18" charset="0"/>
                      </a:rPr>
                      <m:t>(</m:t>
                    </m:r>
                    <m:r>
                      <a:rPr lang="en-US" sz="2400" i="1" dirty="0" smtClean="0">
                        <a:latin typeface="Cambria Math" panose="02040503050406030204" pitchFamily="18" charset="0"/>
                      </a:rPr>
                      <m:t>𝑡</m:t>
                    </m:r>
                    <m:r>
                      <a:rPr lang="en-US" sz="2400" i="1" dirty="0" smtClean="0">
                        <a:latin typeface="Cambria Math" panose="02040503050406030204" pitchFamily="18" charset="0"/>
                      </a:rPr>
                      <m:t>) = </m:t>
                    </m:r>
                    <m:r>
                      <a:rPr lang="en-US" sz="2400" i="1" dirty="0" smtClean="0">
                        <a:latin typeface="Cambria Math" panose="02040503050406030204" pitchFamily="18" charset="0"/>
                      </a:rPr>
                      <m:t>𝐴</m:t>
                    </m:r>
                    <m:r>
                      <a:rPr lang="en-US" sz="2400" i="1" dirty="0" smtClean="0">
                        <a:latin typeface="Cambria Math" panose="02040503050406030204" pitchFamily="18" charset="0"/>
                      </a:rPr>
                      <m:t>(</m:t>
                    </m:r>
                    <m:r>
                      <a:rPr lang="en-US" sz="2400" i="1" dirty="0" smtClean="0">
                        <a:latin typeface="Cambria Math" panose="02040503050406030204" pitchFamily="18" charset="0"/>
                      </a:rPr>
                      <m:t>𝑡</m:t>
                    </m:r>
                    <m:r>
                      <a:rPr lang="en-US" sz="2400" i="1" dirty="0" smtClean="0">
                        <a:latin typeface="Cambria Math" panose="02040503050406030204" pitchFamily="18" charset="0"/>
                      </a:rPr>
                      <m:t>) − </m:t>
                    </m:r>
                    <m:r>
                      <a:rPr lang="en-US" sz="2400" i="1" dirty="0" smtClean="0">
                        <a:latin typeface="Cambria Math" panose="02040503050406030204" pitchFamily="18" charset="0"/>
                      </a:rPr>
                      <m:t>𝐷</m:t>
                    </m:r>
                    <m:r>
                      <a:rPr lang="en-US" sz="2400" i="1" dirty="0" smtClean="0">
                        <a:latin typeface="Cambria Math" panose="02040503050406030204" pitchFamily="18" charset="0"/>
                      </a:rPr>
                      <m:t>(</m:t>
                    </m:r>
                    <m:r>
                      <a:rPr lang="en-US" sz="2400" i="1" dirty="0" smtClean="0">
                        <a:latin typeface="Cambria Math" panose="02040503050406030204" pitchFamily="18" charset="0"/>
                      </a:rPr>
                      <m:t>𝑡</m:t>
                    </m:r>
                    <m:r>
                      <a:rPr lang="en-US" sz="2400" i="1" dirty="0" smtClean="0">
                        <a:latin typeface="Cambria Math" panose="02040503050406030204" pitchFamily="18" charset="0"/>
                      </a:rPr>
                      <m:t>).</m:t>
                    </m:r>
                  </m:oMath>
                </a14:m>
                <a:endParaRPr lang="en-US" sz="2400" i="1" dirty="0">
                  <a:latin typeface="Times New Roman" charset="0"/>
                </a:endParaRPr>
              </a:p>
              <a:p>
                <a:pPr>
                  <a:buSzPct val="150000"/>
                </a:pPr>
                <a:endParaRPr lang="en-US" sz="2400" i="1" dirty="0">
                  <a:latin typeface="Times New Roman" charset="0"/>
                </a:endParaRPr>
              </a:p>
              <a:p>
                <a:pPr>
                  <a:buSzPct val="150000"/>
                </a:pPr>
                <a:r>
                  <a:rPr lang="en-US" sz="2400" u="sng" dirty="0" err="1">
                    <a:latin typeface="+mj-lt"/>
                  </a:rPr>
                  <a:t>Queueing</a:t>
                </a:r>
                <a:r>
                  <a:rPr lang="en-US" sz="2400" u="sng" dirty="0">
                    <a:latin typeface="+mj-lt"/>
                  </a:rPr>
                  <a:t> delay</a:t>
                </a:r>
                <a:r>
                  <a:rPr lang="en-US" sz="2400" dirty="0">
                    <a:latin typeface="+mj-lt"/>
                  </a:rPr>
                  <a:t>,</a:t>
                </a:r>
                <a:r>
                  <a:rPr lang="en-US" sz="2400" dirty="0"/>
                  <a:t> </a:t>
                </a:r>
                <a14:m>
                  <m:oMath xmlns:m="http://schemas.openxmlformats.org/officeDocument/2006/math">
                    <m:r>
                      <a:rPr lang="en-US" sz="2400" i="1" dirty="0" smtClean="0">
                        <a:latin typeface="Cambria Math" panose="02040503050406030204" pitchFamily="18" charset="0"/>
                      </a:rPr>
                      <m:t>𝑑</m:t>
                    </m:r>
                    <m:r>
                      <a:rPr lang="en-US" sz="2400" i="1" dirty="0" smtClean="0">
                        <a:latin typeface="Cambria Math" panose="02040503050406030204" pitchFamily="18" charset="0"/>
                      </a:rPr>
                      <m:t>(</m:t>
                    </m:r>
                    <m:r>
                      <a:rPr lang="en-US" sz="2400" i="1" dirty="0" smtClean="0">
                        <a:latin typeface="Cambria Math" panose="02040503050406030204" pitchFamily="18" charset="0"/>
                      </a:rPr>
                      <m:t>𝑡</m:t>
                    </m:r>
                    <m:r>
                      <a:rPr lang="en-US" sz="2400" i="1" dirty="0" smtClean="0">
                        <a:latin typeface="Cambria Math" panose="02040503050406030204" pitchFamily="18" charset="0"/>
                      </a:rPr>
                      <m:t>)</m:t>
                    </m:r>
                  </m:oMath>
                </a14:m>
                <a:r>
                  <a:rPr lang="en-US" sz="2400" dirty="0">
                    <a:latin typeface="+mj-lt"/>
                  </a:rPr>
                  <a:t>, is the time spent in the queue by a byte that arrived at time </a:t>
                </a:r>
                <a:r>
                  <a:rPr lang="en-US" sz="2400" i="1" dirty="0">
                    <a:latin typeface="Times New Roman"/>
                    <a:cs typeface="Times New Roman"/>
                  </a:rPr>
                  <a:t>t</a:t>
                </a:r>
                <a:r>
                  <a:rPr lang="en-US" sz="2400" dirty="0">
                    <a:latin typeface="+mj-lt"/>
                  </a:rPr>
                  <a:t>, assuming the queue is served first-come-first-served (FCFS). </a:t>
                </a:r>
              </a:p>
            </p:txBody>
          </p:sp>
        </mc:Choice>
        <mc:Fallback>
          <p:sp>
            <p:nvSpPr>
              <p:cNvPr id="80909" name="Text Box 13"/>
              <p:cNvSpPr txBox="1">
                <a:spLocks noRot="1" noChangeAspect="1" noMove="1" noResize="1" noEditPoints="1" noAdjustHandles="1" noChangeArrowheads="1" noChangeShapeType="1" noTextEdit="1"/>
              </p:cNvSpPr>
              <p:nvPr/>
            </p:nvSpPr>
            <p:spPr bwMode="auto">
              <a:xfrm>
                <a:off x="4114800" y="5669280"/>
                <a:ext cx="7772400" cy="1938992"/>
              </a:xfrm>
              <a:prstGeom prst="rect">
                <a:avLst/>
              </a:prstGeom>
              <a:blipFill>
                <a:blip r:embed="rId7"/>
                <a:stretch>
                  <a:fillRect l="-1305" t="-1948" b="-5844"/>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80910" name="Rectangle 14"/>
          <p:cNvSpPr>
            <a:spLocks noGrp="1" noChangeArrowheads="1"/>
          </p:cNvSpPr>
          <p:nvPr>
            <p:ph type="title"/>
          </p:nvPr>
        </p:nvSpPr>
        <p:spPr>
          <a:noFill/>
          <a:ln/>
        </p:spPr>
        <p:txBody>
          <a:bodyPr/>
          <a:lstStyle/>
          <a:p>
            <a:r>
              <a:rPr lang="en-US" dirty="0"/>
              <a:t>Simple model of a queue</a:t>
            </a:r>
          </a:p>
        </p:txBody>
      </p:sp>
      <p:sp>
        <p:nvSpPr>
          <p:cNvPr id="80913" name="Text Box 17"/>
          <p:cNvSpPr txBox="1">
            <a:spLocks noChangeArrowheads="1"/>
          </p:cNvSpPr>
          <p:nvPr/>
        </p:nvSpPr>
        <p:spPr bwMode="auto">
          <a:xfrm rot="16200000">
            <a:off x="3571029" y="3044603"/>
            <a:ext cx="1733873"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800" dirty="0">
                <a:latin typeface="+mn-lt"/>
                <a:cs typeface="Times New Roman"/>
              </a:rPr>
              <a:t>Cumulative</a:t>
            </a:r>
          </a:p>
          <a:p>
            <a:pPr algn="ctr"/>
            <a:r>
              <a:rPr lang="en-US" sz="1800" dirty="0">
                <a:latin typeface="+mn-lt"/>
                <a:cs typeface="Times New Roman"/>
              </a:rPr>
              <a:t>number of bytes</a:t>
            </a:r>
          </a:p>
        </p:txBody>
      </p:sp>
    </p:spTree>
    <p:extLst>
      <p:ext uri="{BB962C8B-B14F-4D97-AF65-F5344CB8AC3E}">
        <p14:creationId xmlns:p14="http://schemas.microsoft.com/office/powerpoint/2010/main" val="210126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4"/>
          <p:cNvSpPr>
            <a:spLocks noGrp="1"/>
          </p:cNvSpPr>
          <p:nvPr>
            <p:ph type="sldNum" sz="quarter" idx="12"/>
          </p:nvPr>
        </p:nvSpPr>
        <p:spPr/>
        <p:txBody>
          <a:bodyPr/>
          <a:lstStyle/>
          <a:p>
            <a:fld id="{08336FAF-42A0-E74B-B450-9D4D64AA42AE}" type="slidenum">
              <a:rPr lang="en-US"/>
              <a:pPr/>
              <a:t>15</a:t>
            </a:fld>
            <a:endParaRPr lang="en-US"/>
          </a:p>
        </p:txBody>
      </p:sp>
      <p:sp>
        <p:nvSpPr>
          <p:cNvPr id="81934" name="Rectangle 14"/>
          <p:cNvSpPr>
            <a:spLocks noGrp="1" noChangeArrowheads="1"/>
          </p:cNvSpPr>
          <p:nvPr>
            <p:ph type="title"/>
          </p:nvPr>
        </p:nvSpPr>
        <p:spPr>
          <a:xfrm>
            <a:off x="2560320" y="365760"/>
            <a:ext cx="9326880" cy="1371600"/>
          </a:xfrm>
          <a:noFill/>
          <a:ln/>
        </p:spPr>
        <p:txBody>
          <a:bodyPr/>
          <a:lstStyle/>
          <a:p>
            <a:r>
              <a:rPr lang="en-US" dirty="0"/>
              <a:t>Example (store &amp; forward)</a:t>
            </a:r>
          </a:p>
        </p:txBody>
      </p:sp>
      <p:sp>
        <p:nvSpPr>
          <p:cNvPr id="81942" name="Text Box 22"/>
          <p:cNvSpPr txBox="1">
            <a:spLocks noChangeArrowheads="1"/>
          </p:cNvSpPr>
          <p:nvPr/>
        </p:nvSpPr>
        <p:spPr bwMode="auto">
          <a:xfrm>
            <a:off x="2001804" y="1737360"/>
            <a:ext cx="4008648" cy="208672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160" dirty="0">
                <a:latin typeface="+mj-lt"/>
              </a:rPr>
              <a:t>Every second, a 500 bit packet arrives to a queue at rate 10,000b/s. The maximum departure rate is 1,000b/s. What is the average occupancy of the queue?</a:t>
            </a:r>
          </a:p>
        </p:txBody>
      </p:sp>
      <p:sp>
        <p:nvSpPr>
          <p:cNvPr id="6" name="TextBox 5"/>
          <p:cNvSpPr txBox="1"/>
          <p:nvPr/>
        </p:nvSpPr>
        <p:spPr>
          <a:xfrm>
            <a:off x="2001804" y="5303520"/>
            <a:ext cx="10342596" cy="2286000"/>
          </a:xfrm>
          <a:prstGeom prst="rect">
            <a:avLst/>
          </a:prstGeom>
          <a:noFill/>
          <a:ln>
            <a:solidFill>
              <a:srgbClr val="000000"/>
            </a:solidFill>
          </a:ln>
        </p:spPr>
        <p:txBody>
          <a:bodyPr wrap="square" rtlCol="0">
            <a:normAutofit fontScale="70000" lnSpcReduction="20000"/>
          </a:bodyPr>
          <a:lstStyle/>
          <a:p>
            <a:r>
              <a:rPr lang="en-US" sz="4114" u="sng" dirty="0">
                <a:latin typeface="+mj-lt"/>
              </a:rPr>
              <a:t>Solution</a:t>
            </a:r>
            <a:r>
              <a:rPr lang="en-US" sz="4114" dirty="0">
                <a:latin typeface="+mj-lt"/>
              </a:rPr>
              <a:t>: During each repeating 1s cycle, the queue fills at rate 10,000b/s for 0.05s, then empties at rate 1,000b/s for 0.5s. Over the first 0.55s, the average queue occupancy is therefore 250 bits. The queue is empty for 0.45s every cycle, and so average queue occupancy is (0.55 * 250) + (0.45 * 0) = 137.5 bits. </a:t>
            </a:r>
          </a:p>
        </p:txBody>
      </p:sp>
      <p:grpSp>
        <p:nvGrpSpPr>
          <p:cNvPr id="11" name="Group 10"/>
          <p:cNvGrpSpPr/>
          <p:nvPr/>
        </p:nvGrpSpPr>
        <p:grpSpPr>
          <a:xfrm>
            <a:off x="6035040" y="1645920"/>
            <a:ext cx="6589752" cy="3288614"/>
            <a:chOff x="3505200" y="1371600"/>
            <a:chExt cx="5491460" cy="2740511"/>
          </a:xfrm>
        </p:grpSpPr>
        <p:grpSp>
          <p:nvGrpSpPr>
            <p:cNvPr id="3" name="Group 2"/>
            <p:cNvGrpSpPr/>
            <p:nvPr/>
          </p:nvGrpSpPr>
          <p:grpSpPr>
            <a:xfrm>
              <a:off x="3546033" y="1371600"/>
              <a:ext cx="4540692" cy="2375713"/>
              <a:chOff x="4308033" y="1371600"/>
              <a:chExt cx="4540692" cy="2375713"/>
            </a:xfrm>
          </p:grpSpPr>
          <p:sp>
            <p:nvSpPr>
              <p:cNvPr id="81922" name="Line 2"/>
              <p:cNvSpPr>
                <a:spLocks noChangeShapeType="1"/>
              </p:cNvSpPr>
              <p:nvPr/>
            </p:nvSpPr>
            <p:spPr bwMode="auto">
              <a:xfrm>
                <a:off x="4800600" y="3744138"/>
                <a:ext cx="4048125" cy="3175"/>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1923" name="Line 3"/>
              <p:cNvSpPr>
                <a:spLocks noChangeShapeType="1"/>
              </p:cNvSpPr>
              <p:nvPr/>
            </p:nvSpPr>
            <p:spPr bwMode="auto">
              <a:xfrm flipV="1">
                <a:off x="4800600" y="1371600"/>
                <a:ext cx="3175" cy="23749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1937" name="Text Box 17"/>
              <p:cNvSpPr txBox="1">
                <a:spLocks noChangeArrowheads="1"/>
              </p:cNvSpPr>
              <p:nvPr/>
            </p:nvSpPr>
            <p:spPr bwMode="auto">
              <a:xfrm rot="16200000">
                <a:off x="3946663" y="1872226"/>
                <a:ext cx="1230571" cy="5078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680" dirty="0">
                    <a:latin typeface="+mj-lt"/>
                  </a:rPr>
                  <a:t>Cumulative</a:t>
                </a:r>
              </a:p>
              <a:p>
                <a:pPr algn="ctr"/>
                <a:r>
                  <a:rPr lang="en-US" sz="1680" dirty="0">
                    <a:latin typeface="+mj-lt"/>
                  </a:rPr>
                  <a:t>number of bits</a:t>
                </a:r>
              </a:p>
            </p:txBody>
          </p:sp>
        </p:grpSp>
        <mc:AlternateContent xmlns:mc="http://schemas.openxmlformats.org/markup-compatibility/2006">
          <mc:Choice xmlns:a14="http://schemas.microsoft.com/office/drawing/2010/main" Requires="a14">
            <p:sp>
              <p:nvSpPr>
                <p:cNvPr id="81924" name="Text Box 4"/>
                <p:cNvSpPr txBox="1">
                  <a:spLocks noChangeArrowheads="1"/>
                </p:cNvSpPr>
                <p:nvPr/>
              </p:nvSpPr>
              <p:spPr bwMode="auto">
                <a:xfrm>
                  <a:off x="4834556" y="3102788"/>
                  <a:ext cx="646113" cy="323165"/>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a:spAutoFit/>
                </a:bodyPr>
                <a:lstStyle/>
                <a:p>
                  <a14:m>
                    <m:oMathPara xmlns:m="http://schemas.openxmlformats.org/officeDocument/2006/math">
                      <m:oMathParaPr>
                        <m:jc m:val="centerGroup"/>
                      </m:oMathParaPr>
                      <m:oMath xmlns:m="http://schemas.openxmlformats.org/officeDocument/2006/math">
                        <m:r>
                          <a:rPr lang="en-US" sz="1920" i="1" dirty="0" smtClean="0">
                            <a:latin typeface="Cambria Math" panose="02040503050406030204" pitchFamily="18" charset="0"/>
                          </a:rPr>
                          <m:t>𝐷</m:t>
                        </m:r>
                        <m:r>
                          <a:rPr lang="en-US" sz="1920" i="1" dirty="0" smtClean="0">
                            <a:latin typeface="Cambria Math" panose="02040503050406030204" pitchFamily="18" charset="0"/>
                          </a:rPr>
                          <m:t>(</m:t>
                        </m:r>
                        <m:r>
                          <a:rPr lang="en-US" sz="1920" i="1" dirty="0" smtClean="0">
                            <a:latin typeface="Cambria Math" panose="02040503050406030204" pitchFamily="18" charset="0"/>
                          </a:rPr>
                          <m:t>𝑡</m:t>
                        </m:r>
                        <m:r>
                          <a:rPr lang="en-US" sz="1920" i="1" dirty="0" smtClean="0">
                            <a:latin typeface="Cambria Math" panose="02040503050406030204" pitchFamily="18" charset="0"/>
                          </a:rPr>
                          <m:t>)</m:t>
                        </m:r>
                      </m:oMath>
                    </m:oMathPara>
                  </a14:m>
                  <a:endParaRPr lang="en-US" sz="1920" i="1" dirty="0">
                    <a:latin typeface="Times New Roman" charset="0"/>
                  </a:endParaRPr>
                </a:p>
              </p:txBody>
            </p:sp>
          </mc:Choice>
          <mc:Fallback>
            <p:sp>
              <p:nvSpPr>
                <p:cNvPr id="81924" name="Text Box 4"/>
                <p:cNvSpPr txBox="1">
                  <a:spLocks noRot="1" noChangeAspect="1" noMove="1" noResize="1" noEditPoints="1" noAdjustHandles="1" noChangeArrowheads="1" noChangeShapeType="1" noTextEdit="1"/>
                </p:cNvSpPr>
                <p:nvPr/>
              </p:nvSpPr>
              <p:spPr bwMode="auto">
                <a:xfrm>
                  <a:off x="4834556" y="3102788"/>
                  <a:ext cx="646113" cy="323165"/>
                </a:xfrm>
                <a:prstGeom prst="rect">
                  <a:avLst/>
                </a:prstGeom>
                <a:blipFill>
                  <a:blip r:embed="rId3"/>
                  <a:stretch>
                    <a:fillRect b="-16129"/>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1925" name="Text Box 5"/>
                <p:cNvSpPr txBox="1">
                  <a:spLocks noChangeArrowheads="1"/>
                </p:cNvSpPr>
                <p:nvPr/>
              </p:nvSpPr>
              <p:spPr bwMode="auto">
                <a:xfrm>
                  <a:off x="4834556" y="2524938"/>
                  <a:ext cx="581025" cy="323165"/>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a:spAutoFit/>
                </a:bodyPr>
                <a:lstStyle/>
                <a:p>
                  <a14:m>
                    <m:oMathPara xmlns:m="http://schemas.openxmlformats.org/officeDocument/2006/math">
                      <m:oMathParaPr>
                        <m:jc m:val="centerGroup"/>
                      </m:oMathParaPr>
                      <m:oMath xmlns:m="http://schemas.openxmlformats.org/officeDocument/2006/math">
                        <m:r>
                          <a:rPr lang="en-US" sz="1920" i="1" dirty="0" smtClean="0">
                            <a:latin typeface="Cambria Math" panose="02040503050406030204" pitchFamily="18" charset="0"/>
                          </a:rPr>
                          <m:t>𝐴</m:t>
                        </m:r>
                        <m:r>
                          <a:rPr lang="en-US" sz="1920" i="1" dirty="0" smtClean="0">
                            <a:latin typeface="Cambria Math" panose="02040503050406030204" pitchFamily="18" charset="0"/>
                          </a:rPr>
                          <m:t>(</m:t>
                        </m:r>
                        <m:r>
                          <a:rPr lang="en-US" sz="1920" i="1" dirty="0" smtClean="0">
                            <a:latin typeface="Cambria Math" panose="02040503050406030204" pitchFamily="18" charset="0"/>
                          </a:rPr>
                          <m:t>𝑡</m:t>
                        </m:r>
                        <m:r>
                          <a:rPr lang="en-US" sz="1920" i="1" dirty="0" smtClean="0">
                            <a:latin typeface="Cambria Math" panose="02040503050406030204" pitchFamily="18" charset="0"/>
                          </a:rPr>
                          <m:t>)</m:t>
                        </m:r>
                      </m:oMath>
                    </m:oMathPara>
                  </a14:m>
                  <a:endParaRPr lang="en-US" sz="1920" i="1" dirty="0">
                    <a:latin typeface="Times New Roman" charset="0"/>
                  </a:endParaRPr>
                </a:p>
              </p:txBody>
            </p:sp>
          </mc:Choice>
          <mc:Fallback>
            <p:sp>
              <p:nvSpPr>
                <p:cNvPr id="81925" name="Text Box 5"/>
                <p:cNvSpPr txBox="1">
                  <a:spLocks noRot="1" noChangeAspect="1" noMove="1" noResize="1" noEditPoints="1" noAdjustHandles="1" noChangeArrowheads="1" noChangeShapeType="1" noTextEdit="1"/>
                </p:cNvSpPr>
                <p:nvPr/>
              </p:nvSpPr>
              <p:spPr bwMode="auto">
                <a:xfrm>
                  <a:off x="4834556" y="2524938"/>
                  <a:ext cx="581025" cy="323165"/>
                </a:xfrm>
                <a:prstGeom prst="rect">
                  <a:avLst/>
                </a:prstGeom>
                <a:blipFill>
                  <a:blip r:embed="rId4"/>
                  <a:stretch>
                    <a:fillRect b="-1562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81926" name="Text Box 6"/>
            <p:cNvSpPr txBox="1">
              <a:spLocks noChangeArrowheads="1"/>
            </p:cNvSpPr>
            <p:nvPr/>
          </p:nvSpPr>
          <p:spPr bwMode="auto">
            <a:xfrm>
              <a:off x="7640637" y="3749675"/>
              <a:ext cx="969963"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a:latin typeface="+mj-lt"/>
                </a:rPr>
                <a:t>time</a:t>
              </a:r>
            </a:p>
          </p:txBody>
        </p:sp>
        <p:sp>
          <p:nvSpPr>
            <p:cNvPr id="81938" name="Freeform 18"/>
            <p:cNvSpPr>
              <a:spLocks/>
            </p:cNvSpPr>
            <p:nvPr/>
          </p:nvSpPr>
          <p:spPr bwMode="auto">
            <a:xfrm>
              <a:off x="4038600" y="1915338"/>
              <a:ext cx="4958060" cy="1828800"/>
            </a:xfrm>
            <a:custGeom>
              <a:avLst/>
              <a:gdLst>
                <a:gd name="T0" fmla="*/ 0 w 2688"/>
                <a:gd name="T1" fmla="*/ 1152 h 1152"/>
                <a:gd name="T2" fmla="*/ 432 w 2688"/>
                <a:gd name="T3" fmla="*/ 576 h 1152"/>
                <a:gd name="T4" fmla="*/ 1680 w 2688"/>
                <a:gd name="T5" fmla="*/ 576 h 1152"/>
                <a:gd name="T6" fmla="*/ 2064 w 2688"/>
                <a:gd name="T7" fmla="*/ 0 h 1152"/>
                <a:gd name="T8" fmla="*/ 2688 w 2688"/>
                <a:gd name="T9" fmla="*/ 0 h 1152"/>
                <a:gd name="connsiteX0" fmla="*/ 0 w 11619"/>
                <a:gd name="connsiteY0" fmla="*/ 10000 h 10000"/>
                <a:gd name="connsiteX1" fmla="*/ 1607 w 11619"/>
                <a:gd name="connsiteY1" fmla="*/ 5000 h 10000"/>
                <a:gd name="connsiteX2" fmla="*/ 6250 w 11619"/>
                <a:gd name="connsiteY2" fmla="*/ 5000 h 10000"/>
                <a:gd name="connsiteX3" fmla="*/ 7679 w 11619"/>
                <a:gd name="connsiteY3" fmla="*/ 0 h 10000"/>
                <a:gd name="connsiteX4" fmla="*/ 11619 w 1161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9" h="10000">
                  <a:moveTo>
                    <a:pt x="0" y="10000"/>
                  </a:moveTo>
                  <a:lnTo>
                    <a:pt x="1607" y="5000"/>
                  </a:lnTo>
                  <a:lnTo>
                    <a:pt x="6250" y="5000"/>
                  </a:lnTo>
                  <a:lnTo>
                    <a:pt x="7679" y="0"/>
                  </a:lnTo>
                  <a:lnTo>
                    <a:pt x="11619" y="0"/>
                  </a:lnTo>
                </a:path>
              </a:pathLst>
            </a:custGeom>
            <a:noFill/>
            <a:ln w="28575" cap="flat" cmpd="sng">
              <a:solidFill>
                <a:srgbClr val="FF00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1" name="Freeform 21"/>
            <p:cNvSpPr>
              <a:spLocks/>
            </p:cNvSpPr>
            <p:nvPr/>
          </p:nvSpPr>
          <p:spPr bwMode="auto">
            <a:xfrm>
              <a:off x="4724400" y="1917700"/>
              <a:ext cx="4267200" cy="1828800"/>
            </a:xfrm>
            <a:custGeom>
              <a:avLst/>
              <a:gdLst>
                <a:gd name="T0" fmla="*/ 0 w 2688"/>
                <a:gd name="T1" fmla="*/ 1152 h 1152"/>
                <a:gd name="T2" fmla="*/ 912 w 2688"/>
                <a:gd name="T3" fmla="*/ 576 h 1152"/>
                <a:gd name="T4" fmla="*/ 1680 w 2688"/>
                <a:gd name="T5" fmla="*/ 576 h 1152"/>
                <a:gd name="T6" fmla="*/ 2688 w 2688"/>
                <a:gd name="T7" fmla="*/ 0 h 1152"/>
                <a:gd name="connsiteX0" fmla="*/ 0 w 10000"/>
                <a:gd name="connsiteY0" fmla="*/ 10000 h 10000"/>
                <a:gd name="connsiteX1" fmla="*/ 3393 w 10000"/>
                <a:gd name="connsiteY1" fmla="*/ 5000 h 10000"/>
                <a:gd name="connsiteX2" fmla="*/ 6131 w 10000"/>
                <a:gd name="connsiteY2" fmla="*/ 5000 h 10000"/>
                <a:gd name="connsiteX3" fmla="*/ 10000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3393" y="5000"/>
                  </a:lnTo>
                  <a:lnTo>
                    <a:pt x="6131" y="5000"/>
                  </a:lnTo>
                  <a:cubicBezTo>
                    <a:pt x="7381" y="3333"/>
                    <a:pt x="8750" y="1667"/>
                    <a:pt x="10000" y="0"/>
                  </a:cubicBezTo>
                </a:path>
              </a:pathLst>
            </a:custGeom>
            <a:noFill/>
            <a:ln w="28575" cap="flat" cmpd="sng">
              <a:solidFill>
                <a:srgbClr val="0099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5" name="Line 25"/>
            <p:cNvSpPr>
              <a:spLocks noChangeShapeType="1"/>
            </p:cNvSpPr>
            <p:nvPr/>
          </p:nvSpPr>
          <p:spPr bwMode="auto">
            <a:xfrm>
              <a:off x="4724400" y="2829738"/>
              <a:ext cx="0" cy="1066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6" name="Line 26"/>
            <p:cNvSpPr>
              <a:spLocks noChangeShapeType="1"/>
            </p:cNvSpPr>
            <p:nvPr/>
          </p:nvSpPr>
          <p:spPr bwMode="auto">
            <a:xfrm>
              <a:off x="3886200" y="2829738"/>
              <a:ext cx="838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7" name="Line 27"/>
            <p:cNvSpPr>
              <a:spLocks noChangeShapeType="1"/>
            </p:cNvSpPr>
            <p:nvPr/>
          </p:nvSpPr>
          <p:spPr bwMode="auto">
            <a:xfrm>
              <a:off x="6189841" y="2829738"/>
              <a:ext cx="0" cy="1066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8" name="Line 28"/>
            <p:cNvSpPr>
              <a:spLocks noChangeShapeType="1"/>
            </p:cNvSpPr>
            <p:nvPr/>
          </p:nvSpPr>
          <p:spPr bwMode="auto">
            <a:xfrm>
              <a:off x="6705600" y="2829738"/>
              <a:ext cx="0" cy="1066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9" name="Text Box 29"/>
            <p:cNvSpPr txBox="1">
              <a:spLocks noChangeArrowheads="1"/>
            </p:cNvSpPr>
            <p:nvPr/>
          </p:nvSpPr>
          <p:spPr bwMode="auto">
            <a:xfrm>
              <a:off x="4494213" y="3850501"/>
              <a:ext cx="485176"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0.05s</a:t>
              </a:r>
            </a:p>
          </p:txBody>
        </p:sp>
        <p:sp>
          <p:nvSpPr>
            <p:cNvPr id="81950" name="Text Box 30"/>
            <p:cNvSpPr txBox="1">
              <a:spLocks noChangeArrowheads="1"/>
            </p:cNvSpPr>
            <p:nvPr/>
          </p:nvSpPr>
          <p:spPr bwMode="auto">
            <a:xfrm>
              <a:off x="5959654" y="3850501"/>
              <a:ext cx="485176"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0.55s</a:t>
              </a:r>
            </a:p>
          </p:txBody>
        </p:sp>
        <p:sp>
          <p:nvSpPr>
            <p:cNvPr id="81951" name="Text Box 31"/>
            <p:cNvSpPr txBox="1">
              <a:spLocks noChangeArrowheads="1"/>
            </p:cNvSpPr>
            <p:nvPr/>
          </p:nvSpPr>
          <p:spPr bwMode="auto">
            <a:xfrm>
              <a:off x="6450013" y="3850501"/>
              <a:ext cx="407697"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a:latin typeface="+mj-lt"/>
                </a:rPr>
                <a:t>1.0s</a:t>
              </a:r>
            </a:p>
          </p:txBody>
        </p:sp>
        <p:sp>
          <p:nvSpPr>
            <p:cNvPr id="81952" name="Text Box 32"/>
            <p:cNvSpPr txBox="1">
              <a:spLocks noChangeArrowheads="1"/>
            </p:cNvSpPr>
            <p:nvPr/>
          </p:nvSpPr>
          <p:spPr bwMode="auto">
            <a:xfrm>
              <a:off x="3505200" y="2677338"/>
              <a:ext cx="386323"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500</a:t>
              </a:r>
            </a:p>
          </p:txBody>
        </p:sp>
        <p:sp>
          <p:nvSpPr>
            <p:cNvPr id="27" name="Line 28"/>
            <p:cNvSpPr>
              <a:spLocks noChangeShapeType="1"/>
            </p:cNvSpPr>
            <p:nvPr/>
          </p:nvSpPr>
          <p:spPr bwMode="auto">
            <a:xfrm flipH="1">
              <a:off x="7315200" y="1915338"/>
              <a:ext cx="2702" cy="19685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8" name="Text Box 31"/>
            <p:cNvSpPr txBox="1">
              <a:spLocks noChangeArrowheads="1"/>
            </p:cNvSpPr>
            <p:nvPr/>
          </p:nvSpPr>
          <p:spPr bwMode="auto">
            <a:xfrm>
              <a:off x="7086600" y="3837801"/>
              <a:ext cx="485176"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a:latin typeface="+mj-lt"/>
                </a:rPr>
                <a:t>1.05s</a:t>
              </a:r>
              <a:endParaRPr lang="en-US" sz="1440" dirty="0">
                <a:latin typeface="+mj-lt"/>
              </a:endParaRPr>
            </a:p>
          </p:txBody>
        </p:sp>
      </p:grpSp>
      <p:grpSp>
        <p:nvGrpSpPr>
          <p:cNvPr id="10" name="Group 9"/>
          <p:cNvGrpSpPr/>
          <p:nvPr/>
        </p:nvGrpSpPr>
        <p:grpSpPr>
          <a:xfrm>
            <a:off x="7498080" y="3412236"/>
            <a:ext cx="1964056" cy="1065490"/>
            <a:chOff x="4724400" y="2843530"/>
            <a:chExt cx="1636713" cy="887908"/>
          </a:xfrm>
        </p:grpSpPr>
        <p:cxnSp>
          <p:nvCxnSpPr>
            <p:cNvPr id="30" name="Straight Arrow Connector 29"/>
            <p:cNvCxnSpPr/>
            <p:nvPr/>
          </p:nvCxnSpPr>
          <p:spPr bwMode="auto">
            <a:xfrm>
              <a:off x="4724400" y="2843530"/>
              <a:ext cx="1460381" cy="887908"/>
            </a:xfrm>
            <a:prstGeom prst="straightConnector1">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mc:Choice xmlns:a14="http://schemas.microsoft.com/office/drawing/2010/main" Requires="a14">
            <p:sp>
              <p:nvSpPr>
                <p:cNvPr id="32" name="Text Box 4"/>
                <p:cNvSpPr txBox="1">
                  <a:spLocks noChangeArrowheads="1"/>
                </p:cNvSpPr>
                <p:nvPr/>
              </p:nvSpPr>
              <p:spPr bwMode="auto">
                <a:xfrm>
                  <a:off x="5715000" y="3276600"/>
                  <a:ext cx="646113" cy="26161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a:spAutoFit/>
                </a:bodyPr>
                <a:lstStyle/>
                <a:p>
                  <a14:m>
                    <m:oMathPara xmlns:m="http://schemas.openxmlformats.org/officeDocument/2006/math">
                      <m:oMathParaPr>
                        <m:jc m:val="centerGroup"/>
                      </m:oMathParaPr>
                      <m:oMath xmlns:m="http://schemas.openxmlformats.org/officeDocument/2006/math">
                        <m:r>
                          <a:rPr lang="en-US" sz="1440" i="1" dirty="0" smtClean="0">
                            <a:latin typeface="Cambria Math" panose="02040503050406030204" pitchFamily="18" charset="0"/>
                          </a:rPr>
                          <m:t>𝑄</m:t>
                        </m:r>
                        <m:r>
                          <a:rPr lang="en-US" sz="1440" i="1" dirty="0" smtClean="0">
                            <a:latin typeface="Cambria Math" panose="02040503050406030204" pitchFamily="18" charset="0"/>
                          </a:rPr>
                          <m:t>(</m:t>
                        </m:r>
                        <m:r>
                          <a:rPr lang="en-US" sz="1440" i="1" dirty="0" smtClean="0">
                            <a:latin typeface="Cambria Math" panose="02040503050406030204" pitchFamily="18" charset="0"/>
                          </a:rPr>
                          <m:t>𝑡</m:t>
                        </m:r>
                        <m:r>
                          <a:rPr lang="en-US" sz="1440" i="1" dirty="0" smtClean="0">
                            <a:latin typeface="Cambria Math" panose="02040503050406030204" pitchFamily="18" charset="0"/>
                          </a:rPr>
                          <m:t>)</m:t>
                        </m:r>
                      </m:oMath>
                    </m:oMathPara>
                  </a14:m>
                  <a:endParaRPr lang="en-US" sz="1440" i="1" dirty="0">
                    <a:latin typeface="Times New Roman" charset="0"/>
                  </a:endParaRPr>
                </a:p>
              </p:txBody>
            </p:sp>
          </mc:Choice>
          <mc:Fallback>
            <p:sp>
              <p:nvSpPr>
                <p:cNvPr id="32" name="Text Box 4"/>
                <p:cNvSpPr txBox="1">
                  <a:spLocks noRot="1" noChangeAspect="1" noMove="1" noResize="1" noEditPoints="1" noAdjustHandles="1" noChangeArrowheads="1" noChangeShapeType="1" noTextEdit="1"/>
                </p:cNvSpPr>
                <p:nvPr/>
              </p:nvSpPr>
              <p:spPr bwMode="auto">
                <a:xfrm>
                  <a:off x="5715000" y="3276600"/>
                  <a:ext cx="646113" cy="261610"/>
                </a:xfrm>
                <a:prstGeom prst="rect">
                  <a:avLst/>
                </a:prstGeom>
                <a:blipFill>
                  <a:blip r:embed="rId5"/>
                  <a:stretch>
                    <a:fillRect b="-7692"/>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spTree>
    <p:extLst>
      <p:ext uri="{BB962C8B-B14F-4D97-AF65-F5344CB8AC3E}">
        <p14:creationId xmlns:p14="http://schemas.microsoft.com/office/powerpoint/2010/main" val="31533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4"/>
          <p:cNvSpPr>
            <a:spLocks noGrp="1"/>
          </p:cNvSpPr>
          <p:nvPr>
            <p:ph type="sldNum" sz="quarter" idx="12"/>
          </p:nvPr>
        </p:nvSpPr>
        <p:spPr/>
        <p:txBody>
          <a:bodyPr/>
          <a:lstStyle/>
          <a:p>
            <a:fld id="{08336FAF-42A0-E74B-B450-9D4D64AA42AE}" type="slidenum">
              <a:rPr lang="en-US"/>
              <a:pPr/>
              <a:t>16</a:t>
            </a:fld>
            <a:endParaRPr lang="en-US"/>
          </a:p>
        </p:txBody>
      </p:sp>
      <p:sp>
        <p:nvSpPr>
          <p:cNvPr id="81934" name="Rectangle 14"/>
          <p:cNvSpPr>
            <a:spLocks noGrp="1" noChangeArrowheads="1"/>
          </p:cNvSpPr>
          <p:nvPr>
            <p:ph type="title"/>
          </p:nvPr>
        </p:nvSpPr>
        <p:spPr>
          <a:xfrm>
            <a:off x="2560320" y="365760"/>
            <a:ext cx="9326880" cy="1371600"/>
          </a:xfrm>
          <a:noFill/>
          <a:ln/>
        </p:spPr>
        <p:txBody>
          <a:bodyPr/>
          <a:lstStyle/>
          <a:p>
            <a:r>
              <a:rPr lang="en-US" dirty="0"/>
              <a:t>Example (“cut through”)</a:t>
            </a:r>
          </a:p>
        </p:txBody>
      </p:sp>
      <p:sp>
        <p:nvSpPr>
          <p:cNvPr id="81942" name="Text Box 22"/>
          <p:cNvSpPr txBox="1">
            <a:spLocks noChangeArrowheads="1"/>
          </p:cNvSpPr>
          <p:nvPr/>
        </p:nvSpPr>
        <p:spPr bwMode="auto">
          <a:xfrm>
            <a:off x="2011680" y="2491526"/>
            <a:ext cx="4719254" cy="175432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160" dirty="0">
                <a:latin typeface="+mj-lt"/>
              </a:rPr>
              <a:t>Every second, a 500 bit packet arrives to a queue at rate 10,000b/s. The maximum departure rate is 1,000b/s. What is the time average occupancy of the queue?</a:t>
            </a:r>
          </a:p>
        </p:txBody>
      </p:sp>
      <p:sp>
        <p:nvSpPr>
          <p:cNvPr id="81922" name="Line 2"/>
          <p:cNvSpPr>
            <a:spLocks noChangeShapeType="1"/>
          </p:cNvSpPr>
          <p:nvPr/>
        </p:nvSpPr>
        <p:spPr bwMode="auto">
          <a:xfrm>
            <a:off x="7589521" y="4492966"/>
            <a:ext cx="4857750" cy="381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1923" name="Line 3"/>
          <p:cNvSpPr>
            <a:spLocks noChangeShapeType="1"/>
          </p:cNvSpPr>
          <p:nvPr/>
        </p:nvSpPr>
        <p:spPr bwMode="auto">
          <a:xfrm flipV="1">
            <a:off x="7589521" y="1645920"/>
            <a:ext cx="3810" cy="284988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1937" name="Text Box 17"/>
          <p:cNvSpPr txBox="1">
            <a:spLocks noChangeArrowheads="1"/>
          </p:cNvSpPr>
          <p:nvPr/>
        </p:nvSpPr>
        <p:spPr bwMode="auto">
          <a:xfrm rot="16200000">
            <a:off x="6564795" y="2246670"/>
            <a:ext cx="1476686" cy="6093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680" dirty="0">
                <a:latin typeface="+mj-lt"/>
              </a:rPr>
              <a:t>Cumulative</a:t>
            </a:r>
          </a:p>
          <a:p>
            <a:pPr algn="ctr"/>
            <a:r>
              <a:rPr lang="en-US" sz="1680" dirty="0">
                <a:latin typeface="+mj-lt"/>
              </a:rPr>
              <a:t>number of bits</a:t>
            </a:r>
          </a:p>
        </p:txBody>
      </p:sp>
      <p:sp>
        <p:nvSpPr>
          <p:cNvPr id="81924" name="Text Box 4"/>
          <p:cNvSpPr txBox="1">
            <a:spLocks noChangeArrowheads="1"/>
          </p:cNvSpPr>
          <p:nvPr/>
        </p:nvSpPr>
        <p:spPr bwMode="auto">
          <a:xfrm>
            <a:off x="9100185" y="3619500"/>
            <a:ext cx="775336"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D(t)</a:t>
            </a:r>
          </a:p>
        </p:txBody>
      </p:sp>
      <p:sp>
        <p:nvSpPr>
          <p:cNvPr id="81925" name="Text Box 5"/>
          <p:cNvSpPr txBox="1">
            <a:spLocks noChangeArrowheads="1"/>
          </p:cNvSpPr>
          <p:nvPr/>
        </p:nvSpPr>
        <p:spPr bwMode="auto">
          <a:xfrm>
            <a:off x="8544668" y="3029925"/>
            <a:ext cx="697230"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i="1" dirty="0">
                <a:latin typeface="Times New Roman" charset="0"/>
              </a:rPr>
              <a:t>A(t)</a:t>
            </a:r>
          </a:p>
        </p:txBody>
      </p:sp>
      <p:sp>
        <p:nvSpPr>
          <p:cNvPr id="81926" name="Text Box 6"/>
          <p:cNvSpPr txBox="1">
            <a:spLocks noChangeArrowheads="1"/>
          </p:cNvSpPr>
          <p:nvPr/>
        </p:nvSpPr>
        <p:spPr bwMode="auto">
          <a:xfrm>
            <a:off x="11349990" y="4499610"/>
            <a:ext cx="1163956"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920">
                <a:latin typeface="+mj-lt"/>
              </a:rPr>
              <a:t>time</a:t>
            </a:r>
          </a:p>
        </p:txBody>
      </p:sp>
      <p:sp>
        <p:nvSpPr>
          <p:cNvPr id="81938" name="Freeform 18"/>
          <p:cNvSpPr>
            <a:spLocks/>
          </p:cNvSpPr>
          <p:nvPr/>
        </p:nvSpPr>
        <p:spPr bwMode="auto">
          <a:xfrm>
            <a:off x="7589520" y="2298406"/>
            <a:ext cx="5120640" cy="2194560"/>
          </a:xfrm>
          <a:custGeom>
            <a:avLst/>
            <a:gdLst>
              <a:gd name="T0" fmla="*/ 0 w 2688"/>
              <a:gd name="T1" fmla="*/ 1152 h 1152"/>
              <a:gd name="T2" fmla="*/ 432 w 2688"/>
              <a:gd name="T3" fmla="*/ 576 h 1152"/>
              <a:gd name="T4" fmla="*/ 1680 w 2688"/>
              <a:gd name="T5" fmla="*/ 576 h 1152"/>
              <a:gd name="T6" fmla="*/ 2064 w 2688"/>
              <a:gd name="T7" fmla="*/ 0 h 1152"/>
              <a:gd name="T8" fmla="*/ 2688 w 2688"/>
              <a:gd name="T9" fmla="*/ 0 h 1152"/>
            </a:gdLst>
            <a:ahLst/>
            <a:cxnLst>
              <a:cxn ang="0">
                <a:pos x="T0" y="T1"/>
              </a:cxn>
              <a:cxn ang="0">
                <a:pos x="T2" y="T3"/>
              </a:cxn>
              <a:cxn ang="0">
                <a:pos x="T4" y="T5"/>
              </a:cxn>
              <a:cxn ang="0">
                <a:pos x="T6" y="T7"/>
              </a:cxn>
              <a:cxn ang="0">
                <a:pos x="T8" y="T9"/>
              </a:cxn>
            </a:cxnLst>
            <a:rect l="0" t="0" r="r" b="b"/>
            <a:pathLst>
              <a:path w="2688" h="1152">
                <a:moveTo>
                  <a:pt x="0" y="1152"/>
                </a:moveTo>
                <a:lnTo>
                  <a:pt x="432" y="576"/>
                </a:lnTo>
                <a:lnTo>
                  <a:pt x="1680" y="576"/>
                </a:lnTo>
                <a:lnTo>
                  <a:pt x="2064" y="0"/>
                </a:lnTo>
                <a:lnTo>
                  <a:pt x="2688" y="0"/>
                </a:lnTo>
              </a:path>
            </a:pathLst>
          </a:custGeom>
          <a:noFill/>
          <a:ln w="28575" cap="flat" cmpd="sng">
            <a:solidFill>
              <a:srgbClr val="FF00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5" name="Line 25"/>
          <p:cNvSpPr>
            <a:spLocks noChangeShapeType="1"/>
          </p:cNvSpPr>
          <p:nvPr/>
        </p:nvSpPr>
        <p:spPr bwMode="auto">
          <a:xfrm>
            <a:off x="8412480" y="3395686"/>
            <a:ext cx="0" cy="128016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6" name="Line 26"/>
          <p:cNvSpPr>
            <a:spLocks noChangeShapeType="1"/>
          </p:cNvSpPr>
          <p:nvPr/>
        </p:nvSpPr>
        <p:spPr bwMode="auto">
          <a:xfrm>
            <a:off x="7406640" y="3395686"/>
            <a:ext cx="100584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7" name="Line 27"/>
          <p:cNvSpPr>
            <a:spLocks noChangeShapeType="1"/>
          </p:cNvSpPr>
          <p:nvPr/>
        </p:nvSpPr>
        <p:spPr bwMode="auto">
          <a:xfrm>
            <a:off x="9875520" y="3395686"/>
            <a:ext cx="0" cy="128016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8" name="Line 28"/>
          <p:cNvSpPr>
            <a:spLocks noChangeShapeType="1"/>
          </p:cNvSpPr>
          <p:nvPr/>
        </p:nvSpPr>
        <p:spPr bwMode="auto">
          <a:xfrm>
            <a:off x="10789920" y="3395686"/>
            <a:ext cx="0" cy="128016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81949" name="Text Box 29"/>
          <p:cNvSpPr txBox="1">
            <a:spLocks noChangeArrowheads="1"/>
          </p:cNvSpPr>
          <p:nvPr/>
        </p:nvSpPr>
        <p:spPr bwMode="auto">
          <a:xfrm>
            <a:off x="8136256" y="4620601"/>
            <a:ext cx="582211" cy="3139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0.05s</a:t>
            </a:r>
          </a:p>
        </p:txBody>
      </p:sp>
      <p:sp>
        <p:nvSpPr>
          <p:cNvPr id="81950" name="Text Box 30"/>
          <p:cNvSpPr txBox="1">
            <a:spLocks noChangeArrowheads="1"/>
          </p:cNvSpPr>
          <p:nvPr/>
        </p:nvSpPr>
        <p:spPr bwMode="auto">
          <a:xfrm>
            <a:off x="9620465" y="4620601"/>
            <a:ext cx="489236" cy="3139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0.5s</a:t>
            </a:r>
          </a:p>
        </p:txBody>
      </p:sp>
      <p:sp>
        <p:nvSpPr>
          <p:cNvPr id="81951" name="Text Box 31"/>
          <p:cNvSpPr txBox="1">
            <a:spLocks noChangeArrowheads="1"/>
          </p:cNvSpPr>
          <p:nvPr/>
        </p:nvSpPr>
        <p:spPr bwMode="auto">
          <a:xfrm>
            <a:off x="10483216" y="4620601"/>
            <a:ext cx="489236" cy="3139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a:latin typeface="+mj-lt"/>
              </a:rPr>
              <a:t>1.0s</a:t>
            </a:r>
          </a:p>
        </p:txBody>
      </p:sp>
      <p:sp>
        <p:nvSpPr>
          <p:cNvPr id="81952" name="Text Box 32"/>
          <p:cNvSpPr txBox="1">
            <a:spLocks noChangeArrowheads="1"/>
          </p:cNvSpPr>
          <p:nvPr/>
        </p:nvSpPr>
        <p:spPr bwMode="auto">
          <a:xfrm>
            <a:off x="6949440" y="3212806"/>
            <a:ext cx="463588" cy="3139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40" dirty="0">
                <a:latin typeface="+mj-lt"/>
              </a:rPr>
              <a:t>500</a:t>
            </a:r>
          </a:p>
        </p:txBody>
      </p:sp>
      <mc:AlternateContent xmlns:mc="http://schemas.openxmlformats.org/markup-compatibility/2006" xmlns:a14="http://schemas.microsoft.com/office/drawing/2010/main">
        <mc:Choice Requires="a14">
          <p:sp>
            <p:nvSpPr>
              <p:cNvPr id="6" name="TextBox 5"/>
              <p:cNvSpPr txBox="1"/>
              <p:nvPr/>
            </p:nvSpPr>
            <p:spPr>
              <a:xfrm>
                <a:off x="3108960" y="5303520"/>
                <a:ext cx="8321040" cy="2286000"/>
              </a:xfrm>
              <a:prstGeom prst="rect">
                <a:avLst/>
              </a:prstGeom>
              <a:noFill/>
              <a:ln>
                <a:solidFill>
                  <a:srgbClr val="000000"/>
                </a:solidFill>
              </a:ln>
            </p:spPr>
            <p:txBody>
              <a:bodyPr wrap="square" rtlCol="0">
                <a:normAutofit fontScale="62500" lnSpcReduction="20000"/>
              </a:bodyPr>
              <a:lstStyle/>
              <a:p>
                <a:r>
                  <a:rPr lang="en-US" sz="4114" u="sng" dirty="0">
                    <a:latin typeface="+mj-lt"/>
                  </a:rPr>
                  <a:t>Solution</a:t>
                </a:r>
                <a:r>
                  <a:rPr lang="en-US" sz="4114" dirty="0">
                    <a:latin typeface="+mj-lt"/>
                  </a:rPr>
                  <a:t>: During each repeating 1s cycle, the queue fills at rate 10,000b/s to 500-50=450 bits over the first 0.05s, then drains at rate 1,000b/s for 0.45s. Over the first 0.5s, the average queue occupancy is therefore 225 bits.</a:t>
                </a:r>
              </a:p>
              <a:p>
                <a:r>
                  <a:rPr lang="en-US" sz="4114" dirty="0">
                    <a:latin typeface="+mj-lt"/>
                  </a:rPr>
                  <a:t>The queue is empty for 0.5s every cycle, and so average queue occupancy: </a:t>
                </a:r>
                <a14:m>
                  <m:oMath xmlns:m="http://schemas.openxmlformats.org/officeDocument/2006/math">
                    <m:acc>
                      <m:accPr>
                        <m:chr m:val="̅"/>
                        <m:ctrlPr>
                          <a:rPr lang="en-US" sz="4114" i="1">
                            <a:latin typeface="Cambria Math" panose="02040503050406030204" pitchFamily="18" charset="0"/>
                          </a:rPr>
                        </m:ctrlPr>
                      </m:accPr>
                      <m:e>
                        <m:r>
                          <a:rPr lang="en-US" sz="4114" i="1">
                            <a:latin typeface="Cambria Math" panose="02040503050406030204" pitchFamily="18" charset="0"/>
                          </a:rPr>
                          <m:t>𝑄</m:t>
                        </m:r>
                      </m:e>
                    </m:acc>
                    <m:d>
                      <m:dPr>
                        <m:ctrlPr>
                          <a:rPr lang="en-US" sz="4114" i="1">
                            <a:latin typeface="Cambria Math" panose="02040503050406030204" pitchFamily="18" charset="0"/>
                          </a:rPr>
                        </m:ctrlPr>
                      </m:dPr>
                      <m:e>
                        <m:r>
                          <a:rPr lang="en-US" sz="4114" i="1">
                            <a:latin typeface="Cambria Math" panose="02040503050406030204" pitchFamily="18" charset="0"/>
                          </a:rPr>
                          <m:t>𝑡</m:t>
                        </m:r>
                      </m:e>
                    </m:d>
                    <m:r>
                      <a:rPr lang="en-US" sz="4114" i="1">
                        <a:latin typeface="Cambria Math" panose="02040503050406030204" pitchFamily="18" charset="0"/>
                      </a:rPr>
                      <m:t>=</m:t>
                    </m:r>
                    <m:d>
                      <m:dPr>
                        <m:ctrlPr>
                          <a:rPr lang="en-US" sz="4114" i="1">
                            <a:latin typeface="Cambria Math" panose="02040503050406030204" pitchFamily="18" charset="0"/>
                          </a:rPr>
                        </m:ctrlPr>
                      </m:dPr>
                      <m:e>
                        <m:r>
                          <a:rPr lang="en-US" sz="4114" i="1">
                            <a:latin typeface="Cambria Math" panose="02040503050406030204" pitchFamily="18" charset="0"/>
                          </a:rPr>
                          <m:t>0.5 </m:t>
                        </m:r>
                        <m:r>
                          <a:rPr lang="en-US" sz="4114" i="1">
                            <a:latin typeface="Cambria Math" panose="02040503050406030204" pitchFamily="18" charset="0"/>
                            <a:ea typeface="Cambria Math" panose="02040503050406030204" pitchFamily="18" charset="0"/>
                          </a:rPr>
                          <m:t>× 225</m:t>
                        </m:r>
                      </m:e>
                    </m:d>
                    <m:r>
                      <a:rPr lang="en-US" sz="4114" i="1">
                        <a:latin typeface="Cambria Math" panose="02040503050406030204" pitchFamily="18" charset="0"/>
                        <a:ea typeface="Cambria Math" panose="02040503050406030204" pitchFamily="18" charset="0"/>
                      </a:rPr>
                      <m:t>+</m:t>
                    </m:r>
                    <m:d>
                      <m:dPr>
                        <m:ctrlPr>
                          <a:rPr lang="en-US" sz="4114" i="1">
                            <a:latin typeface="Cambria Math" panose="02040503050406030204" pitchFamily="18" charset="0"/>
                            <a:ea typeface="Cambria Math" panose="02040503050406030204" pitchFamily="18" charset="0"/>
                          </a:rPr>
                        </m:ctrlPr>
                      </m:dPr>
                      <m:e>
                        <m:r>
                          <a:rPr lang="en-US" sz="4114" i="1">
                            <a:latin typeface="Cambria Math" panose="02040503050406030204" pitchFamily="18" charset="0"/>
                            <a:ea typeface="Cambria Math" panose="02040503050406030204" pitchFamily="18" charset="0"/>
                          </a:rPr>
                          <m:t>0.5 × 0</m:t>
                        </m:r>
                      </m:e>
                    </m:d>
                    <m:r>
                      <a:rPr lang="en-US" sz="4114" i="1">
                        <a:latin typeface="Cambria Math" panose="02040503050406030204" pitchFamily="18" charset="0"/>
                        <a:ea typeface="Cambria Math" panose="02040503050406030204" pitchFamily="18" charset="0"/>
                      </a:rPr>
                      <m:t>=112.5</m:t>
                    </m:r>
                  </m:oMath>
                </a14:m>
                <a:endParaRPr lang="en-US" sz="4114" dirty="0">
                  <a:latin typeface="+mj-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108960" y="5303520"/>
                <a:ext cx="8321040" cy="2286000"/>
              </a:xfrm>
              <a:prstGeom prst="rect">
                <a:avLst/>
              </a:prstGeom>
              <a:blipFill>
                <a:blip r:embed="rId3"/>
                <a:stretch>
                  <a:fillRect l="-1218" t="-4945"/>
                </a:stretch>
              </a:blipFill>
              <a:ln>
                <a:solidFill>
                  <a:srgbClr val="000000"/>
                </a:solidFill>
              </a:ln>
            </p:spPr>
            <p:txBody>
              <a:bodyPr/>
              <a:lstStyle/>
              <a:p>
                <a:r>
                  <a:rPr lang="en-US">
                    <a:noFill/>
                  </a:rPr>
                  <a:t> </a:t>
                </a:r>
              </a:p>
            </p:txBody>
          </p:sp>
        </mc:Fallback>
      </mc:AlternateContent>
      <p:grpSp>
        <p:nvGrpSpPr>
          <p:cNvPr id="12" name="Group 11"/>
          <p:cNvGrpSpPr/>
          <p:nvPr/>
        </p:nvGrpSpPr>
        <p:grpSpPr>
          <a:xfrm>
            <a:off x="7589520" y="3746207"/>
            <a:ext cx="2286000" cy="746759"/>
            <a:chOff x="4800600" y="3352800"/>
            <a:chExt cx="1905000" cy="391338"/>
          </a:xfrm>
        </p:grpSpPr>
        <p:sp>
          <p:nvSpPr>
            <p:cNvPr id="31" name="Text Box 4"/>
            <p:cNvSpPr txBox="1">
              <a:spLocks noChangeArrowheads="1"/>
            </p:cNvSpPr>
            <p:nvPr/>
          </p:nvSpPr>
          <p:spPr bwMode="auto">
            <a:xfrm>
              <a:off x="5486400" y="3456801"/>
              <a:ext cx="646113" cy="1645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40" i="1" dirty="0">
                  <a:latin typeface="Times New Roman" charset="0"/>
                </a:rPr>
                <a:t>Q(t)</a:t>
              </a:r>
            </a:p>
          </p:txBody>
        </p:sp>
        <p:cxnSp>
          <p:nvCxnSpPr>
            <p:cNvPr id="5" name="Straight Arrow Connector 4"/>
            <p:cNvCxnSpPr>
              <a:cxnSpLocks/>
            </p:cNvCxnSpPr>
            <p:nvPr/>
          </p:nvCxnSpPr>
          <p:spPr bwMode="auto">
            <a:xfrm>
              <a:off x="5486400" y="3352800"/>
              <a:ext cx="1219200" cy="380868"/>
            </a:xfrm>
            <a:prstGeom prst="straightConnector1">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flipV="1">
              <a:off x="4800600" y="3352800"/>
              <a:ext cx="685800" cy="391338"/>
            </a:xfrm>
            <a:prstGeom prst="line">
              <a:avLst/>
            </a:prstGeom>
            <a:solidFill>
              <a:schemeClr val="accent1"/>
            </a:solidFill>
            <a:ln w="952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7" name="Freeform 6">
            <a:extLst>
              <a:ext uri="{FF2B5EF4-FFF2-40B4-BE49-F238E27FC236}">
                <a16:creationId xmlns:a16="http://schemas.microsoft.com/office/drawing/2014/main" id="{04FFE3CF-ACC5-4C40-8BBB-25B1E8C46347}"/>
              </a:ext>
            </a:extLst>
          </p:cNvPr>
          <p:cNvSpPr/>
          <p:nvPr/>
        </p:nvSpPr>
        <p:spPr bwMode="auto">
          <a:xfrm>
            <a:off x="7602697" y="2290393"/>
            <a:ext cx="5117446" cy="2189768"/>
          </a:xfrm>
          <a:custGeom>
            <a:avLst/>
            <a:gdLst>
              <a:gd name="connsiteX0" fmla="*/ 0 w 4264538"/>
              <a:gd name="connsiteY0" fmla="*/ 1824807 h 1824807"/>
              <a:gd name="connsiteX1" fmla="*/ 1896681 w 4264538"/>
              <a:gd name="connsiteY1" fmla="*/ 922386 h 1824807"/>
              <a:gd name="connsiteX2" fmla="*/ 2659347 w 4264538"/>
              <a:gd name="connsiteY2" fmla="*/ 918393 h 1824807"/>
              <a:gd name="connsiteX3" fmla="*/ 4264538 w 4264538"/>
              <a:gd name="connsiteY3" fmla="*/ 0 h 1824807"/>
              <a:gd name="connsiteX4" fmla="*/ 4264538 w 4264538"/>
              <a:gd name="connsiteY4" fmla="*/ 0 h 1824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538" h="1824807">
                <a:moveTo>
                  <a:pt x="0" y="1824807"/>
                </a:moveTo>
                <a:lnTo>
                  <a:pt x="1896681" y="922386"/>
                </a:lnTo>
                <a:lnTo>
                  <a:pt x="2659347" y="918393"/>
                </a:lnTo>
                <a:lnTo>
                  <a:pt x="4264538" y="0"/>
                </a:lnTo>
                <a:lnTo>
                  <a:pt x="4264538" y="0"/>
                </a:lnTo>
              </a:path>
            </a:pathLst>
          </a:custGeom>
          <a:noFill/>
          <a:ln w="28575" cap="flat" cmpd="sng" algn="ctr">
            <a:solidFill>
              <a:srgbClr val="00B050"/>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pPr defTabSz="1097280"/>
            <a:endParaRPr lang="en-US" sz="2880"/>
          </a:p>
        </p:txBody>
      </p:sp>
    </p:spTree>
    <p:extLst>
      <p:ext uri="{BB962C8B-B14F-4D97-AF65-F5344CB8AC3E}">
        <p14:creationId xmlns:p14="http://schemas.microsoft.com/office/powerpoint/2010/main" val="3734518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758440" y="2743200"/>
            <a:ext cx="9509760" cy="2103120"/>
          </a:xfrm>
        </p:spPr>
        <p:txBody>
          <a:bodyPr/>
          <a:lstStyle/>
          <a:p>
            <a:r>
              <a:rPr lang="en-US" sz="5400" dirty="0"/>
              <a:t>What if some packets are more important than others?</a:t>
            </a:r>
          </a:p>
        </p:txBody>
      </p:sp>
    </p:spTree>
    <p:extLst>
      <p:ext uri="{BB962C8B-B14F-4D97-AF65-F5344CB8AC3E}">
        <p14:creationId xmlns:p14="http://schemas.microsoft.com/office/powerpoint/2010/main" val="1039102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default, switches and routers use </a:t>
            </a:r>
            <a:br>
              <a:rPr lang="en-US" dirty="0"/>
            </a:br>
            <a:r>
              <a:rPr lang="en-US" dirty="0"/>
              <a:t>FIFO (</a:t>
            </a:r>
            <a:r>
              <a:rPr lang="en-US" i="1" dirty="0"/>
              <a:t>aka</a:t>
            </a:r>
            <a:r>
              <a:rPr lang="en-US" dirty="0"/>
              <a:t> FCFS) queues</a:t>
            </a:r>
          </a:p>
        </p:txBody>
      </p:sp>
      <p:sp>
        <p:nvSpPr>
          <p:cNvPr id="4" name="Slide Number Placeholder 3"/>
          <p:cNvSpPr>
            <a:spLocks noGrp="1"/>
          </p:cNvSpPr>
          <p:nvPr>
            <p:ph type="sldNum" sz="quarter" idx="12"/>
          </p:nvPr>
        </p:nvSpPr>
        <p:spPr>
          <a:xfrm>
            <a:off x="11353800" y="7680960"/>
            <a:ext cx="3048000" cy="548640"/>
          </a:xfrm>
        </p:spPr>
        <p:txBody>
          <a:bodyPr/>
          <a:lstStyle/>
          <a:p>
            <a:fld id="{47BB83B6-92F4-494F-9F1D-BD99F394F2F6}" type="slidenum">
              <a:rPr lang="en-US" smtClean="0"/>
              <a:pPr/>
              <a:t>18</a:t>
            </a:fld>
            <a:endParaRPr lang="en-US" dirty="0"/>
          </a:p>
        </p:txBody>
      </p:sp>
      <p:sp>
        <p:nvSpPr>
          <p:cNvPr id="9" name="Line 3"/>
          <p:cNvSpPr>
            <a:spLocks noChangeShapeType="1"/>
          </p:cNvSpPr>
          <p:nvPr/>
        </p:nvSpPr>
        <p:spPr bwMode="auto">
          <a:xfrm>
            <a:off x="4561066" y="4978128"/>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grpSp>
        <p:nvGrpSpPr>
          <p:cNvPr id="10" name="Group 5"/>
          <p:cNvGrpSpPr>
            <a:grpSpLocks/>
          </p:cNvGrpSpPr>
          <p:nvPr/>
        </p:nvGrpSpPr>
        <p:grpSpPr bwMode="auto">
          <a:xfrm>
            <a:off x="6755626" y="4429488"/>
            <a:ext cx="822960" cy="1133474"/>
            <a:chOff x="3888" y="1392"/>
            <a:chExt cx="192" cy="240"/>
          </a:xfrm>
          <a:noFill/>
        </p:grpSpPr>
        <p:sp>
          <p:nvSpPr>
            <p:cNvPr id="12" name="Rectangle 7"/>
            <p:cNvSpPr>
              <a:spLocks noChangeArrowheads="1"/>
            </p:cNvSpPr>
            <p:nvPr/>
          </p:nvSpPr>
          <p:spPr bwMode="auto">
            <a:xfrm>
              <a:off x="3888" y="1392"/>
              <a:ext cx="96" cy="240"/>
            </a:xfrm>
            <a:prstGeom prst="rect">
              <a:avLst/>
            </a:prstGeom>
            <a:grpFill/>
            <a:ln w="2857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3" name="Rectangle 8"/>
            <p:cNvSpPr>
              <a:spLocks noChangeArrowheads="1"/>
            </p:cNvSpPr>
            <p:nvPr/>
          </p:nvSpPr>
          <p:spPr bwMode="auto">
            <a:xfrm>
              <a:off x="3984" y="1392"/>
              <a:ext cx="96" cy="240"/>
            </a:xfrm>
            <a:prstGeom prst="rect">
              <a:avLst/>
            </a:prstGeom>
            <a:grpFill/>
            <a:ln w="2857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sp>
        <p:nvSpPr>
          <p:cNvPr id="14" name="Line 9"/>
          <p:cNvSpPr>
            <a:spLocks noChangeShapeType="1"/>
          </p:cNvSpPr>
          <p:nvPr/>
        </p:nvSpPr>
        <p:spPr bwMode="auto">
          <a:xfrm>
            <a:off x="5932666" y="4429488"/>
            <a:ext cx="822960" cy="0"/>
          </a:xfrm>
          <a:prstGeom prst="line">
            <a:avLst/>
          </a:prstGeom>
          <a:noFill/>
          <a:ln w="285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5" name="Line 10"/>
          <p:cNvSpPr>
            <a:spLocks noChangeShapeType="1"/>
          </p:cNvSpPr>
          <p:nvPr/>
        </p:nvSpPr>
        <p:spPr bwMode="auto">
          <a:xfrm>
            <a:off x="5932666" y="5562962"/>
            <a:ext cx="822960" cy="0"/>
          </a:xfrm>
          <a:prstGeom prst="line">
            <a:avLst/>
          </a:prstGeom>
          <a:noFill/>
          <a:ln w="285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6" name="Line 11"/>
          <p:cNvSpPr>
            <a:spLocks noChangeShapeType="1"/>
          </p:cNvSpPr>
          <p:nvPr/>
        </p:nvSpPr>
        <p:spPr bwMode="auto">
          <a:xfrm flipV="1">
            <a:off x="7578586" y="4978128"/>
            <a:ext cx="270841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8" name="TextBox 17"/>
          <p:cNvSpPr txBox="1"/>
          <p:nvPr/>
        </p:nvSpPr>
        <p:spPr>
          <a:xfrm>
            <a:off x="5724959" y="3741486"/>
            <a:ext cx="2061334" cy="523220"/>
          </a:xfrm>
          <a:prstGeom prst="rect">
            <a:avLst/>
          </a:prstGeom>
          <a:noFill/>
        </p:spPr>
        <p:txBody>
          <a:bodyPr wrap="none" rtlCol="0">
            <a:spAutoFit/>
          </a:bodyPr>
          <a:lstStyle/>
          <a:p>
            <a:r>
              <a:rPr lang="en-US" sz="2800" dirty="0">
                <a:latin typeface="+mj-lt"/>
              </a:rPr>
              <a:t>Buffer size, </a:t>
            </a:r>
            <a:r>
              <a:rPr lang="en-US" sz="2800" i="1" dirty="0">
                <a:latin typeface="+mj-lt"/>
              </a:rPr>
              <a:t>B</a:t>
            </a:r>
          </a:p>
        </p:txBody>
      </p:sp>
      <p:sp>
        <p:nvSpPr>
          <p:cNvPr id="19" name="Line 3"/>
          <p:cNvSpPr>
            <a:spLocks noChangeShapeType="1"/>
          </p:cNvSpPr>
          <p:nvPr/>
        </p:nvSpPr>
        <p:spPr bwMode="auto">
          <a:xfrm flipV="1">
            <a:off x="4561066" y="5197202"/>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0" name="Line 3"/>
          <p:cNvSpPr>
            <a:spLocks noChangeShapeType="1"/>
          </p:cNvSpPr>
          <p:nvPr/>
        </p:nvSpPr>
        <p:spPr bwMode="auto">
          <a:xfrm>
            <a:off x="4561066" y="4374242"/>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1" name="TextBox 20"/>
          <p:cNvSpPr txBox="1"/>
          <p:nvPr/>
        </p:nvSpPr>
        <p:spPr>
          <a:xfrm>
            <a:off x="10524629" y="4287927"/>
            <a:ext cx="2053767" cy="1147365"/>
          </a:xfrm>
          <a:prstGeom prst="rect">
            <a:avLst/>
          </a:prstGeom>
          <a:noFill/>
        </p:spPr>
        <p:txBody>
          <a:bodyPr wrap="none" rtlCol="0">
            <a:spAutoFit/>
          </a:bodyPr>
          <a:lstStyle/>
          <a:p>
            <a:pPr algn="ctr"/>
            <a:r>
              <a:rPr lang="en-US">
                <a:latin typeface="+mj-lt"/>
              </a:rPr>
              <a:t>Departing </a:t>
            </a:r>
          </a:p>
          <a:p>
            <a:pPr algn="ctr"/>
            <a:r>
              <a:rPr lang="en-US" dirty="0">
                <a:latin typeface="+mj-lt"/>
              </a:rPr>
              <a:t>packets</a:t>
            </a:r>
          </a:p>
        </p:txBody>
      </p:sp>
      <p:sp>
        <p:nvSpPr>
          <p:cNvPr id="5" name="TextBox 4"/>
          <p:cNvSpPr txBox="1"/>
          <p:nvPr/>
        </p:nvSpPr>
        <p:spPr>
          <a:xfrm>
            <a:off x="7816215" y="4442198"/>
            <a:ext cx="2843252" cy="523220"/>
          </a:xfrm>
          <a:prstGeom prst="rect">
            <a:avLst/>
          </a:prstGeom>
          <a:noFill/>
        </p:spPr>
        <p:txBody>
          <a:bodyPr wrap="square" rtlCol="0">
            <a:spAutoFit/>
          </a:bodyPr>
          <a:lstStyle/>
          <a:p>
            <a:r>
              <a:rPr lang="en-US" sz="2800" dirty="0">
                <a:latin typeface="+mj-lt"/>
              </a:rPr>
              <a:t>Service Rate, </a:t>
            </a:r>
            <a:r>
              <a:rPr lang="en-US" sz="2800" i="1" dirty="0">
                <a:latin typeface="+mj-lt"/>
              </a:rPr>
              <a:t>R</a:t>
            </a:r>
          </a:p>
        </p:txBody>
      </p:sp>
      <p:sp>
        <p:nvSpPr>
          <p:cNvPr id="17" name="TextBox 16"/>
          <p:cNvSpPr txBox="1"/>
          <p:nvPr/>
        </p:nvSpPr>
        <p:spPr>
          <a:xfrm>
            <a:off x="2489793" y="4362633"/>
            <a:ext cx="2286344" cy="1200329"/>
          </a:xfrm>
          <a:prstGeom prst="rect">
            <a:avLst/>
          </a:prstGeom>
          <a:noFill/>
        </p:spPr>
        <p:txBody>
          <a:bodyPr wrap="square" rtlCol="0">
            <a:spAutoFit/>
          </a:bodyPr>
          <a:lstStyle/>
          <a:p>
            <a:pPr algn="ctr"/>
            <a:r>
              <a:rPr lang="en-US" sz="2400" dirty="0">
                <a:latin typeface="+mj-lt"/>
              </a:rPr>
              <a:t>Packets arriving </a:t>
            </a:r>
            <a:r>
              <a:rPr lang="en-US" sz="2400">
                <a:latin typeface="+mj-lt"/>
              </a:rPr>
              <a:t>to different ingress </a:t>
            </a:r>
            <a:r>
              <a:rPr lang="en-US" sz="2400" dirty="0">
                <a:latin typeface="+mj-lt"/>
              </a:rPr>
              <a:t>ports</a:t>
            </a:r>
          </a:p>
        </p:txBody>
      </p:sp>
      <p:sp>
        <p:nvSpPr>
          <p:cNvPr id="3" name="Rectangle 2"/>
          <p:cNvSpPr/>
          <p:nvPr/>
        </p:nvSpPr>
        <p:spPr bwMode="auto">
          <a:xfrm>
            <a:off x="1219200" y="3276600"/>
            <a:ext cx="990600" cy="609600"/>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 name="Rectangle 21"/>
          <p:cNvSpPr/>
          <p:nvPr/>
        </p:nvSpPr>
        <p:spPr bwMode="auto">
          <a:xfrm>
            <a:off x="6553200" y="4648200"/>
            <a:ext cx="990600" cy="609600"/>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 name="Rectangle 22"/>
          <p:cNvSpPr/>
          <p:nvPr/>
        </p:nvSpPr>
        <p:spPr bwMode="auto">
          <a:xfrm>
            <a:off x="5562600" y="4648200"/>
            <a:ext cx="990600" cy="609600"/>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731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0" presetClass="path" presetSubtype="0" accel="50000" decel="50000" fill="hold" grpId="0" nodeType="afterEffect">
                                  <p:stCondLst>
                                    <p:cond delay="0"/>
                                  </p:stCondLst>
                                  <p:childTnLst>
                                    <p:animMotion origin="layout" path="M -0.00575 -0.00173 C -0.00217 0.02238 0.00163 0.04668 0.03244 0.07176 C 0.06326 0.09684 0.13476 0.13291 0.17893 0.14892 C 0.22287 0.16455 0.29687 0.16648 0.29687 0.16667 " pathEditMode="relative" rAng="0" ptsTypes="AAAA">
                                      <p:cBhvr>
                                        <p:cTn id="13" dur="1000" fill="hold"/>
                                        <p:tgtEl>
                                          <p:spTgt spid="3"/>
                                        </p:tgtEl>
                                        <p:attrNameLst>
                                          <p:attrName>ppt_x</p:attrName>
                                          <p:attrName>ppt_y</p:attrName>
                                        </p:attrNameLst>
                                      </p:cBhvr>
                                      <p:rCtr x="15126" y="8410"/>
                                    </p:animMotion>
                                  </p:childTnLst>
                                  <p:subTnLst>
                                    <p:set>
                                      <p:cBhvr override="childStyle">
                                        <p:cTn dur="1" fill="hold" display="0" masterRel="sameClick" afterEffect="1">
                                          <p:stCondLst>
                                            <p:cond evt="end" delay="0">
                                              <p:tn val="12"/>
                                            </p:cond>
                                          </p:stCondLst>
                                        </p:cTn>
                                        <p:tgtEl>
                                          <p:spTgt spid="3"/>
                                        </p:tgtEl>
                                        <p:attrNameLst>
                                          <p:attrName>style.visibility</p:attrName>
                                        </p:attrNameLst>
                                      </p:cBhvr>
                                      <p:to>
                                        <p:strVal val="hidden"/>
                                      </p:to>
                                    </p:set>
                                  </p:subTnLst>
                                </p:cTn>
                              </p:par>
                            </p:childTnLst>
                          </p:cTn>
                        </p:par>
                        <p:par>
                          <p:cTn id="14" fill="hold">
                            <p:stCondLst>
                              <p:cond delay="1000"/>
                            </p:stCondLst>
                            <p:childTnLst>
                              <p:par>
                                <p:cTn id="15" presetID="1" presetClass="entr" presetSubtype="0" fill="hold" grpId="1" nodeType="after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2" nodeType="clickEffect">
                                  <p:stCondLst>
                                    <p:cond delay="0"/>
                                  </p:stCondLst>
                                  <p:childTnLst>
                                    <p:animMotion origin="layout" path="M -8.33333E-7 -1.85185E-6 L 0.21463 0.00155 " pathEditMode="relative" rAng="0" ptsTypes="AA">
                                      <p:cBhvr>
                                        <p:cTn id="20" dur="1000" fill="hold"/>
                                        <p:tgtEl>
                                          <p:spTgt spid="22"/>
                                        </p:tgtEl>
                                        <p:attrNameLst>
                                          <p:attrName>ppt_x</p:attrName>
                                          <p:attrName>ppt_y</p:attrName>
                                        </p:attrNameLst>
                                      </p:cBhvr>
                                      <p:rCtr x="10731" y="77"/>
                                    </p:animMotion>
                                  </p:childTnLst>
                                </p:cTn>
                              </p:par>
                              <p:par>
                                <p:cTn id="21" presetID="0" presetClass="path" presetSubtype="0" accel="50000" decel="50000" fill="hold" grpId="0" nodeType="withEffect">
                                  <p:stCondLst>
                                    <p:cond delay="0"/>
                                  </p:stCondLst>
                                  <p:childTnLst>
                                    <p:animMotion origin="layout" path="M -2.5E-6 -1.85185E-6 L 0.06771 4.93827E-6 " pathEditMode="relative" rAng="0" ptsTypes="AA">
                                      <p:cBhvr>
                                        <p:cTn id="22" dur="1000" fill="hold"/>
                                        <p:tgtEl>
                                          <p:spTgt spid="23"/>
                                        </p:tgtEl>
                                        <p:attrNameLst>
                                          <p:attrName>ppt_x</p:attrName>
                                          <p:attrName>ppt_y</p:attrName>
                                        </p:attrNameLst>
                                      </p:cBhvr>
                                      <p:rCtr x="3668" y="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2" grpId="2" animBg="1"/>
      <p:bldP spid="22" grpId="3"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default, switches and routers use </a:t>
            </a:r>
            <a:br>
              <a:rPr lang="en-US" dirty="0"/>
            </a:br>
            <a:r>
              <a:rPr lang="en-US" dirty="0"/>
              <a:t>FIFO (</a:t>
            </a:r>
            <a:r>
              <a:rPr lang="en-US" i="1" dirty="0"/>
              <a:t>aka</a:t>
            </a:r>
            <a:r>
              <a:rPr lang="en-US" dirty="0"/>
              <a:t> FCFS) queues</a:t>
            </a:r>
          </a:p>
        </p:txBody>
      </p:sp>
      <p:sp>
        <p:nvSpPr>
          <p:cNvPr id="4" name="Slide Number Placeholder 3"/>
          <p:cNvSpPr>
            <a:spLocks noGrp="1"/>
          </p:cNvSpPr>
          <p:nvPr>
            <p:ph type="sldNum" sz="quarter" idx="12"/>
          </p:nvPr>
        </p:nvSpPr>
        <p:spPr>
          <a:xfrm>
            <a:off x="11353800" y="7680960"/>
            <a:ext cx="3048000" cy="548640"/>
          </a:xfrm>
        </p:spPr>
        <p:txBody>
          <a:bodyPr/>
          <a:lstStyle/>
          <a:p>
            <a:fld id="{47BB83B6-92F4-494F-9F1D-BD99F394F2F6}" type="slidenum">
              <a:rPr lang="en-US" smtClean="0"/>
              <a:pPr/>
              <a:t>19</a:t>
            </a:fld>
            <a:endParaRPr lang="en-US" dirty="0"/>
          </a:p>
        </p:txBody>
      </p:sp>
      <p:sp>
        <p:nvSpPr>
          <p:cNvPr id="9" name="Line 3"/>
          <p:cNvSpPr>
            <a:spLocks noChangeShapeType="1"/>
          </p:cNvSpPr>
          <p:nvPr/>
        </p:nvSpPr>
        <p:spPr bwMode="auto">
          <a:xfrm>
            <a:off x="4561066" y="4978128"/>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grpSp>
        <p:nvGrpSpPr>
          <p:cNvPr id="10" name="Group 5"/>
          <p:cNvGrpSpPr>
            <a:grpSpLocks/>
          </p:cNvGrpSpPr>
          <p:nvPr/>
        </p:nvGrpSpPr>
        <p:grpSpPr bwMode="auto">
          <a:xfrm>
            <a:off x="6755626" y="4429488"/>
            <a:ext cx="822960" cy="1133474"/>
            <a:chOff x="3888" y="1392"/>
            <a:chExt cx="192" cy="240"/>
          </a:xfrm>
          <a:noFill/>
        </p:grpSpPr>
        <p:sp>
          <p:nvSpPr>
            <p:cNvPr id="12" name="Rectangle 7"/>
            <p:cNvSpPr>
              <a:spLocks noChangeArrowheads="1"/>
            </p:cNvSpPr>
            <p:nvPr/>
          </p:nvSpPr>
          <p:spPr bwMode="auto">
            <a:xfrm>
              <a:off x="3888" y="1392"/>
              <a:ext cx="96" cy="240"/>
            </a:xfrm>
            <a:prstGeom prst="rect">
              <a:avLst/>
            </a:prstGeom>
            <a:grpFill/>
            <a:ln w="2857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3" name="Rectangle 8"/>
            <p:cNvSpPr>
              <a:spLocks noChangeArrowheads="1"/>
            </p:cNvSpPr>
            <p:nvPr/>
          </p:nvSpPr>
          <p:spPr bwMode="auto">
            <a:xfrm>
              <a:off x="3984" y="1392"/>
              <a:ext cx="96" cy="240"/>
            </a:xfrm>
            <a:prstGeom prst="rect">
              <a:avLst/>
            </a:prstGeom>
            <a:grpFill/>
            <a:ln w="2857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sp>
        <p:nvSpPr>
          <p:cNvPr id="14" name="Line 9"/>
          <p:cNvSpPr>
            <a:spLocks noChangeShapeType="1"/>
          </p:cNvSpPr>
          <p:nvPr/>
        </p:nvSpPr>
        <p:spPr bwMode="auto">
          <a:xfrm>
            <a:off x="5932666" y="4429488"/>
            <a:ext cx="822960" cy="0"/>
          </a:xfrm>
          <a:prstGeom prst="line">
            <a:avLst/>
          </a:prstGeom>
          <a:noFill/>
          <a:ln w="285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5" name="Line 10"/>
          <p:cNvSpPr>
            <a:spLocks noChangeShapeType="1"/>
          </p:cNvSpPr>
          <p:nvPr/>
        </p:nvSpPr>
        <p:spPr bwMode="auto">
          <a:xfrm>
            <a:off x="5932666" y="5562962"/>
            <a:ext cx="822960" cy="0"/>
          </a:xfrm>
          <a:prstGeom prst="line">
            <a:avLst/>
          </a:prstGeom>
          <a:noFill/>
          <a:ln w="285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6" name="Line 11"/>
          <p:cNvSpPr>
            <a:spLocks noChangeShapeType="1"/>
          </p:cNvSpPr>
          <p:nvPr/>
        </p:nvSpPr>
        <p:spPr bwMode="auto">
          <a:xfrm flipV="1">
            <a:off x="7578586" y="4978128"/>
            <a:ext cx="270841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8" name="TextBox 17"/>
          <p:cNvSpPr txBox="1"/>
          <p:nvPr/>
        </p:nvSpPr>
        <p:spPr>
          <a:xfrm>
            <a:off x="5724959" y="3741486"/>
            <a:ext cx="2061334" cy="523220"/>
          </a:xfrm>
          <a:prstGeom prst="rect">
            <a:avLst/>
          </a:prstGeom>
          <a:noFill/>
        </p:spPr>
        <p:txBody>
          <a:bodyPr wrap="none" rtlCol="0">
            <a:spAutoFit/>
          </a:bodyPr>
          <a:lstStyle/>
          <a:p>
            <a:r>
              <a:rPr lang="en-US" sz="2800" dirty="0">
                <a:latin typeface="+mj-lt"/>
              </a:rPr>
              <a:t>Buffer size, </a:t>
            </a:r>
            <a:r>
              <a:rPr lang="en-US" sz="2800" i="1" dirty="0">
                <a:latin typeface="+mj-lt"/>
              </a:rPr>
              <a:t>B</a:t>
            </a:r>
          </a:p>
        </p:txBody>
      </p:sp>
      <p:sp>
        <p:nvSpPr>
          <p:cNvPr id="19" name="Line 3"/>
          <p:cNvSpPr>
            <a:spLocks noChangeShapeType="1"/>
          </p:cNvSpPr>
          <p:nvPr/>
        </p:nvSpPr>
        <p:spPr bwMode="auto">
          <a:xfrm flipV="1">
            <a:off x="4561066" y="5197202"/>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0" name="Line 3"/>
          <p:cNvSpPr>
            <a:spLocks noChangeShapeType="1"/>
          </p:cNvSpPr>
          <p:nvPr/>
        </p:nvSpPr>
        <p:spPr bwMode="auto">
          <a:xfrm>
            <a:off x="4561066" y="4374242"/>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1" name="TextBox 20"/>
          <p:cNvSpPr txBox="1"/>
          <p:nvPr/>
        </p:nvSpPr>
        <p:spPr>
          <a:xfrm>
            <a:off x="10524629" y="4287927"/>
            <a:ext cx="2053767" cy="1147365"/>
          </a:xfrm>
          <a:prstGeom prst="rect">
            <a:avLst/>
          </a:prstGeom>
          <a:noFill/>
        </p:spPr>
        <p:txBody>
          <a:bodyPr wrap="none" rtlCol="0">
            <a:spAutoFit/>
          </a:bodyPr>
          <a:lstStyle/>
          <a:p>
            <a:pPr algn="ctr"/>
            <a:r>
              <a:rPr lang="en-US">
                <a:latin typeface="+mj-lt"/>
              </a:rPr>
              <a:t>Departing </a:t>
            </a:r>
          </a:p>
          <a:p>
            <a:pPr algn="ctr"/>
            <a:r>
              <a:rPr lang="en-US" dirty="0">
                <a:latin typeface="+mj-lt"/>
              </a:rPr>
              <a:t>packets</a:t>
            </a:r>
          </a:p>
        </p:txBody>
      </p:sp>
      <p:sp>
        <p:nvSpPr>
          <p:cNvPr id="5" name="TextBox 4"/>
          <p:cNvSpPr txBox="1"/>
          <p:nvPr/>
        </p:nvSpPr>
        <p:spPr>
          <a:xfrm>
            <a:off x="7816215" y="4442198"/>
            <a:ext cx="2843252" cy="523220"/>
          </a:xfrm>
          <a:prstGeom prst="rect">
            <a:avLst/>
          </a:prstGeom>
          <a:noFill/>
        </p:spPr>
        <p:txBody>
          <a:bodyPr wrap="square" rtlCol="0">
            <a:spAutoFit/>
          </a:bodyPr>
          <a:lstStyle/>
          <a:p>
            <a:r>
              <a:rPr lang="en-US" sz="2800" dirty="0">
                <a:latin typeface="+mj-lt"/>
              </a:rPr>
              <a:t>Service Rate, </a:t>
            </a:r>
            <a:r>
              <a:rPr lang="en-US" sz="2800" i="1" dirty="0">
                <a:latin typeface="+mj-lt"/>
              </a:rPr>
              <a:t>R</a:t>
            </a:r>
          </a:p>
        </p:txBody>
      </p:sp>
      <p:sp>
        <p:nvSpPr>
          <p:cNvPr id="17" name="TextBox 16"/>
          <p:cNvSpPr txBox="1"/>
          <p:nvPr/>
        </p:nvSpPr>
        <p:spPr>
          <a:xfrm>
            <a:off x="2489793" y="4362633"/>
            <a:ext cx="2286344" cy="1200329"/>
          </a:xfrm>
          <a:prstGeom prst="rect">
            <a:avLst/>
          </a:prstGeom>
          <a:noFill/>
        </p:spPr>
        <p:txBody>
          <a:bodyPr wrap="square" rtlCol="0">
            <a:spAutoFit/>
          </a:bodyPr>
          <a:lstStyle/>
          <a:p>
            <a:pPr algn="ctr"/>
            <a:r>
              <a:rPr lang="en-US" sz="2400" dirty="0">
                <a:latin typeface="+mj-lt"/>
              </a:rPr>
              <a:t>Packets arriving </a:t>
            </a:r>
            <a:r>
              <a:rPr lang="en-US" sz="2400">
                <a:latin typeface="+mj-lt"/>
              </a:rPr>
              <a:t>to different ingress </a:t>
            </a:r>
            <a:r>
              <a:rPr lang="en-US" sz="2400" dirty="0">
                <a:latin typeface="+mj-lt"/>
              </a:rPr>
              <a:t>ports</a:t>
            </a:r>
          </a:p>
        </p:txBody>
      </p:sp>
      <p:sp>
        <p:nvSpPr>
          <p:cNvPr id="3" name="Rectangle 2"/>
          <p:cNvSpPr/>
          <p:nvPr/>
        </p:nvSpPr>
        <p:spPr bwMode="auto">
          <a:xfrm>
            <a:off x="1219200" y="3276600"/>
            <a:ext cx="990600" cy="609600"/>
          </a:xfrm>
          <a:prstGeom prst="rect">
            <a:avLst/>
          </a:prstGeom>
          <a:solidFill>
            <a:schemeClr val="accent6"/>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 name="Rectangle 21"/>
          <p:cNvSpPr/>
          <p:nvPr/>
        </p:nvSpPr>
        <p:spPr bwMode="auto">
          <a:xfrm>
            <a:off x="6553200" y="4648200"/>
            <a:ext cx="990600" cy="609600"/>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 name="Rectangle 22"/>
          <p:cNvSpPr/>
          <p:nvPr/>
        </p:nvSpPr>
        <p:spPr bwMode="auto">
          <a:xfrm>
            <a:off x="5562600" y="4648200"/>
            <a:ext cx="990600" cy="609600"/>
          </a:xfrm>
          <a:prstGeom prst="rect">
            <a:avLst/>
          </a:prstGeom>
          <a:solidFill>
            <a:schemeClr val="accent6"/>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8904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00575 -0.00173 C -0.00217 0.02238 0.00163 0.04668 0.03244 0.07176 C 0.06326 0.09684 0.13476 0.13291 0.17893 0.14892 C 0.22287 0.16455 0.29687 0.16648 0.29687 0.16667 " pathEditMode="relative" rAng="0" ptsTypes="AAAA">
                                      <p:cBhvr>
                                        <p:cTn id="9" dur="1000" fill="hold"/>
                                        <p:tgtEl>
                                          <p:spTgt spid="3"/>
                                        </p:tgtEl>
                                        <p:attrNameLst>
                                          <p:attrName>ppt_x</p:attrName>
                                          <p:attrName>ppt_y</p:attrName>
                                        </p:attrNameLst>
                                      </p:cBhvr>
                                      <p:rCtr x="15126" y="8410"/>
                                    </p:animMotion>
                                  </p:childTnLst>
                                  <p:subTnLst>
                                    <p:set>
                                      <p:cBhvr override="childStyle">
                                        <p:cTn dur="1" fill="hold" display="0" masterRel="sameClick" afterEffect="1">
                                          <p:stCondLst>
                                            <p:cond evt="end" delay="0">
                                              <p:tn val="8"/>
                                            </p:cond>
                                          </p:stCondLst>
                                        </p:cTn>
                                        <p:tgtEl>
                                          <p:spTgt spid="3"/>
                                        </p:tgtEl>
                                        <p:attrNameLst>
                                          <p:attrName>style.visibility</p:attrName>
                                        </p:attrNameLst>
                                      </p:cBhvr>
                                      <p:to>
                                        <p:strVal val="hidden"/>
                                      </p:to>
                                    </p:set>
                                  </p:subTnLst>
                                </p:cTn>
                              </p:par>
                            </p:childTnLst>
                          </p:cTn>
                        </p:par>
                        <p:par>
                          <p:cTn id="10" fill="hold">
                            <p:stCondLst>
                              <p:cond delay="1000"/>
                            </p:stCondLst>
                            <p:childTnLst>
                              <p:par>
                                <p:cTn id="11" presetID="1" presetClass="entr" presetSubtype="0" fill="hold" grpId="1" nodeType="after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2.5E-6 -1.85185E-6 L 0.28907 0.00155 " pathEditMode="relative" rAng="0" ptsTypes="AA">
                                      <p:cBhvr>
                                        <p:cTn id="16" dur="1000" fill="hold"/>
                                        <p:tgtEl>
                                          <p:spTgt spid="23"/>
                                        </p:tgtEl>
                                        <p:attrNameLst>
                                          <p:attrName>ppt_x</p:attrName>
                                          <p:attrName>ppt_y</p:attrName>
                                        </p:attrNameLst>
                                      </p:cBhvr>
                                      <p:rCtr x="14453" y="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3" grpId="0" animBg="1"/>
      <p:bldP spid="2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3610C2D4-569B-3D45-89D3-66BF3089F8E2}" type="slidenum">
              <a:rPr lang="en-US"/>
              <a:pPr/>
              <a:t>2</a:t>
            </a:fld>
            <a:endParaRPr lang="en-US"/>
          </a:p>
        </p:txBody>
      </p:sp>
      <p:sp>
        <p:nvSpPr>
          <p:cNvPr id="50178" name="Rectangle 2"/>
          <p:cNvSpPr>
            <a:spLocks noGrp="1" noChangeArrowheads="1"/>
          </p:cNvSpPr>
          <p:nvPr>
            <p:ph type="title"/>
          </p:nvPr>
        </p:nvSpPr>
        <p:spPr/>
        <p:txBody>
          <a:bodyPr/>
          <a:lstStyle/>
          <a:p>
            <a:r>
              <a:rPr lang="en-US"/>
              <a:t>Outline</a:t>
            </a:r>
          </a:p>
        </p:txBody>
      </p:sp>
      <p:sp>
        <p:nvSpPr>
          <p:cNvPr id="50179" name="Rectangle 3"/>
          <p:cNvSpPr>
            <a:spLocks noGrp="1" noChangeArrowheads="1"/>
          </p:cNvSpPr>
          <p:nvPr>
            <p:ph type="body" idx="1"/>
          </p:nvPr>
        </p:nvSpPr>
        <p:spPr/>
        <p:txBody>
          <a:bodyPr/>
          <a:lstStyle/>
          <a:p>
            <a:pPr marL="617220" indent="-617220">
              <a:buClrTx/>
              <a:buSzPct val="100000"/>
              <a:buFont typeface="+mj-lt"/>
              <a:buAutoNum type="arabicPeriod"/>
            </a:pPr>
            <a:r>
              <a:rPr lang="en-US" dirty="0"/>
              <a:t>End-to-end delay</a:t>
            </a:r>
          </a:p>
          <a:p>
            <a:pPr marL="617220" indent="-617220">
              <a:buClrTx/>
              <a:buSzPct val="100000"/>
              <a:buFont typeface="+mj-lt"/>
              <a:buAutoNum type="arabicPeriod"/>
            </a:pPr>
            <a:r>
              <a:rPr lang="en-US" dirty="0" err="1"/>
              <a:t>Queueing</a:t>
            </a:r>
            <a:r>
              <a:rPr lang="en-US" dirty="0"/>
              <a:t> delay</a:t>
            </a:r>
          </a:p>
          <a:p>
            <a:pPr marL="617220" indent="-617220">
              <a:buClrTx/>
              <a:buSzPct val="100000"/>
              <a:buFont typeface="+mj-lt"/>
              <a:buAutoNum type="arabicPeriod"/>
            </a:pPr>
            <a:r>
              <a:rPr lang="en-US" dirty="0"/>
              <a:t>Simple deterministic queue model</a:t>
            </a:r>
          </a:p>
          <a:p>
            <a:pPr marL="617220" indent="-617220">
              <a:buClrTx/>
              <a:buSzPct val="100000"/>
              <a:buFont typeface="+mj-lt"/>
              <a:buAutoNum type="arabicPeriod"/>
            </a:pPr>
            <a:r>
              <a:rPr lang="en-US" dirty="0"/>
              <a:t>Examples</a:t>
            </a:r>
          </a:p>
          <a:p>
            <a:endParaRPr lang="en-US" dirty="0"/>
          </a:p>
          <a:p>
            <a:pPr lvl="1">
              <a:buFont typeface="Wingdings" charset="0"/>
              <a:buNone/>
            </a:pPr>
            <a:endParaRPr lang="en-US" dirty="0"/>
          </a:p>
        </p:txBody>
      </p:sp>
    </p:spTree>
    <p:extLst>
      <p:ext uri="{BB962C8B-B14F-4D97-AF65-F5344CB8AC3E}">
        <p14:creationId xmlns:p14="http://schemas.microsoft.com/office/powerpoint/2010/main" val="628701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packets are more important</a:t>
            </a:r>
          </a:p>
        </p:txBody>
      </p:sp>
      <p:sp>
        <p:nvSpPr>
          <p:cNvPr id="3" name="Content Placeholder 2"/>
          <p:cNvSpPr>
            <a:spLocks noGrp="1"/>
          </p:cNvSpPr>
          <p:nvPr>
            <p:ph idx="1"/>
          </p:nvPr>
        </p:nvSpPr>
        <p:spPr>
          <a:xfrm>
            <a:off x="1097280" y="2133600"/>
            <a:ext cx="12435840" cy="4937760"/>
          </a:xfrm>
        </p:spPr>
        <p:txBody>
          <a:bodyPr/>
          <a:lstStyle/>
          <a:p>
            <a:r>
              <a:rPr lang="en-US" sz="3600" dirty="0"/>
              <a:t>For example:</a:t>
            </a:r>
          </a:p>
          <a:p>
            <a:pPr marL="514350" indent="-514350">
              <a:buFont typeface="+mj-lt"/>
              <a:buAutoNum type="arabicPeriod"/>
            </a:pPr>
            <a:r>
              <a:rPr lang="en-US" dirty="0"/>
              <a:t>The control traffic that keeps the network working (e.g. packets carrying routing table updates)</a:t>
            </a:r>
          </a:p>
          <a:p>
            <a:pPr marL="514350" indent="-514350">
              <a:buFont typeface="+mj-lt"/>
              <a:buAutoNum type="arabicPeriod"/>
            </a:pPr>
            <a:r>
              <a:rPr lang="en-US" dirty="0"/>
              <a:t>Traffic from a particular user (e.g. a customer paying more)</a:t>
            </a:r>
          </a:p>
          <a:p>
            <a:pPr marL="514350" indent="-514350">
              <a:buFont typeface="+mj-lt"/>
              <a:buAutoNum type="arabicPeriod"/>
            </a:pPr>
            <a:r>
              <a:rPr lang="en-US" dirty="0"/>
              <a:t>Traffic belonging to a particular application (e.g. videoconference)</a:t>
            </a:r>
          </a:p>
          <a:p>
            <a:pPr marL="514350" indent="-514350">
              <a:buFont typeface="+mj-lt"/>
              <a:buAutoNum type="arabicPeriod"/>
            </a:pPr>
            <a:r>
              <a:rPr lang="en-US" dirty="0"/>
              <a:t>Traffic to/from particular IP addresses (e.g. emergency services)</a:t>
            </a:r>
          </a:p>
          <a:p>
            <a:pPr marL="514350" indent="-514350">
              <a:buFont typeface="+mj-lt"/>
              <a:buAutoNum type="arabicPeriod"/>
            </a:pPr>
            <a:r>
              <a:rPr lang="en-US" dirty="0"/>
              <a:t>Traffic that is time sensitive (e.g. clock updates)</a:t>
            </a:r>
          </a:p>
        </p:txBody>
      </p:sp>
      <p:sp>
        <p:nvSpPr>
          <p:cNvPr id="4" name="Slide Number Placeholder 3"/>
          <p:cNvSpPr>
            <a:spLocks noGrp="1"/>
          </p:cNvSpPr>
          <p:nvPr>
            <p:ph type="sldNum" sz="quarter" idx="12"/>
          </p:nvPr>
        </p:nvSpPr>
        <p:spPr/>
        <p:txBody>
          <a:bodyPr/>
          <a:lstStyle/>
          <a:p>
            <a:fld id="{47BB83B6-92F4-494F-9F1D-BD99F394F2F6}" type="slidenum">
              <a:rPr lang="en-US" smtClean="0"/>
              <a:pPr/>
              <a:t>20</a:t>
            </a:fld>
            <a:endParaRPr lang="en-US"/>
          </a:p>
        </p:txBody>
      </p:sp>
    </p:spTree>
    <p:extLst>
      <p:ext uri="{BB962C8B-B14F-4D97-AF65-F5344CB8AC3E}">
        <p14:creationId xmlns:p14="http://schemas.microsoft.com/office/powerpoint/2010/main" val="1703842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Flows</a:t>
            </a:r>
          </a:p>
        </p:txBody>
      </p:sp>
      <p:sp>
        <p:nvSpPr>
          <p:cNvPr id="3" name="Content Placeholder 2"/>
          <p:cNvSpPr>
            <a:spLocks noGrp="1"/>
          </p:cNvSpPr>
          <p:nvPr>
            <p:ph idx="1"/>
          </p:nvPr>
        </p:nvSpPr>
        <p:spPr>
          <a:xfrm>
            <a:off x="1097280" y="2057400"/>
            <a:ext cx="12435840" cy="4937760"/>
          </a:xfrm>
        </p:spPr>
        <p:txBody>
          <a:bodyPr/>
          <a:lstStyle/>
          <a:p>
            <a:r>
              <a:rPr lang="en-US" sz="3200" dirty="0"/>
              <a:t>When talking about priorities, it’s convenient to talk about a “flow” of packets that all share a common set of attributes. For example:</a:t>
            </a:r>
          </a:p>
          <a:p>
            <a:pPr marL="514350" indent="-514350">
              <a:buFont typeface="+mj-lt"/>
              <a:buAutoNum type="arabicPeriod"/>
            </a:pPr>
            <a:r>
              <a:rPr lang="en-US" sz="2800" dirty="0"/>
              <a:t>The flow of packets all belonging to the same TCP connection</a:t>
            </a:r>
            <a:br>
              <a:rPr lang="en-US" sz="2800" dirty="0"/>
            </a:br>
            <a:r>
              <a:rPr lang="en-US" sz="2400" dirty="0">
                <a:solidFill>
                  <a:schemeClr val="accent2"/>
                </a:solidFill>
              </a:rPr>
              <a:t>Identified by the tuple: TCP port numbers, IP addresses, TCP protocol</a:t>
            </a:r>
          </a:p>
          <a:p>
            <a:pPr marL="514350" indent="-514350">
              <a:buFont typeface="+mj-lt"/>
              <a:buAutoNum type="arabicPeriod"/>
            </a:pPr>
            <a:r>
              <a:rPr lang="en-US" sz="2800" dirty="0"/>
              <a:t>The flow of packets all destined to Stanford</a:t>
            </a:r>
            <a:br>
              <a:rPr lang="en-US" sz="2800" dirty="0"/>
            </a:br>
            <a:r>
              <a:rPr lang="en-US" sz="2400" dirty="0">
                <a:solidFill>
                  <a:schemeClr val="accent2"/>
                </a:solidFill>
              </a:rPr>
              <a:t>Identified by a destination IP address belonging to prefix 171.64/16</a:t>
            </a:r>
          </a:p>
          <a:p>
            <a:pPr marL="514350" indent="-514350">
              <a:buFont typeface="+mj-lt"/>
              <a:buAutoNum type="arabicPeriod"/>
            </a:pPr>
            <a:r>
              <a:rPr lang="en-US" sz="2800" dirty="0"/>
              <a:t>The flow of packets all coming from Google</a:t>
            </a:r>
            <a:br>
              <a:rPr lang="en-US" sz="2800" dirty="0"/>
            </a:br>
            <a:r>
              <a:rPr lang="en-US" sz="2400" dirty="0">
                <a:solidFill>
                  <a:schemeClr val="accent2"/>
                </a:solidFill>
              </a:rPr>
              <a:t>Identified by a source IP address belonging to the set of prefixes Google owns. </a:t>
            </a:r>
            <a:endParaRPr lang="en-US" sz="2800" dirty="0">
              <a:solidFill>
                <a:schemeClr val="accent2"/>
              </a:solidFill>
            </a:endParaRPr>
          </a:p>
          <a:p>
            <a:pPr marL="514350" indent="-514350">
              <a:buFont typeface="+mj-lt"/>
              <a:buAutoNum type="arabicPeriod"/>
            </a:pPr>
            <a:r>
              <a:rPr lang="en-US" sz="2800" dirty="0"/>
              <a:t>The flow of web packets using the http protocol</a:t>
            </a:r>
            <a:br>
              <a:rPr lang="en-US" sz="2800" dirty="0"/>
            </a:br>
            <a:r>
              <a:rPr lang="en-US" sz="2400" dirty="0">
                <a:solidFill>
                  <a:schemeClr val="accent2"/>
                </a:solidFill>
              </a:rPr>
              <a:t>Identified by packets with TCP port number = 80</a:t>
            </a:r>
            <a:endParaRPr lang="en-US" sz="2800" dirty="0">
              <a:solidFill>
                <a:schemeClr val="accent2"/>
              </a:solidFill>
            </a:endParaRPr>
          </a:p>
          <a:p>
            <a:pPr marL="514350" indent="-514350">
              <a:buFont typeface="+mj-lt"/>
              <a:buAutoNum type="arabicPeriod"/>
            </a:pPr>
            <a:r>
              <a:rPr lang="en-US" sz="2800" dirty="0"/>
              <a:t>The flow of packets belonging to gold-service customers</a:t>
            </a:r>
            <a:br>
              <a:rPr lang="en-US" sz="2800" dirty="0"/>
            </a:br>
            <a:r>
              <a:rPr lang="en-US" sz="2400" dirty="0">
                <a:solidFill>
                  <a:schemeClr val="accent2"/>
                </a:solidFill>
              </a:rPr>
              <a:t>Typically identified by marking the IP TOS (type of service) field</a:t>
            </a:r>
            <a:endParaRPr lang="en-US" sz="3200" dirty="0">
              <a:solidFill>
                <a:schemeClr val="accent2"/>
              </a:solidFill>
            </a:endParaRPr>
          </a:p>
        </p:txBody>
      </p:sp>
      <p:sp>
        <p:nvSpPr>
          <p:cNvPr id="4" name="Slide Number Placeholder 3"/>
          <p:cNvSpPr>
            <a:spLocks noGrp="1"/>
          </p:cNvSpPr>
          <p:nvPr>
            <p:ph type="sldNum" sz="quarter" idx="12"/>
          </p:nvPr>
        </p:nvSpPr>
        <p:spPr/>
        <p:txBody>
          <a:bodyPr/>
          <a:lstStyle/>
          <a:p>
            <a:fld id="{47BB83B6-92F4-494F-9F1D-BD99F394F2F6}" type="slidenum">
              <a:rPr lang="en-US" smtClean="0"/>
              <a:pPr/>
              <a:t>21</a:t>
            </a:fld>
            <a:endParaRPr lang="en-US"/>
          </a:p>
        </p:txBody>
      </p:sp>
    </p:spTree>
    <p:extLst>
      <p:ext uri="{BB962C8B-B14F-4D97-AF65-F5344CB8AC3E}">
        <p14:creationId xmlns:p14="http://schemas.microsoft.com/office/powerpoint/2010/main" val="611003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905000" y="2721077"/>
            <a:ext cx="12435840" cy="4937760"/>
          </a:xfrm>
        </p:spPr>
        <p:txBody>
          <a:bodyPr/>
          <a:lstStyle/>
          <a:p>
            <a:pPr marL="514350" indent="-514350">
              <a:buSzPct val="100000"/>
              <a:buFont typeface="+mj-lt"/>
              <a:buAutoNum type="arabicPeriod"/>
            </a:pPr>
            <a:r>
              <a:rPr lang="en-US" sz="4000" dirty="0"/>
              <a:t>Strict Priorities</a:t>
            </a:r>
          </a:p>
          <a:p>
            <a:pPr marL="514350" indent="-514350">
              <a:buSzPct val="100000"/>
              <a:buFont typeface="+mj-lt"/>
              <a:buAutoNum type="arabicPeriod"/>
            </a:pPr>
            <a:r>
              <a:rPr lang="en-US" sz="4000" dirty="0"/>
              <a:t>Weighted Priorities and Rate Guarantees</a:t>
            </a:r>
          </a:p>
        </p:txBody>
      </p:sp>
      <p:sp>
        <p:nvSpPr>
          <p:cNvPr id="4" name="Slide Number Placeholder 3"/>
          <p:cNvSpPr>
            <a:spLocks noGrp="1"/>
          </p:cNvSpPr>
          <p:nvPr>
            <p:ph type="sldNum" sz="quarter" idx="12"/>
          </p:nvPr>
        </p:nvSpPr>
        <p:spPr/>
        <p:txBody>
          <a:bodyPr/>
          <a:lstStyle/>
          <a:p>
            <a:fld id="{47BB83B6-92F4-494F-9F1D-BD99F394F2F6}" type="slidenum">
              <a:rPr lang="en-US" smtClean="0"/>
              <a:pPr/>
              <a:t>22</a:t>
            </a:fld>
            <a:endParaRPr lang="en-US"/>
          </a:p>
        </p:txBody>
      </p:sp>
    </p:spTree>
    <p:extLst>
      <p:ext uri="{BB962C8B-B14F-4D97-AF65-F5344CB8AC3E}">
        <p14:creationId xmlns:p14="http://schemas.microsoft.com/office/powerpoint/2010/main" val="881491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BB83B6-92F4-494F-9F1D-BD99F394F2F6}" type="slidenum">
              <a:rPr lang="en-US" smtClean="0"/>
              <a:pPr/>
              <a:t>23</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64" name="Rectangle 63"/>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5" name="Rectangle 64"/>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7" name="Rectangle 76"/>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3" name="Rectangle 82"/>
          <p:cNvSpPr/>
          <p:nvPr/>
        </p:nvSpPr>
        <p:spPr bwMode="auto">
          <a:xfrm>
            <a:off x="817226" y="252401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4" name="Rectangle 83"/>
          <p:cNvSpPr/>
          <p:nvPr/>
        </p:nvSpPr>
        <p:spPr bwMode="auto">
          <a:xfrm>
            <a:off x="847164" y="254328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5" name="Rectangle 84"/>
          <p:cNvSpPr/>
          <p:nvPr/>
        </p:nvSpPr>
        <p:spPr bwMode="auto">
          <a:xfrm>
            <a:off x="847164" y="254328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6" name="Rectangle 85"/>
          <p:cNvSpPr/>
          <p:nvPr/>
        </p:nvSpPr>
        <p:spPr bwMode="auto">
          <a:xfrm>
            <a:off x="863213" y="3610086"/>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7" name="Rectangle 86"/>
          <p:cNvSpPr/>
          <p:nvPr/>
        </p:nvSpPr>
        <p:spPr bwMode="auto">
          <a:xfrm>
            <a:off x="851646" y="3533886"/>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8" name="Rectangle 87"/>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9" name="Rectangle 88"/>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90" name="Rectangle 89"/>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91" name="Rectangle 90"/>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itle 1"/>
          <p:cNvSpPr>
            <a:spLocks noGrp="1"/>
          </p:cNvSpPr>
          <p:nvPr>
            <p:ph type="title"/>
          </p:nvPr>
        </p:nvSpPr>
        <p:spPr>
          <a:xfrm>
            <a:off x="1068011" y="349175"/>
            <a:ext cx="12435840" cy="1371600"/>
          </a:xfrm>
        </p:spPr>
        <p:txBody>
          <a:bodyPr/>
          <a:lstStyle/>
          <a:p>
            <a:r>
              <a:rPr lang="en-US" dirty="0"/>
              <a:t>Strict Priorities</a:t>
            </a:r>
          </a:p>
        </p:txBody>
      </p:sp>
      <p:sp>
        <p:nvSpPr>
          <p:cNvPr id="2" name="TextBox 1"/>
          <p:cNvSpPr txBox="1"/>
          <p:nvPr/>
        </p:nvSpPr>
        <p:spPr>
          <a:xfrm>
            <a:off x="6635211" y="1830049"/>
            <a:ext cx="2476832" cy="461665"/>
          </a:xfrm>
          <a:prstGeom prst="rect">
            <a:avLst/>
          </a:prstGeom>
          <a:noFill/>
        </p:spPr>
        <p:txBody>
          <a:bodyPr wrap="none" rtlCol="0">
            <a:spAutoFit/>
          </a:bodyPr>
          <a:lstStyle/>
          <a:p>
            <a:r>
              <a:rPr lang="en-US" sz="2400" dirty="0">
                <a:latin typeface="+mj-lt"/>
              </a:rPr>
              <a:t>High priority flows</a:t>
            </a:r>
          </a:p>
        </p:txBody>
      </p:sp>
      <p:sp>
        <p:nvSpPr>
          <p:cNvPr id="42" name="TextBox 41"/>
          <p:cNvSpPr txBox="1"/>
          <p:nvPr/>
        </p:nvSpPr>
        <p:spPr>
          <a:xfrm>
            <a:off x="6631175" y="5551281"/>
            <a:ext cx="2418226" cy="461665"/>
          </a:xfrm>
          <a:prstGeom prst="rect">
            <a:avLst/>
          </a:prstGeom>
          <a:noFill/>
        </p:spPr>
        <p:txBody>
          <a:bodyPr wrap="none" rtlCol="0">
            <a:spAutoFit/>
          </a:bodyPr>
          <a:lstStyle/>
          <a:p>
            <a:r>
              <a:rPr lang="en-US" sz="2400" dirty="0">
                <a:latin typeface="+mj-lt"/>
              </a:rPr>
              <a:t>Low priority flows</a:t>
            </a:r>
          </a:p>
        </p:txBody>
      </p:sp>
    </p:spTree>
    <p:extLst>
      <p:ext uri="{BB962C8B-B14F-4D97-AF65-F5344CB8AC3E}">
        <p14:creationId xmlns:p14="http://schemas.microsoft.com/office/powerpoint/2010/main" val="107386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par>
                          <p:cTn id="7" fill="hold">
                            <p:stCondLst>
                              <p:cond delay="0"/>
                            </p:stCondLst>
                            <p:childTnLst>
                              <p:par>
                                <p:cTn id="8" presetID="0" presetClass="path" presetSubtype="0" fill="hold" grpId="1" nodeType="afterEffect">
                                  <p:stCondLst>
                                    <p:cond delay="0"/>
                                  </p:stCondLst>
                                  <p:childTnLst>
                                    <p:animMotion origin="layout" path="M -0.00412 -0.01331 C 0.04123 -0.01832 0.0867 -0.02334 0.1135 -0.00887 C 0.14019 0.0056 0.13552 0.05344 0.15636 0.07388 C 0.17719 0.09414 0.17839 0.10649 0.2385 0.11304 C 0.2985 0.1196 0.40755 0.11632 0.51671 0.11304 " pathEditMode="relative" rAng="0" ptsTypes="AAAAA">
                                      <p:cBhvr>
                                        <p:cTn id="9" dur="500" fill="hold"/>
                                        <p:tgtEl>
                                          <p:spTgt spid="86"/>
                                        </p:tgtEl>
                                        <p:attrNameLst>
                                          <p:attrName>ppt_x</p:attrName>
                                          <p:attrName>ppt_y</p:attrName>
                                        </p:attrNameLst>
                                      </p:cBhvr>
                                      <p:rCtr x="26042" y="6231"/>
                                    </p:animMotion>
                                  </p:childTnLst>
                                  <p:subTnLst>
                                    <p:set>
                                      <p:cBhvr override="childStyle">
                                        <p:cTn dur="1" fill="hold" display="0" masterRel="sameClick" afterEffect="1">
                                          <p:stCondLst>
                                            <p:cond evt="end" delay="0">
                                              <p:tn val="8"/>
                                            </p:cond>
                                          </p:stCondLst>
                                        </p:cTn>
                                        <p:tgtEl>
                                          <p:spTgt spid="86"/>
                                        </p:tgtEl>
                                        <p:attrNameLst>
                                          <p:attrName>style.visibility</p:attrName>
                                        </p:attrNameLst>
                                      </p:cBhvr>
                                      <p:to>
                                        <p:strVal val="hidden"/>
                                      </p:to>
                                    </p:set>
                                  </p:sub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1" nodeType="after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par>
                          <p:cTn id="16" fill="hold">
                            <p:stCondLst>
                              <p:cond delay="500"/>
                            </p:stCondLst>
                            <p:childTnLst>
                              <p:par>
                                <p:cTn id="17" presetID="0" presetClass="path" presetSubtype="0" fill="hold" grpId="0" nodeType="afterEffect">
                                  <p:stCondLst>
                                    <p:cond delay="0"/>
                                  </p:stCondLst>
                                  <p:childTnLst>
                                    <p:animMotion origin="layout" path="M -0.00553 -0.00116 C 0.00043 0.03241 0.00651 0.06636 0.02376 0.08526 C 0.04091 0.10436 0.07802 0.12153 0.09722 0.11285 C 0.11643 0.10398 0.07867 0.05151 0.13889 0.03241 C 0.19911 0.01331 0.45877 -0.00116 0.45877 -0.00096 L 0.45877 -0.00116 " pathEditMode="relative" rAng="0" ptsTypes="AAAAAA">
                                      <p:cBhvr>
                                        <p:cTn id="18" dur="500" fill="hold"/>
                                        <p:tgtEl>
                                          <p:spTgt spid="83"/>
                                        </p:tgtEl>
                                        <p:attrNameLst>
                                          <p:attrName>ppt_x</p:attrName>
                                          <p:attrName>ppt_y</p:attrName>
                                        </p:attrNameLst>
                                      </p:cBhvr>
                                      <p:rCtr x="23210" y="5806"/>
                                    </p:animMotion>
                                  </p:childTnLst>
                                  <p:subTnLst>
                                    <p:set>
                                      <p:cBhvr override="childStyle">
                                        <p:cTn dur="1" fill="hold" display="0" masterRel="sameClick" afterEffect="1">
                                          <p:stCondLst>
                                            <p:cond evt="end" delay="0">
                                              <p:tn val="17"/>
                                            </p:cond>
                                          </p:stCondLst>
                                        </p:cTn>
                                        <p:tgtEl>
                                          <p:spTgt spid="83"/>
                                        </p:tgtEl>
                                        <p:attrNameLst>
                                          <p:attrName>style.visibility</p:attrName>
                                        </p:attrNameLst>
                                      </p:cBhvr>
                                      <p:to>
                                        <p:strVal val="hidden"/>
                                      </p:to>
                                    </p:set>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par>
                          <p:cTn id="25" fill="hold">
                            <p:stCondLst>
                              <p:cond delay="1000"/>
                            </p:stCondLst>
                            <p:childTnLst>
                              <p:par>
                                <p:cTn id="26" presetID="0" presetClass="path" presetSubtype="0" fill="hold" grpId="0" nodeType="afterEffect">
                                  <p:stCondLst>
                                    <p:cond delay="0"/>
                                  </p:stCondLst>
                                  <p:childTnLst>
                                    <p:animMotion origin="layout" path="M -0.00239 -0.00348 C 0.00228 0.02932 0.00716 0.06269 0.02094 0.08121 C 0.03462 0.09992 0.06435 0.1167 0.07965 0.10821 C 0.09505 0.09953 0.06489 0.04803 0.11296 0.02932 C 0.16103 0.01061 0.3686 -0.00348 0.3686 -0.00328 L 0.3686 -0.00348 " pathEditMode="relative" rAng="0" ptsTypes="AAAAAA">
                                      <p:cBhvr>
                                        <p:cTn id="27" dur="500" fill="hold"/>
                                        <p:tgtEl>
                                          <p:spTgt spid="84"/>
                                        </p:tgtEl>
                                        <p:attrNameLst>
                                          <p:attrName>ppt_x</p:attrName>
                                          <p:attrName>ppt_y</p:attrName>
                                        </p:attrNameLst>
                                      </p:cBhvr>
                                      <p:rCtr x="18544" y="5691"/>
                                    </p:animMotion>
                                  </p:childTnLst>
                                  <p:subTnLst>
                                    <p:set>
                                      <p:cBhvr override="childStyle">
                                        <p:cTn dur="1" fill="hold" display="0" masterRel="sameClick" afterEffect="1">
                                          <p:stCondLst>
                                            <p:cond evt="end" delay="0">
                                              <p:tn val="26"/>
                                            </p:cond>
                                          </p:stCondLst>
                                        </p:cTn>
                                        <p:tgtEl>
                                          <p:spTgt spid="84"/>
                                        </p:tgtEl>
                                        <p:attrNameLst>
                                          <p:attrName>style.visibility</p:attrName>
                                        </p:attrNameLst>
                                      </p:cBhvr>
                                      <p:to>
                                        <p:strVal val="hidden"/>
                                      </p:to>
                                    </p:set>
                                  </p:sub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87"/>
                                        </p:tgtEl>
                                        <p:attrNameLst>
                                          <p:attrName>style.visibility</p:attrName>
                                        </p:attrNameLst>
                                      </p:cBhvr>
                                      <p:to>
                                        <p:strVal val="visible"/>
                                      </p:to>
                                    </p:set>
                                  </p:childTnLst>
                                </p:cTn>
                              </p:par>
                            </p:childTnLst>
                          </p:cTn>
                        </p:par>
                        <p:par>
                          <p:cTn id="34" fill="hold">
                            <p:stCondLst>
                              <p:cond delay="1500"/>
                            </p:stCondLst>
                            <p:childTnLst>
                              <p:par>
                                <p:cTn id="35" presetID="0" presetClass="path" presetSubtype="0" fill="hold" grpId="1" nodeType="afterEffect">
                                  <p:stCondLst>
                                    <p:cond delay="0"/>
                                  </p:stCondLst>
                                  <p:childTnLst>
                                    <p:animMotion origin="layout" path="M -1.04167E-7 -4.44444E-6 C 0.04329 -0.00501 0.0867 -0.01003 0.11241 0.00444 C 0.13791 0.01891 0.13346 0.06675 0.15343 0.0872 C 0.17318 0.10745 0.17448 0.1198 0.23199 0.12635 C 0.28928 0.13291 0.39366 0.12963 0.49805 0.12635 " pathEditMode="relative" rAng="0" ptsTypes="AAAAA">
                                      <p:cBhvr>
                                        <p:cTn id="36" dur="500" fill="hold"/>
                                        <p:tgtEl>
                                          <p:spTgt spid="87"/>
                                        </p:tgtEl>
                                        <p:attrNameLst>
                                          <p:attrName>ppt_x</p:attrName>
                                          <p:attrName>ppt_y</p:attrName>
                                        </p:attrNameLst>
                                      </p:cBhvr>
                                      <p:rCtr x="24902" y="6231"/>
                                    </p:animMotion>
                                  </p:childTnLst>
                                  <p:subTnLst>
                                    <p:set>
                                      <p:cBhvr override="childStyle">
                                        <p:cTn dur="1" fill="hold" display="0" masterRel="sameClick" afterEffect="1">
                                          <p:stCondLst>
                                            <p:cond evt="end" delay="0">
                                              <p:tn val="35"/>
                                            </p:cond>
                                          </p:stCondLst>
                                        </p:cTn>
                                        <p:tgtEl>
                                          <p:spTgt spid="87"/>
                                        </p:tgtEl>
                                        <p:attrNameLst>
                                          <p:attrName>style.visibility</p:attrName>
                                        </p:attrNameLst>
                                      </p:cBhvr>
                                      <p:to>
                                        <p:strVal val="hidden"/>
                                      </p:to>
                                    </p:set>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74"/>
                                        </p:tgtEl>
                                        <p:attrNameLst>
                                          <p:attrName>style.visibility</p:attrName>
                                        </p:attrNameLst>
                                      </p:cBhvr>
                                      <p:to>
                                        <p:strVal val="visible"/>
                                      </p:to>
                                    </p:set>
                                  </p:childTnLst>
                                </p:cTn>
                              </p:par>
                            </p:childTnLst>
                          </p:cTn>
                        </p:par>
                        <p:par>
                          <p:cTn id="40" fill="hold">
                            <p:stCondLst>
                              <p:cond delay="2000"/>
                            </p:stCondLst>
                            <p:childTnLst>
                              <p:par>
                                <p:cTn id="41" presetID="1" presetClass="entr" presetSubtype="0" fill="hold" grpId="1" nodeType="after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par>
                          <p:cTn id="43" fill="hold">
                            <p:stCondLst>
                              <p:cond delay="2000"/>
                            </p:stCondLst>
                            <p:childTnLst>
                              <p:par>
                                <p:cTn id="44" presetID="0" presetClass="path" presetSubtype="0" fill="hold" grpId="0" nodeType="afterEffect">
                                  <p:stCondLst>
                                    <p:cond delay="0"/>
                                  </p:stCondLst>
                                  <p:childTnLst>
                                    <p:animMotion origin="layout" path="M -0.00119 -0.00348 C 0.00239 0.02797 0.00608 0.05999 0.01671 0.07774 C 0.02724 0.09568 0.05002 0.11169 0.06185 0.10359 C 0.07368 0.09529 0.05046 0.04591 0.08746 0.02797 C 0.12446 0.01003 0.28407 -0.00348 0.28407 -0.00328 L 0.28407 -0.00348 " pathEditMode="relative" rAng="0" ptsTypes="AAAAAA">
                                      <p:cBhvr>
                                        <p:cTn id="45" dur="500" fill="hold"/>
                                        <p:tgtEl>
                                          <p:spTgt spid="85"/>
                                        </p:tgtEl>
                                        <p:attrNameLst>
                                          <p:attrName>ppt_x</p:attrName>
                                          <p:attrName>ppt_y</p:attrName>
                                        </p:attrNameLst>
                                      </p:cBhvr>
                                      <p:rCtr x="14258" y="5459"/>
                                    </p:animMotion>
                                  </p:childTnLst>
                                  <p:subTnLst>
                                    <p:set>
                                      <p:cBhvr override="childStyle">
                                        <p:cTn dur="1" fill="hold" display="0" masterRel="sameClick" afterEffect="1">
                                          <p:stCondLst>
                                            <p:cond evt="end" delay="0">
                                              <p:tn val="44"/>
                                            </p:cond>
                                          </p:stCondLst>
                                        </p:cTn>
                                        <p:tgtEl>
                                          <p:spTgt spid="85"/>
                                        </p:tgtEl>
                                        <p:attrNameLst>
                                          <p:attrName>style.visibility</p:attrName>
                                        </p:attrNameLst>
                                      </p:cBhvr>
                                      <p:to>
                                        <p:strVal val="hidden"/>
                                      </p:to>
                                    </p:set>
                                  </p:sub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par>
                          <p:cTn id="49" fill="hold">
                            <p:stCondLst>
                              <p:cond delay="2500"/>
                            </p:stCondLst>
                            <p:childTnLst>
                              <p:par>
                                <p:cTn id="50" presetID="1" presetClass="entr" presetSubtype="0" fill="hold" grpId="0" nodeType="afterEffect">
                                  <p:stCondLst>
                                    <p:cond delay="0"/>
                                  </p:stCondLst>
                                  <p:childTnLst>
                                    <p:set>
                                      <p:cBhvr>
                                        <p:cTn id="51" dur="1" fill="hold">
                                          <p:stCondLst>
                                            <p:cond delay="0"/>
                                          </p:stCondLst>
                                        </p:cTn>
                                        <p:tgtEl>
                                          <p:spTgt spid="88"/>
                                        </p:tgtEl>
                                        <p:attrNameLst>
                                          <p:attrName>style.visibility</p:attrName>
                                        </p:attrNameLst>
                                      </p:cBhvr>
                                      <p:to>
                                        <p:strVal val="visible"/>
                                      </p:to>
                                    </p:set>
                                  </p:childTnLst>
                                </p:cTn>
                              </p:par>
                            </p:childTnLst>
                          </p:cTn>
                        </p:par>
                        <p:par>
                          <p:cTn id="52" fill="hold">
                            <p:stCondLst>
                              <p:cond delay="2500"/>
                            </p:stCondLst>
                            <p:childTnLst>
                              <p:par>
                                <p:cTn id="53" presetID="0" presetClass="path" presetSubtype="0" fill="hold" grpId="1" nodeType="afterEffect">
                                  <p:stCondLst>
                                    <p:cond delay="0"/>
                                  </p:stCondLst>
                                  <p:childTnLst>
                                    <p:animMotion origin="layout" path="M -1.04167E-7 -4.44444E-6 C 0.04026 -0.00501 0.08073 -0.01003 0.10471 0.00444 C 0.12847 0.01891 0.12435 0.06675 0.14301 0.0872 C 0.16135 0.10745 0.16265 0.1198 0.21625 0.12635 C 0.26964 0.13291 0.36697 0.12963 0.4643 0.12635 " pathEditMode="relative" rAng="0" ptsTypes="AAAAA">
                                      <p:cBhvr>
                                        <p:cTn id="54" dur="500" fill="hold"/>
                                        <p:tgtEl>
                                          <p:spTgt spid="88"/>
                                        </p:tgtEl>
                                        <p:attrNameLst>
                                          <p:attrName>ppt_x</p:attrName>
                                          <p:attrName>ppt_y</p:attrName>
                                        </p:attrNameLst>
                                      </p:cBhvr>
                                      <p:rCtr x="23210" y="6231"/>
                                    </p:animMotion>
                                  </p:childTnLst>
                                  <p:subTnLst>
                                    <p:set>
                                      <p:cBhvr override="childStyle">
                                        <p:cTn dur="1" fill="hold" display="0" masterRel="sameClick" afterEffect="1">
                                          <p:stCondLst>
                                            <p:cond evt="end" delay="0">
                                              <p:tn val="53"/>
                                            </p:cond>
                                          </p:stCondLst>
                                        </p:cTn>
                                        <p:tgtEl>
                                          <p:spTgt spid="88"/>
                                        </p:tgtEl>
                                        <p:attrNameLst>
                                          <p:attrName>style.visibility</p:attrName>
                                        </p:attrNameLst>
                                      </p:cBhvr>
                                      <p:to>
                                        <p:strVal val="hidden"/>
                                      </p:to>
                                    </p:set>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0"/>
                                          </p:stCondLst>
                                        </p:cTn>
                                        <p:tgtEl>
                                          <p:spTgt spid="75"/>
                                        </p:tgtEl>
                                        <p:attrNameLst>
                                          <p:attrName>style.visibility</p:attrName>
                                        </p:attrNameLst>
                                      </p:cBhvr>
                                      <p:to>
                                        <p:strVal val="visible"/>
                                      </p:to>
                                    </p:se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par>
                          <p:cTn id="61" fill="hold">
                            <p:stCondLst>
                              <p:cond delay="3000"/>
                            </p:stCondLst>
                            <p:childTnLst>
                              <p:par>
                                <p:cTn id="62" presetID="0" presetClass="path" presetSubtype="0" fill="hold" grpId="1" nodeType="afterEffect">
                                  <p:stCondLst>
                                    <p:cond delay="0"/>
                                  </p:stCondLst>
                                  <p:childTnLst>
                                    <p:animMotion origin="layout" path="M -1.04167E-7 -4.44444E-6 C 0.03787 -0.00501 0.07606 -0.01003 0.09863 0.00444 C 0.12099 0.01891 0.11719 0.06675 0.13466 0.0872 C 0.15202 0.10745 0.15332 0.1198 0.20378 0.12635 C 0.25412 0.13291 0.34592 0.12963 0.43772 0.12635 " pathEditMode="relative" rAng="0" ptsTypes="AAAAA">
                                      <p:cBhvr>
                                        <p:cTn id="63" dur="500" fill="hold"/>
                                        <p:tgtEl>
                                          <p:spTgt spid="89"/>
                                        </p:tgtEl>
                                        <p:attrNameLst>
                                          <p:attrName>ppt_x</p:attrName>
                                          <p:attrName>ppt_y</p:attrName>
                                        </p:attrNameLst>
                                      </p:cBhvr>
                                      <p:rCtr x="21886" y="6231"/>
                                    </p:animMotion>
                                  </p:childTnLst>
                                  <p:subTnLst>
                                    <p:set>
                                      <p:cBhvr override="childStyle">
                                        <p:cTn dur="1" fill="hold" display="0" masterRel="sameClick" afterEffect="1">
                                          <p:stCondLst>
                                            <p:cond evt="end" delay="0">
                                              <p:tn val="62"/>
                                            </p:cond>
                                          </p:stCondLst>
                                        </p:cTn>
                                        <p:tgtEl>
                                          <p:spTgt spid="89"/>
                                        </p:tgtEl>
                                        <p:attrNameLst>
                                          <p:attrName>style.visibility</p:attrName>
                                        </p:attrNameLst>
                                      </p:cBhvr>
                                      <p:to>
                                        <p:strVal val="hidden"/>
                                      </p:to>
                                    </p:set>
                                  </p:subTnLst>
                                </p:cTn>
                              </p:par>
                            </p:childTnLst>
                          </p:cTn>
                        </p:par>
                        <p:par>
                          <p:cTn id="64" fill="hold">
                            <p:stCondLst>
                              <p:cond delay="3500"/>
                            </p:stCondLst>
                            <p:childTnLst>
                              <p:par>
                                <p:cTn id="65" presetID="1" presetClass="entr" presetSubtype="0" fill="hold" grpId="0" nodeType="after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par>
                          <p:cTn id="67" fill="hold">
                            <p:stCondLst>
                              <p:cond delay="3500"/>
                            </p:stCondLst>
                            <p:childTnLst>
                              <p:par>
                                <p:cTn id="68" presetID="1" presetClass="entr" presetSubtype="0" fill="hold" grpId="0" nodeType="afterEffect">
                                  <p:stCondLst>
                                    <p:cond delay="0"/>
                                  </p:stCondLst>
                                  <p:childTnLst>
                                    <p:set>
                                      <p:cBhvr>
                                        <p:cTn id="69" dur="1" fill="hold">
                                          <p:stCondLst>
                                            <p:cond delay="0"/>
                                          </p:stCondLst>
                                        </p:cTn>
                                        <p:tgtEl>
                                          <p:spTgt spid="90"/>
                                        </p:tgtEl>
                                        <p:attrNameLst>
                                          <p:attrName>style.visibility</p:attrName>
                                        </p:attrNameLst>
                                      </p:cBhvr>
                                      <p:to>
                                        <p:strVal val="visible"/>
                                      </p:to>
                                    </p:set>
                                  </p:childTnLst>
                                </p:cTn>
                              </p:par>
                            </p:childTnLst>
                          </p:cTn>
                        </p:par>
                        <p:par>
                          <p:cTn id="70" fill="hold">
                            <p:stCondLst>
                              <p:cond delay="3500"/>
                            </p:stCondLst>
                            <p:childTnLst>
                              <p:par>
                                <p:cTn id="71" presetID="0" presetClass="path" presetSubtype="0" fill="hold" grpId="1" nodeType="afterEffect">
                                  <p:stCondLst>
                                    <p:cond delay="0"/>
                                  </p:stCondLst>
                                  <p:childTnLst>
                                    <p:animMotion origin="layout" path="M -1.04167E-7 -4.44444E-6 C 0.03548 -0.00501 0.07118 -0.01003 0.09245 0.00444 C 0.11339 0.01891 0.10981 0.06675 0.12619 0.0872 C 0.14247 0.10745 0.14377 0.1198 0.19108 0.12635 C 0.23828 0.13291 0.32433 0.12963 0.41037 0.12635 " pathEditMode="relative" rAng="0" ptsTypes="AAAAA">
                                      <p:cBhvr>
                                        <p:cTn id="72" dur="500" fill="hold"/>
                                        <p:tgtEl>
                                          <p:spTgt spid="90"/>
                                        </p:tgtEl>
                                        <p:attrNameLst>
                                          <p:attrName>ppt_x</p:attrName>
                                          <p:attrName>ppt_y</p:attrName>
                                        </p:attrNameLst>
                                      </p:cBhvr>
                                      <p:rCtr x="20519" y="6231"/>
                                    </p:animMotion>
                                  </p:childTnLst>
                                  <p:subTnLst>
                                    <p:set>
                                      <p:cBhvr override="childStyle">
                                        <p:cTn dur="1" fill="hold" display="0" masterRel="sameClick" afterEffect="1">
                                          <p:stCondLst>
                                            <p:cond evt="end" delay="0">
                                              <p:tn val="71"/>
                                            </p:cond>
                                          </p:stCondLst>
                                        </p:cTn>
                                        <p:tgtEl>
                                          <p:spTgt spid="90"/>
                                        </p:tgtEl>
                                        <p:attrNameLst>
                                          <p:attrName>style.visibility</p:attrName>
                                        </p:attrNameLst>
                                      </p:cBhvr>
                                      <p:to>
                                        <p:strVal val="hidden"/>
                                      </p:to>
                                    </p:set>
                                  </p:subTnLst>
                                </p:cTn>
                              </p:par>
                            </p:childTnLst>
                          </p:cTn>
                        </p:par>
                        <p:par>
                          <p:cTn id="73" fill="hold">
                            <p:stCondLst>
                              <p:cond delay="4000"/>
                            </p:stCondLst>
                            <p:childTnLst>
                              <p:par>
                                <p:cTn id="74" presetID="1" presetClass="entr" presetSubtype="0" fill="hold" grpId="0" nodeType="afterEffect">
                                  <p:stCondLst>
                                    <p:cond delay="0"/>
                                  </p:stCondLst>
                                  <p:childTnLst>
                                    <p:set>
                                      <p:cBhvr>
                                        <p:cTn id="75" dur="1" fill="hold">
                                          <p:stCondLst>
                                            <p:cond delay="0"/>
                                          </p:stCondLst>
                                        </p:cTn>
                                        <p:tgtEl>
                                          <p:spTgt spid="77"/>
                                        </p:tgtEl>
                                        <p:attrNameLst>
                                          <p:attrName>style.visibility</p:attrName>
                                        </p:attrNameLst>
                                      </p:cBhvr>
                                      <p:to>
                                        <p:strVal val="visible"/>
                                      </p:to>
                                    </p:set>
                                  </p:childTnLst>
                                </p:cTn>
                              </p:par>
                            </p:childTnLst>
                          </p:cTn>
                        </p:par>
                        <p:par>
                          <p:cTn id="76" fill="hold">
                            <p:stCondLst>
                              <p:cond delay="4000"/>
                            </p:stCondLst>
                            <p:childTnLst>
                              <p:par>
                                <p:cTn id="77" presetID="1" presetClass="entr" presetSubtype="0" fill="hold" grpId="0" nodeType="after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par>
                          <p:cTn id="79" fill="hold">
                            <p:stCondLst>
                              <p:cond delay="4000"/>
                            </p:stCondLst>
                            <p:childTnLst>
                              <p:par>
                                <p:cTn id="80" presetID="0" presetClass="path" presetSubtype="0" fill="hold" grpId="1" nodeType="afterEffect">
                                  <p:stCondLst>
                                    <p:cond delay="0"/>
                                  </p:stCondLst>
                                  <p:childTnLst>
                                    <p:animMotion origin="layout" path="M -1.04167E-7 -4.44444E-6 C 0.03309 -0.00501 0.06641 -0.01003 0.08626 0.00444 C 0.10579 0.01891 0.10243 0.06675 0.11773 0.0872 C 0.13292 0.10745 0.13411 0.1198 0.17828 0.12635 C 0.22233 0.13291 0.30263 0.12963 0.38292 0.12635 " pathEditMode="relative" rAng="0" ptsTypes="AAAAA">
                                      <p:cBhvr>
                                        <p:cTn id="81" dur="500" fill="hold"/>
                                        <p:tgtEl>
                                          <p:spTgt spid="91"/>
                                        </p:tgtEl>
                                        <p:attrNameLst>
                                          <p:attrName>ppt_x</p:attrName>
                                          <p:attrName>ppt_y</p:attrName>
                                        </p:attrNameLst>
                                      </p:cBhvr>
                                      <p:rCtr x="19141" y="6231"/>
                                    </p:animMotion>
                                  </p:childTnLst>
                                  <p:subTnLst>
                                    <p:set>
                                      <p:cBhvr override="childStyle">
                                        <p:cTn dur="1" fill="hold" display="0" masterRel="sameClick" afterEffect="1">
                                          <p:stCondLst>
                                            <p:cond evt="end" delay="0">
                                              <p:tn val="80"/>
                                            </p:cond>
                                          </p:stCondLst>
                                        </p:cTn>
                                        <p:tgtEl>
                                          <p:spTgt spid="91"/>
                                        </p:tgtEl>
                                        <p:attrNameLst>
                                          <p:attrName>style.visibility</p:attrName>
                                        </p:attrNameLst>
                                      </p:cBhvr>
                                      <p:to>
                                        <p:strVal val="hidden"/>
                                      </p:to>
                                    </p:set>
                                  </p:subTnLst>
                                </p:cTn>
                              </p:par>
                            </p:childTnLst>
                          </p:cTn>
                        </p:par>
                        <p:par>
                          <p:cTn id="82" fill="hold">
                            <p:stCondLst>
                              <p:cond delay="4500"/>
                            </p:stCondLst>
                            <p:childTnLst>
                              <p:par>
                                <p:cTn id="83" presetID="1" presetClass="entr" presetSubtype="0" fill="hold" grpId="0" nodeType="after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64" grpId="0" animBg="1"/>
      <p:bldP spid="65" grpId="0" animBg="1"/>
      <p:bldP spid="74" grpId="0" animBg="1"/>
      <p:bldP spid="75" grpId="0" animBg="1"/>
      <p:bldP spid="76" grpId="0" animBg="1"/>
      <p:bldP spid="77" grpId="0" animBg="1"/>
      <p:bldP spid="78" grpId="0"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BB83B6-92F4-494F-9F1D-BD99F394F2F6}" type="slidenum">
              <a:rPr lang="en-US" smtClean="0"/>
              <a:pPr/>
              <a:t>24</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1" name="Title 1"/>
          <p:cNvSpPr>
            <a:spLocks noGrp="1"/>
          </p:cNvSpPr>
          <p:nvPr>
            <p:ph type="title"/>
          </p:nvPr>
        </p:nvSpPr>
        <p:spPr>
          <a:xfrm>
            <a:off x="1068011" y="349175"/>
            <a:ext cx="12435840" cy="1371600"/>
          </a:xfrm>
        </p:spPr>
        <p:txBody>
          <a:bodyPr/>
          <a:lstStyle/>
          <a:p>
            <a:r>
              <a:rPr lang="en-US" dirty="0"/>
              <a:t>Strict Priorities</a:t>
            </a:r>
          </a:p>
        </p:txBody>
      </p:sp>
      <p:sp>
        <p:nvSpPr>
          <p:cNvPr id="2" name="TextBox 1"/>
          <p:cNvSpPr txBox="1"/>
          <p:nvPr/>
        </p:nvSpPr>
        <p:spPr>
          <a:xfrm>
            <a:off x="6635211" y="1830049"/>
            <a:ext cx="2476832" cy="461665"/>
          </a:xfrm>
          <a:prstGeom prst="rect">
            <a:avLst/>
          </a:prstGeom>
          <a:noFill/>
        </p:spPr>
        <p:txBody>
          <a:bodyPr wrap="none" rtlCol="0">
            <a:spAutoFit/>
          </a:bodyPr>
          <a:lstStyle/>
          <a:p>
            <a:r>
              <a:rPr lang="en-US" sz="2400" dirty="0">
                <a:latin typeface="+mj-lt"/>
              </a:rPr>
              <a:t>High priority flows</a:t>
            </a:r>
          </a:p>
        </p:txBody>
      </p:sp>
      <p:sp>
        <p:nvSpPr>
          <p:cNvPr id="42" name="TextBox 41"/>
          <p:cNvSpPr txBox="1"/>
          <p:nvPr/>
        </p:nvSpPr>
        <p:spPr>
          <a:xfrm>
            <a:off x="6631175" y="5551281"/>
            <a:ext cx="2418226" cy="461665"/>
          </a:xfrm>
          <a:prstGeom prst="rect">
            <a:avLst/>
          </a:prstGeom>
          <a:noFill/>
        </p:spPr>
        <p:txBody>
          <a:bodyPr wrap="none" rtlCol="0">
            <a:spAutoFit/>
          </a:bodyPr>
          <a:lstStyle/>
          <a:p>
            <a:r>
              <a:rPr lang="en-US" sz="2400" dirty="0">
                <a:latin typeface="+mj-lt"/>
              </a:rPr>
              <a:t>Low </a:t>
            </a:r>
            <a:r>
              <a:rPr lang="en-US" sz="2400">
                <a:latin typeface="+mj-lt"/>
              </a:rPr>
              <a:t>priority flows</a:t>
            </a:r>
            <a:endParaRPr lang="en-US" sz="2400" dirty="0">
              <a:latin typeface="+mj-lt"/>
            </a:endParaRPr>
          </a:p>
        </p:txBody>
      </p:sp>
      <p:sp>
        <p:nvSpPr>
          <p:cNvPr id="44" name="Rectangle 43"/>
          <p:cNvSpPr/>
          <p:nvPr/>
        </p:nvSpPr>
        <p:spPr bwMode="auto">
          <a:xfrm>
            <a:off x="13168617" y="3693023"/>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0" name="Rectangle 49"/>
          <p:cNvSpPr/>
          <p:nvPr/>
        </p:nvSpPr>
        <p:spPr bwMode="auto">
          <a:xfrm>
            <a:off x="11868735" y="3693023"/>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2" name="Rectangle 51"/>
          <p:cNvSpPr/>
          <p:nvPr/>
        </p:nvSpPr>
        <p:spPr bwMode="auto">
          <a:xfrm>
            <a:off x="10568853" y="3693023"/>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3" name="TextBox 52"/>
          <p:cNvSpPr txBox="1"/>
          <p:nvPr/>
        </p:nvSpPr>
        <p:spPr>
          <a:xfrm>
            <a:off x="3040937" y="6332247"/>
            <a:ext cx="8643713" cy="1147365"/>
          </a:xfrm>
          <a:prstGeom prst="rect">
            <a:avLst/>
          </a:prstGeom>
          <a:solidFill>
            <a:schemeClr val="bg1"/>
          </a:solidFill>
          <a:ln>
            <a:solidFill>
              <a:schemeClr val="accent3">
                <a:lumMod val="75000"/>
              </a:schemeClr>
            </a:solidFill>
          </a:ln>
          <a:effectLst>
            <a:outerShdw blurRad="50800" dist="38100" dir="8100000" algn="tr" rotWithShape="0">
              <a:prstClr val="black">
                <a:alpha val="40000"/>
              </a:prstClr>
            </a:outerShdw>
          </a:effectLst>
        </p:spPr>
        <p:txBody>
          <a:bodyPr wrap="none" rtlCol="0">
            <a:spAutoFit/>
          </a:bodyPr>
          <a:lstStyle/>
          <a:p>
            <a:pPr algn="ctr"/>
            <a:r>
              <a:rPr lang="en-US" dirty="0">
                <a:latin typeface="+mj-lt"/>
              </a:rPr>
              <a:t>“Strict priorities” means a queue is only served </a:t>
            </a:r>
            <a:br>
              <a:rPr lang="en-US" dirty="0">
                <a:latin typeface="+mj-lt"/>
              </a:rPr>
            </a:br>
            <a:r>
              <a:rPr lang="en-US" dirty="0">
                <a:latin typeface="+mj-lt"/>
              </a:rPr>
              <a:t>when all the higher priority queues are empty </a:t>
            </a:r>
          </a:p>
        </p:txBody>
      </p:sp>
      <p:sp>
        <p:nvSpPr>
          <p:cNvPr id="58" name="Rectangle 57"/>
          <p:cNvSpPr/>
          <p:nvPr/>
        </p:nvSpPr>
        <p:spPr bwMode="auto">
          <a:xfrm>
            <a:off x="10155587" y="3648636"/>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4" name="Rectangle 63"/>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5" name="Rectangle 64"/>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8" name="Rectangle 47"/>
          <p:cNvSpPr/>
          <p:nvPr/>
        </p:nvSpPr>
        <p:spPr bwMode="auto">
          <a:xfrm>
            <a:off x="75438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1" name="Rectangle 50"/>
          <p:cNvSpPr/>
          <p:nvPr/>
        </p:nvSpPr>
        <p:spPr bwMode="auto">
          <a:xfrm>
            <a:off x="75438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3" name="Group 2"/>
          <p:cNvGrpSpPr/>
          <p:nvPr/>
        </p:nvGrpSpPr>
        <p:grpSpPr>
          <a:xfrm>
            <a:off x="6461102" y="4563037"/>
            <a:ext cx="1997098" cy="761999"/>
            <a:chOff x="6441045" y="4563037"/>
            <a:chExt cx="1997098" cy="761999"/>
          </a:xfrm>
        </p:grpSpPr>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7" name="Rectangle 76"/>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Tree>
    <p:extLst>
      <p:ext uri="{BB962C8B-B14F-4D97-AF65-F5344CB8AC3E}">
        <p14:creationId xmlns:p14="http://schemas.microsoft.com/office/powerpoint/2010/main" val="10010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 0 L 0.08963 0 " pathEditMode="relative" ptsTypes="AA">
                                      <p:cBhvr>
                                        <p:cTn id="6" dur="500" fill="hold"/>
                                        <p:tgtEl>
                                          <p:spTgt spid="64"/>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64"/>
                                        </p:tgtEl>
                                        <p:attrNameLst>
                                          <p:attrName>style.visibility</p:attrName>
                                        </p:attrNameLst>
                                      </p:cBhvr>
                                      <p:to>
                                        <p:strVal val="hidden"/>
                                      </p:to>
                                    </p:set>
                                  </p:subTnLst>
                                </p:cTn>
                              </p:par>
                              <p:par>
                                <p:cTn id="7" presetID="0" presetClass="path" presetSubtype="0" fill="hold" grpId="0" nodeType="withEffect">
                                  <p:stCondLst>
                                    <p:cond delay="0"/>
                                  </p:stCondLst>
                                  <p:childTnLst>
                                    <p:animMotion origin="layout" path="M 0 0 L 0.09125 0 " pathEditMode="relative" ptsTypes="AA">
                                      <p:cBhvr>
                                        <p:cTn id="8" dur="500" fill="hold"/>
                                        <p:tgtEl>
                                          <p:spTgt spid="65"/>
                                        </p:tgtEl>
                                        <p:attrNameLst>
                                          <p:attrName>ppt_x</p:attrName>
                                          <p:attrName>ppt_y</p:attrName>
                                        </p:attrNameLst>
                                      </p:cBhvr>
                                    </p:animMotion>
                                  </p:childTnLst>
                                </p:cTn>
                              </p:par>
                              <p:par>
                                <p:cTn id="9" presetID="0" presetClass="path" presetSubtype="0" fill="hold" grpId="0" nodeType="withEffect">
                                  <p:stCondLst>
                                    <p:cond delay="0"/>
                                  </p:stCondLst>
                                  <p:childTnLst>
                                    <p:animMotion origin="layout" path="M 4.61806E-6 -4.81481E-6 C 0.02256 -0.00115 0.04513 -0.0027 0.06 0.00136 C 0.07487 0.00541 0.083 0.00984 0.08886 0.0245 C 0.09483 0.03897 0.08658 0.07099 0.09559 0.08855 C 0.1046 0.10591 0.09526 0.1198 0.14301 0.12925 C 0.19075 0.13889 0.38205 0.14565 0.38205 0.14603 L 0.38205 0.14565 " pathEditMode="relative" rAng="0" ptsTypes="AAAAAAA">
                                      <p:cBhvr>
                                        <p:cTn id="10" dur="500" fill="hold"/>
                                        <p:tgtEl>
                                          <p:spTgt spid="39"/>
                                        </p:tgtEl>
                                        <p:attrNameLst>
                                          <p:attrName>ppt_x</p:attrName>
                                          <p:attrName>ppt_y</p:attrName>
                                        </p:attrNameLst>
                                      </p:cBhvr>
                                      <p:rCtr x="19097" y="7234"/>
                                    </p:animMotion>
                                  </p:childTnLst>
                                  <p:subTnLst>
                                    <p:set>
                                      <p:cBhvr override="childStyle">
                                        <p:cTn dur="1" fill="hold" display="0" masterRel="sameClick" afterEffect="1">
                                          <p:stCondLst>
                                            <p:cond evt="end" delay="0">
                                              <p:tn val="9"/>
                                            </p:cond>
                                          </p:stCondLst>
                                        </p:cTn>
                                        <p:tgtEl>
                                          <p:spTgt spid="39"/>
                                        </p:tgtEl>
                                        <p:attrNameLst>
                                          <p:attrName>style.visibility</p:attrName>
                                        </p:attrNameLst>
                                      </p:cBhvr>
                                      <p:to>
                                        <p:strVal val="hidden"/>
                                      </p:to>
                                    </p:set>
                                  </p:sub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1" nodeType="after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fill="hold" grpId="1" nodeType="clickEffect">
                                  <p:stCondLst>
                                    <p:cond delay="0"/>
                                  </p:stCondLst>
                                  <p:childTnLst>
                                    <p:animMotion origin="layout" path="M 0.09126 -4.81481E-6 L 0.17774 3.51852E-6 " pathEditMode="relative" rAng="0" ptsTypes="AA">
                                      <p:cBhvr>
                                        <p:cTn id="20" dur="500" fill="hold"/>
                                        <p:tgtEl>
                                          <p:spTgt spid="65"/>
                                        </p:tgtEl>
                                        <p:attrNameLst>
                                          <p:attrName>ppt_x</p:attrName>
                                          <p:attrName>ppt_y</p:attrName>
                                        </p:attrNameLst>
                                      </p:cBhvr>
                                      <p:rCtr x="4286" y="-270"/>
                                    </p:animMotion>
                                  </p:childTnLst>
                                  <p:subTnLst>
                                    <p:set>
                                      <p:cBhvr override="childStyle">
                                        <p:cTn dur="1" fill="hold" display="0" masterRel="sameClick" afterEffect="1">
                                          <p:stCondLst>
                                            <p:cond evt="end" delay="0">
                                              <p:tn val="19"/>
                                            </p:cond>
                                          </p:stCondLst>
                                        </p:cTn>
                                        <p:tgtEl>
                                          <p:spTgt spid="65"/>
                                        </p:tgtEl>
                                        <p:attrNameLst>
                                          <p:attrName>style.visibility</p:attrName>
                                        </p:attrNameLst>
                                      </p:cBhvr>
                                      <p:to>
                                        <p:strVal val="hidden"/>
                                      </p:to>
                                    </p:set>
                                  </p:subTnLst>
                                </p:cTn>
                              </p:par>
                              <p:par>
                                <p:cTn id="21" presetID="0" presetClass="path" presetSubtype="0" fill="hold" grpId="0" nodeType="withEffect">
                                  <p:stCondLst>
                                    <p:cond delay="0"/>
                                  </p:stCondLst>
                                  <p:childTnLst>
                                    <p:animMotion origin="layout" path="M -4.34028E-6 -4.81481E-6 C 0.01737 -0.00115 0.03473 -0.0027 0.04612 0.00136 C 0.05762 0.00541 0.06391 0.00984 0.06836 0.0245 C 0.07292 0.03897 0.06663 0.07099 0.07357 0.08855 C 0.08052 0.10591 0.07336 0.1198 0.11003 0.12925 C 0.14681 0.13889 0.29417 0.14565 0.29417 0.14603 L 0.29417 0.14565 " pathEditMode="relative" rAng="0" ptsTypes="AAAAAAA">
                                      <p:cBhvr>
                                        <p:cTn id="22" dur="500" fill="hold"/>
                                        <p:tgtEl>
                                          <p:spTgt spid="48"/>
                                        </p:tgtEl>
                                        <p:attrNameLst>
                                          <p:attrName>ppt_x</p:attrName>
                                          <p:attrName>ppt_y</p:attrName>
                                        </p:attrNameLst>
                                      </p:cBhvr>
                                      <p:rCtr x="14703" y="7234"/>
                                    </p:animMotion>
                                  </p:childTnLst>
                                  <p:subTnLst>
                                    <p:set>
                                      <p:cBhvr override="childStyle">
                                        <p:cTn dur="1" fill="hold" display="0" masterRel="sameClick" afterEffect="1">
                                          <p:stCondLst>
                                            <p:cond evt="end" delay="0">
                                              <p:tn val="21"/>
                                            </p:cond>
                                          </p:stCondLst>
                                        </p:cTn>
                                        <p:tgtEl>
                                          <p:spTgt spid="48"/>
                                        </p:tgtEl>
                                        <p:attrNameLst>
                                          <p:attrName>style.visibility</p:attrName>
                                        </p:attrNameLst>
                                      </p:cBhvr>
                                      <p:to>
                                        <p:strVal val="hidden"/>
                                      </p:to>
                                    </p:set>
                                  </p:sub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1" nodeType="after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fill="hold" grpId="0" nodeType="clickEffect">
                                  <p:stCondLst>
                                    <p:cond delay="0"/>
                                  </p:stCondLst>
                                  <p:childTnLst>
                                    <p:animMotion origin="layout" path="M -4.34028E-6 -4.81481E-6 C 0.01205 -0.00115 0.0242 -0.0027 0.03223 0.00136 C 0.04026 0.00541 0.0446 0.00984 0.04775 0.0245 C 0.05089 0.03897 0.04655 0.07099 0.05133 0.08855 C 0.05621 0.10591 0.05122 0.1198 0.07683 0.12925 C 0.10254 0.13889 0.20563 0.14565 0.20563 0.14603 L 0.20563 0.14565 " pathEditMode="relative" rAng="0" ptsTypes="AAAAAAA">
                                      <p:cBhvr>
                                        <p:cTn id="32" dur="500" fill="hold"/>
                                        <p:tgtEl>
                                          <p:spTgt spid="51"/>
                                        </p:tgtEl>
                                        <p:attrNameLst>
                                          <p:attrName>ppt_x</p:attrName>
                                          <p:attrName>ppt_y</p:attrName>
                                        </p:attrNameLst>
                                      </p:cBhvr>
                                      <p:rCtr x="10276" y="7234"/>
                                    </p:animMotion>
                                  </p:childTnLst>
                                  <p:subTnLst>
                                    <p:set>
                                      <p:cBhvr override="childStyle">
                                        <p:cTn dur="1" fill="hold" display="0" masterRel="sameClick" afterEffect="1">
                                          <p:stCondLst>
                                            <p:cond evt="end" delay="0">
                                              <p:tn val="31"/>
                                            </p:cond>
                                          </p:stCondLst>
                                        </p:cTn>
                                        <p:tgtEl>
                                          <p:spTgt spid="51"/>
                                        </p:tgtEl>
                                        <p:attrNameLst>
                                          <p:attrName>style.visibility</p:attrName>
                                        </p:attrNameLst>
                                      </p:cBhvr>
                                      <p:to>
                                        <p:strVal val="hidden"/>
                                      </p:to>
                                    </p:set>
                                  </p:sub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fill="hold" nodeType="clickEffect">
                                  <p:stCondLst>
                                    <p:cond delay="0"/>
                                  </p:stCondLst>
                                  <p:childTnLst>
                                    <p:animMotion origin="layout" path="M 0.00055 -4.44444E-6 L 0.02822 -4.44444E-6 " pathEditMode="relative" ptsTypes="AA">
                                      <p:cBhvr>
                                        <p:cTn id="39" dur="500" fill="hold"/>
                                        <p:tgtEl>
                                          <p:spTgt spid="3"/>
                                        </p:tgtEl>
                                        <p:attrNameLst>
                                          <p:attrName>ppt_x</p:attrName>
                                          <p:attrName>ppt_y</p:attrName>
                                        </p:attrNameLst>
                                      </p:cBhvr>
                                    </p:animMotion>
                                  </p:childTnLst>
                                </p:cTn>
                              </p:par>
                              <p:par>
                                <p:cTn id="40" presetID="0" presetClass="path" presetSubtype="0" fill="hold" grpId="0" nodeType="withEffect">
                                  <p:stCondLst>
                                    <p:cond delay="0"/>
                                  </p:stCondLst>
                                  <p:childTnLst>
                                    <p:animMotion origin="layout" path="M -4.34028E-6 -4.44444E-6 C 0.01107 0.00251 0.02225 0.00502 0.03212 0.00116 C 0.04189 -0.0027 0.05393 -0.01041 0.05882 -0.02334 C 0.06391 -0.03626 0.05957 -0.0625 0.06196 -0.07638 C 0.06435 -0.09008 0.06402 -0.09934 0.07336 -0.10609 C 0.0829 -0.11284 0.11871 -0.11631 0.11871 -0.11612 L 0.11871 -0.11631 " pathEditMode="relative" rAng="0" ptsTypes="AAAAAAA">
                                      <p:cBhvr>
                                        <p:cTn id="41" dur="500" fill="hold"/>
                                        <p:tgtEl>
                                          <p:spTgt spid="40"/>
                                        </p:tgtEl>
                                        <p:attrNameLst>
                                          <p:attrName>ppt_x</p:attrName>
                                          <p:attrName>ppt_y</p:attrName>
                                        </p:attrNameLst>
                                      </p:cBhvr>
                                      <p:rCtr x="5935" y="-5671"/>
                                    </p:animMotion>
                                  </p:childTnLst>
                                  <p:subTnLst>
                                    <p:set>
                                      <p:cBhvr override="childStyle">
                                        <p:cTn dur="1" fill="hold" display="0" masterRel="sameClick" afterEffect="1">
                                          <p:stCondLst>
                                            <p:cond evt="end" delay="0">
                                              <p:tn val="40"/>
                                            </p:cond>
                                          </p:stCondLst>
                                        </p:cTn>
                                        <p:tgtEl>
                                          <p:spTgt spid="40"/>
                                        </p:tgtEl>
                                        <p:attrNameLst>
                                          <p:attrName>style.visibility</p:attrName>
                                        </p:attrNameLst>
                                      </p:cBhvr>
                                      <p:to>
                                        <p:strVal val="hidden"/>
                                      </p:to>
                                    </p:set>
                                  </p:sub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0" grpId="0" animBg="1"/>
      <p:bldP spid="52" grpId="0" animBg="1"/>
      <p:bldP spid="53" grpId="0" animBg="1"/>
      <p:bldP spid="58" grpId="0" animBg="1"/>
      <p:bldP spid="39" grpId="0" animBg="1"/>
      <p:bldP spid="64" grpId="0" animBg="1"/>
      <p:bldP spid="65" grpId="0" animBg="1"/>
      <p:bldP spid="65" grpId="1" animBg="1"/>
      <p:bldP spid="48" grpId="0" animBg="1"/>
      <p:bldP spid="48" grpId="1" animBg="1"/>
      <p:bldP spid="51" grpId="0" animBg="1"/>
      <p:bldP spid="51" grpId="1" animBg="1"/>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Strict Priorities: Things to bear in mind</a:t>
            </a:r>
          </a:p>
        </p:txBody>
      </p:sp>
      <p:sp>
        <p:nvSpPr>
          <p:cNvPr id="3" name="Content Placeholder 2"/>
          <p:cNvSpPr>
            <a:spLocks noGrp="1"/>
          </p:cNvSpPr>
          <p:nvPr>
            <p:ph idx="1"/>
          </p:nvPr>
        </p:nvSpPr>
        <p:spPr>
          <a:xfrm>
            <a:off x="1524000" y="2057400"/>
            <a:ext cx="11811000" cy="4937760"/>
          </a:xfrm>
        </p:spPr>
        <p:txBody>
          <a:bodyPr/>
          <a:lstStyle/>
          <a:p>
            <a:pPr marL="514350" indent="-514350">
              <a:buSzPct val="100000"/>
              <a:buFont typeface="+mj-lt"/>
              <a:buAutoNum type="arabicPeriod"/>
            </a:pPr>
            <a:r>
              <a:rPr lang="en-US" sz="3200" dirty="0"/>
              <a:t>Strict priorities can be used with any number of queues.</a:t>
            </a:r>
          </a:p>
          <a:p>
            <a:pPr marL="514350" indent="-514350">
              <a:buSzPct val="100000"/>
              <a:buFont typeface="+mj-lt"/>
              <a:buAutoNum type="arabicPeriod"/>
            </a:pPr>
            <a:r>
              <a:rPr lang="en-US" sz="3200" dirty="0"/>
              <a:t>Strict priorities means a queue is only served when all the higher priority queues are empty. </a:t>
            </a:r>
          </a:p>
          <a:p>
            <a:pPr marL="514350" indent="-514350">
              <a:buSzPct val="100000"/>
              <a:buFont typeface="+mj-lt"/>
              <a:buAutoNum type="arabicPeriod"/>
            </a:pPr>
            <a:r>
              <a:rPr lang="en-US" sz="3200" dirty="0"/>
              <a:t>Highest priority flows “see” a network with no lower priority traffic.</a:t>
            </a:r>
          </a:p>
          <a:p>
            <a:pPr marL="514350" indent="-514350">
              <a:buSzPct val="100000"/>
              <a:buFont typeface="+mj-lt"/>
              <a:buAutoNum type="arabicPeriod"/>
            </a:pPr>
            <a:r>
              <a:rPr lang="en-US" sz="3200" dirty="0"/>
              <a:t>Higher priority flows can permanently block lower priority flows. Try to limit the amount of high priority traffic.</a:t>
            </a:r>
          </a:p>
          <a:p>
            <a:pPr marL="514350" indent="-514350">
              <a:buSzPct val="100000"/>
              <a:buFont typeface="+mj-lt"/>
              <a:buAutoNum type="arabicPeriod"/>
            </a:pPr>
            <a:r>
              <a:rPr lang="en-US" sz="3200" dirty="0"/>
              <a:t>Not likely to work well if you can’t control the amount of high priority traffic.</a:t>
            </a:r>
          </a:p>
          <a:p>
            <a:pPr marL="514350" indent="-514350">
              <a:buSzPct val="100000"/>
              <a:buFont typeface="+mj-lt"/>
              <a:buAutoNum type="arabicPeriod"/>
            </a:pPr>
            <a:r>
              <a:rPr lang="en-US" sz="3200" dirty="0"/>
              <a:t>Or if you really want </a:t>
            </a:r>
            <a:r>
              <a:rPr lang="en-US" sz="3200" i="1" dirty="0"/>
              <a:t>weighted </a:t>
            </a:r>
            <a:r>
              <a:rPr lang="en-US" sz="3200" dirty="0"/>
              <a:t>(instead of strict) priority.</a:t>
            </a:r>
            <a:endParaRPr lang="en-US" sz="3200" dirty="0">
              <a:solidFill>
                <a:schemeClr val="accent2"/>
              </a:solidFill>
            </a:endParaRPr>
          </a:p>
        </p:txBody>
      </p:sp>
      <p:sp>
        <p:nvSpPr>
          <p:cNvPr id="4" name="Slide Number Placeholder 3"/>
          <p:cNvSpPr>
            <a:spLocks noGrp="1"/>
          </p:cNvSpPr>
          <p:nvPr>
            <p:ph type="sldNum" sz="quarter" idx="12"/>
          </p:nvPr>
        </p:nvSpPr>
        <p:spPr/>
        <p:txBody>
          <a:bodyPr/>
          <a:lstStyle/>
          <a:p>
            <a:fld id="{47BB83B6-92F4-494F-9F1D-BD99F394F2F6}" type="slidenum">
              <a:rPr lang="en-US" smtClean="0"/>
              <a:pPr/>
              <a:t>25</a:t>
            </a:fld>
            <a:endParaRPr lang="en-US"/>
          </a:p>
        </p:txBody>
      </p:sp>
    </p:spTree>
    <p:extLst>
      <p:ext uri="{BB962C8B-B14F-4D97-AF65-F5344CB8AC3E}">
        <p14:creationId xmlns:p14="http://schemas.microsoft.com/office/powerpoint/2010/main" val="147945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How do I give weighted </a:t>
            </a:r>
            <a:br>
              <a:rPr lang="en-US" dirty="0"/>
            </a:br>
            <a:r>
              <a:rPr lang="en-US" dirty="0"/>
              <a:t>(instead of strict) priority?</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11582400" y="7680325"/>
            <a:ext cx="3048000" cy="549275"/>
          </a:xfrm>
        </p:spPr>
        <p:txBody>
          <a:bodyPr/>
          <a:lstStyle/>
          <a:p>
            <a:fld id="{47BB83B6-92F4-494F-9F1D-BD99F394F2F6}" type="slidenum">
              <a:rPr lang="en-US" smtClean="0"/>
              <a:pPr/>
              <a:t>26</a:t>
            </a:fld>
            <a:endParaRPr lang="en-US"/>
          </a:p>
        </p:txBody>
      </p:sp>
    </p:spTree>
    <p:extLst>
      <p:ext uri="{BB962C8B-B14F-4D97-AF65-F5344CB8AC3E}">
        <p14:creationId xmlns:p14="http://schemas.microsoft.com/office/powerpoint/2010/main" val="951444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BB83B6-92F4-494F-9F1D-BD99F394F2F6}" type="slidenum">
              <a:rPr lang="en-US" smtClean="0"/>
              <a:pPr/>
              <a:t>27</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64" name="Rectangle 63"/>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5" name="Rectangle 64"/>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7" name="Rectangle 76"/>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3" name="Rectangle 82"/>
          <p:cNvSpPr/>
          <p:nvPr/>
        </p:nvSpPr>
        <p:spPr bwMode="auto">
          <a:xfrm>
            <a:off x="817226" y="252401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4" name="Rectangle 83"/>
          <p:cNvSpPr/>
          <p:nvPr/>
        </p:nvSpPr>
        <p:spPr bwMode="auto">
          <a:xfrm>
            <a:off x="847164" y="254328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5" name="Rectangle 84"/>
          <p:cNvSpPr/>
          <p:nvPr/>
        </p:nvSpPr>
        <p:spPr bwMode="auto">
          <a:xfrm>
            <a:off x="847164" y="254328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6" name="Rectangle 85"/>
          <p:cNvSpPr/>
          <p:nvPr/>
        </p:nvSpPr>
        <p:spPr bwMode="auto">
          <a:xfrm>
            <a:off x="863213" y="3610086"/>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7" name="Rectangle 86"/>
          <p:cNvSpPr/>
          <p:nvPr/>
        </p:nvSpPr>
        <p:spPr bwMode="auto">
          <a:xfrm>
            <a:off x="851646" y="3533886"/>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8" name="Rectangle 87"/>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9" name="Rectangle 88"/>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90" name="Rectangle 89"/>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91" name="Rectangle 90"/>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141898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par>
                          <p:cTn id="7" fill="hold">
                            <p:stCondLst>
                              <p:cond delay="0"/>
                            </p:stCondLst>
                            <p:childTnLst>
                              <p:par>
                                <p:cTn id="8" presetID="0" presetClass="path" presetSubtype="0" fill="hold" grpId="1" nodeType="afterEffect">
                                  <p:stCondLst>
                                    <p:cond delay="0"/>
                                  </p:stCondLst>
                                  <p:childTnLst>
                                    <p:animMotion origin="layout" path="M -0.00412 -0.01331 C 0.04123 -0.01832 0.0867 -0.02334 0.1135 -0.00887 C 0.14019 0.0056 0.13552 0.05344 0.15636 0.07388 C 0.17719 0.09414 0.17839 0.10649 0.2385 0.11304 C 0.2985 0.1196 0.40755 0.11632 0.51671 0.11304 " pathEditMode="relative" rAng="0" ptsTypes="AAAAA">
                                      <p:cBhvr>
                                        <p:cTn id="9" dur="500" fill="hold"/>
                                        <p:tgtEl>
                                          <p:spTgt spid="86"/>
                                        </p:tgtEl>
                                        <p:attrNameLst>
                                          <p:attrName>ppt_x</p:attrName>
                                          <p:attrName>ppt_y</p:attrName>
                                        </p:attrNameLst>
                                      </p:cBhvr>
                                      <p:rCtr x="26042" y="6231"/>
                                    </p:animMotion>
                                  </p:childTnLst>
                                  <p:subTnLst>
                                    <p:set>
                                      <p:cBhvr override="childStyle">
                                        <p:cTn dur="1" fill="hold" display="0" masterRel="sameClick" afterEffect="1">
                                          <p:stCondLst>
                                            <p:cond evt="end" delay="0">
                                              <p:tn val="8"/>
                                            </p:cond>
                                          </p:stCondLst>
                                        </p:cTn>
                                        <p:tgtEl>
                                          <p:spTgt spid="86"/>
                                        </p:tgtEl>
                                        <p:attrNameLst>
                                          <p:attrName>style.visibility</p:attrName>
                                        </p:attrNameLst>
                                      </p:cBhvr>
                                      <p:to>
                                        <p:strVal val="hidden"/>
                                      </p:to>
                                    </p:set>
                                  </p:sub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1" nodeType="after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par>
                          <p:cTn id="16" fill="hold">
                            <p:stCondLst>
                              <p:cond delay="500"/>
                            </p:stCondLst>
                            <p:childTnLst>
                              <p:par>
                                <p:cTn id="17" presetID="0" presetClass="path" presetSubtype="0" fill="hold" grpId="0" nodeType="afterEffect">
                                  <p:stCondLst>
                                    <p:cond delay="0"/>
                                  </p:stCondLst>
                                  <p:childTnLst>
                                    <p:animMotion origin="layout" path="M -0.00553 -0.00116 C 0.00043 0.03241 0.00651 0.06636 0.02376 0.08526 C 0.04091 0.10436 0.07802 0.12153 0.09722 0.11285 C 0.11643 0.10398 0.07867 0.05151 0.13889 0.03241 C 0.19911 0.01331 0.45877 -0.00116 0.45877 -0.00096 L 0.45877 -0.00116 " pathEditMode="relative" rAng="0" ptsTypes="AAAAAA">
                                      <p:cBhvr>
                                        <p:cTn id="18" dur="500" fill="hold"/>
                                        <p:tgtEl>
                                          <p:spTgt spid="83"/>
                                        </p:tgtEl>
                                        <p:attrNameLst>
                                          <p:attrName>ppt_x</p:attrName>
                                          <p:attrName>ppt_y</p:attrName>
                                        </p:attrNameLst>
                                      </p:cBhvr>
                                      <p:rCtr x="23210" y="5806"/>
                                    </p:animMotion>
                                  </p:childTnLst>
                                  <p:subTnLst>
                                    <p:set>
                                      <p:cBhvr override="childStyle">
                                        <p:cTn dur="1" fill="hold" display="0" masterRel="sameClick" afterEffect="1">
                                          <p:stCondLst>
                                            <p:cond evt="end" delay="0">
                                              <p:tn val="17"/>
                                            </p:cond>
                                          </p:stCondLst>
                                        </p:cTn>
                                        <p:tgtEl>
                                          <p:spTgt spid="83"/>
                                        </p:tgtEl>
                                        <p:attrNameLst>
                                          <p:attrName>style.visibility</p:attrName>
                                        </p:attrNameLst>
                                      </p:cBhvr>
                                      <p:to>
                                        <p:strVal val="hidden"/>
                                      </p:to>
                                    </p:set>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par>
                          <p:cTn id="25" fill="hold">
                            <p:stCondLst>
                              <p:cond delay="1000"/>
                            </p:stCondLst>
                            <p:childTnLst>
                              <p:par>
                                <p:cTn id="26" presetID="0" presetClass="path" presetSubtype="0" fill="hold" grpId="0" nodeType="afterEffect">
                                  <p:stCondLst>
                                    <p:cond delay="0"/>
                                  </p:stCondLst>
                                  <p:childTnLst>
                                    <p:animMotion origin="layout" path="M -0.00239 -0.00348 C 0.00228 0.02932 0.00716 0.06269 0.02094 0.08121 C 0.03462 0.09992 0.06435 0.1167 0.07965 0.10821 C 0.09505 0.09953 0.06489 0.04803 0.11296 0.02932 C 0.16103 0.01061 0.3686 -0.00348 0.3686 -0.00328 L 0.3686 -0.00348 " pathEditMode="relative" rAng="0" ptsTypes="AAAAAA">
                                      <p:cBhvr>
                                        <p:cTn id="27" dur="500" fill="hold"/>
                                        <p:tgtEl>
                                          <p:spTgt spid="84"/>
                                        </p:tgtEl>
                                        <p:attrNameLst>
                                          <p:attrName>ppt_x</p:attrName>
                                          <p:attrName>ppt_y</p:attrName>
                                        </p:attrNameLst>
                                      </p:cBhvr>
                                      <p:rCtr x="18544" y="5691"/>
                                    </p:animMotion>
                                  </p:childTnLst>
                                  <p:subTnLst>
                                    <p:set>
                                      <p:cBhvr override="childStyle">
                                        <p:cTn dur="1" fill="hold" display="0" masterRel="sameClick" afterEffect="1">
                                          <p:stCondLst>
                                            <p:cond evt="end" delay="0">
                                              <p:tn val="26"/>
                                            </p:cond>
                                          </p:stCondLst>
                                        </p:cTn>
                                        <p:tgtEl>
                                          <p:spTgt spid="84"/>
                                        </p:tgtEl>
                                        <p:attrNameLst>
                                          <p:attrName>style.visibility</p:attrName>
                                        </p:attrNameLst>
                                      </p:cBhvr>
                                      <p:to>
                                        <p:strVal val="hidden"/>
                                      </p:to>
                                    </p:set>
                                  </p:sub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87"/>
                                        </p:tgtEl>
                                        <p:attrNameLst>
                                          <p:attrName>style.visibility</p:attrName>
                                        </p:attrNameLst>
                                      </p:cBhvr>
                                      <p:to>
                                        <p:strVal val="visible"/>
                                      </p:to>
                                    </p:set>
                                  </p:childTnLst>
                                </p:cTn>
                              </p:par>
                            </p:childTnLst>
                          </p:cTn>
                        </p:par>
                        <p:par>
                          <p:cTn id="34" fill="hold">
                            <p:stCondLst>
                              <p:cond delay="1500"/>
                            </p:stCondLst>
                            <p:childTnLst>
                              <p:par>
                                <p:cTn id="35" presetID="0" presetClass="path" presetSubtype="0" fill="hold" grpId="1" nodeType="afterEffect">
                                  <p:stCondLst>
                                    <p:cond delay="0"/>
                                  </p:stCondLst>
                                  <p:childTnLst>
                                    <p:animMotion origin="layout" path="M -1.04167E-7 -4.44444E-6 C 0.04329 -0.00501 0.0867 -0.01003 0.11241 0.00444 C 0.13791 0.01891 0.13346 0.06675 0.15343 0.0872 C 0.17318 0.10745 0.17448 0.1198 0.23199 0.12635 C 0.28928 0.13291 0.39366 0.12963 0.49805 0.12635 " pathEditMode="relative" rAng="0" ptsTypes="AAAAA">
                                      <p:cBhvr>
                                        <p:cTn id="36" dur="500" fill="hold"/>
                                        <p:tgtEl>
                                          <p:spTgt spid="87"/>
                                        </p:tgtEl>
                                        <p:attrNameLst>
                                          <p:attrName>ppt_x</p:attrName>
                                          <p:attrName>ppt_y</p:attrName>
                                        </p:attrNameLst>
                                      </p:cBhvr>
                                      <p:rCtr x="24902" y="6231"/>
                                    </p:animMotion>
                                  </p:childTnLst>
                                  <p:subTnLst>
                                    <p:set>
                                      <p:cBhvr override="childStyle">
                                        <p:cTn dur="1" fill="hold" display="0" masterRel="sameClick" afterEffect="1">
                                          <p:stCondLst>
                                            <p:cond evt="end" delay="0">
                                              <p:tn val="35"/>
                                            </p:cond>
                                          </p:stCondLst>
                                        </p:cTn>
                                        <p:tgtEl>
                                          <p:spTgt spid="87"/>
                                        </p:tgtEl>
                                        <p:attrNameLst>
                                          <p:attrName>style.visibility</p:attrName>
                                        </p:attrNameLst>
                                      </p:cBhvr>
                                      <p:to>
                                        <p:strVal val="hidden"/>
                                      </p:to>
                                    </p:set>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74"/>
                                        </p:tgtEl>
                                        <p:attrNameLst>
                                          <p:attrName>style.visibility</p:attrName>
                                        </p:attrNameLst>
                                      </p:cBhvr>
                                      <p:to>
                                        <p:strVal val="visible"/>
                                      </p:to>
                                    </p:set>
                                  </p:childTnLst>
                                </p:cTn>
                              </p:par>
                            </p:childTnLst>
                          </p:cTn>
                        </p:par>
                        <p:par>
                          <p:cTn id="40" fill="hold">
                            <p:stCondLst>
                              <p:cond delay="2000"/>
                            </p:stCondLst>
                            <p:childTnLst>
                              <p:par>
                                <p:cTn id="41" presetID="1" presetClass="entr" presetSubtype="0" fill="hold" grpId="1" nodeType="after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par>
                          <p:cTn id="43" fill="hold">
                            <p:stCondLst>
                              <p:cond delay="2000"/>
                            </p:stCondLst>
                            <p:childTnLst>
                              <p:par>
                                <p:cTn id="44" presetID="0" presetClass="path" presetSubtype="0" fill="hold" grpId="0" nodeType="afterEffect">
                                  <p:stCondLst>
                                    <p:cond delay="0"/>
                                  </p:stCondLst>
                                  <p:childTnLst>
                                    <p:animMotion origin="layout" path="M -0.00119 -0.00348 C 0.00239 0.02797 0.00608 0.05999 0.01671 0.07774 C 0.02724 0.09568 0.05002 0.11169 0.06185 0.10359 C 0.07368 0.09529 0.05046 0.04591 0.08746 0.02797 C 0.12446 0.01003 0.28407 -0.00348 0.28407 -0.00328 L 0.28407 -0.00348 " pathEditMode="relative" rAng="0" ptsTypes="AAAAAA">
                                      <p:cBhvr>
                                        <p:cTn id="45" dur="500" fill="hold"/>
                                        <p:tgtEl>
                                          <p:spTgt spid="85"/>
                                        </p:tgtEl>
                                        <p:attrNameLst>
                                          <p:attrName>ppt_x</p:attrName>
                                          <p:attrName>ppt_y</p:attrName>
                                        </p:attrNameLst>
                                      </p:cBhvr>
                                      <p:rCtr x="14258" y="5459"/>
                                    </p:animMotion>
                                  </p:childTnLst>
                                  <p:subTnLst>
                                    <p:set>
                                      <p:cBhvr override="childStyle">
                                        <p:cTn dur="1" fill="hold" display="0" masterRel="sameClick" afterEffect="1">
                                          <p:stCondLst>
                                            <p:cond evt="end" delay="0">
                                              <p:tn val="44"/>
                                            </p:cond>
                                          </p:stCondLst>
                                        </p:cTn>
                                        <p:tgtEl>
                                          <p:spTgt spid="85"/>
                                        </p:tgtEl>
                                        <p:attrNameLst>
                                          <p:attrName>style.visibility</p:attrName>
                                        </p:attrNameLst>
                                      </p:cBhvr>
                                      <p:to>
                                        <p:strVal val="hidden"/>
                                      </p:to>
                                    </p:set>
                                  </p:sub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par>
                          <p:cTn id="49" fill="hold">
                            <p:stCondLst>
                              <p:cond delay="2500"/>
                            </p:stCondLst>
                            <p:childTnLst>
                              <p:par>
                                <p:cTn id="50" presetID="1" presetClass="entr" presetSubtype="0" fill="hold" grpId="0" nodeType="afterEffect">
                                  <p:stCondLst>
                                    <p:cond delay="0"/>
                                  </p:stCondLst>
                                  <p:childTnLst>
                                    <p:set>
                                      <p:cBhvr>
                                        <p:cTn id="51" dur="1" fill="hold">
                                          <p:stCondLst>
                                            <p:cond delay="0"/>
                                          </p:stCondLst>
                                        </p:cTn>
                                        <p:tgtEl>
                                          <p:spTgt spid="88"/>
                                        </p:tgtEl>
                                        <p:attrNameLst>
                                          <p:attrName>style.visibility</p:attrName>
                                        </p:attrNameLst>
                                      </p:cBhvr>
                                      <p:to>
                                        <p:strVal val="visible"/>
                                      </p:to>
                                    </p:set>
                                  </p:childTnLst>
                                </p:cTn>
                              </p:par>
                            </p:childTnLst>
                          </p:cTn>
                        </p:par>
                        <p:par>
                          <p:cTn id="52" fill="hold">
                            <p:stCondLst>
                              <p:cond delay="2500"/>
                            </p:stCondLst>
                            <p:childTnLst>
                              <p:par>
                                <p:cTn id="53" presetID="0" presetClass="path" presetSubtype="0" fill="hold" grpId="1" nodeType="afterEffect">
                                  <p:stCondLst>
                                    <p:cond delay="0"/>
                                  </p:stCondLst>
                                  <p:childTnLst>
                                    <p:animMotion origin="layout" path="M -1.04167E-7 -4.44444E-6 C 0.04026 -0.00501 0.08073 -0.01003 0.10471 0.00444 C 0.12847 0.01891 0.12435 0.06675 0.14301 0.0872 C 0.16135 0.10745 0.16265 0.1198 0.21625 0.12635 C 0.26964 0.13291 0.36697 0.12963 0.4643 0.12635 " pathEditMode="relative" rAng="0" ptsTypes="AAAAA">
                                      <p:cBhvr>
                                        <p:cTn id="54" dur="500" fill="hold"/>
                                        <p:tgtEl>
                                          <p:spTgt spid="88"/>
                                        </p:tgtEl>
                                        <p:attrNameLst>
                                          <p:attrName>ppt_x</p:attrName>
                                          <p:attrName>ppt_y</p:attrName>
                                        </p:attrNameLst>
                                      </p:cBhvr>
                                      <p:rCtr x="23210" y="6231"/>
                                    </p:animMotion>
                                  </p:childTnLst>
                                  <p:subTnLst>
                                    <p:set>
                                      <p:cBhvr override="childStyle">
                                        <p:cTn dur="1" fill="hold" display="0" masterRel="sameClick" afterEffect="1">
                                          <p:stCondLst>
                                            <p:cond evt="end" delay="0">
                                              <p:tn val="53"/>
                                            </p:cond>
                                          </p:stCondLst>
                                        </p:cTn>
                                        <p:tgtEl>
                                          <p:spTgt spid="88"/>
                                        </p:tgtEl>
                                        <p:attrNameLst>
                                          <p:attrName>style.visibility</p:attrName>
                                        </p:attrNameLst>
                                      </p:cBhvr>
                                      <p:to>
                                        <p:strVal val="hidden"/>
                                      </p:to>
                                    </p:set>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0"/>
                                          </p:stCondLst>
                                        </p:cTn>
                                        <p:tgtEl>
                                          <p:spTgt spid="75"/>
                                        </p:tgtEl>
                                        <p:attrNameLst>
                                          <p:attrName>style.visibility</p:attrName>
                                        </p:attrNameLst>
                                      </p:cBhvr>
                                      <p:to>
                                        <p:strVal val="visible"/>
                                      </p:to>
                                    </p:se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par>
                          <p:cTn id="61" fill="hold">
                            <p:stCondLst>
                              <p:cond delay="3000"/>
                            </p:stCondLst>
                            <p:childTnLst>
                              <p:par>
                                <p:cTn id="62" presetID="0" presetClass="path" presetSubtype="0" fill="hold" grpId="1" nodeType="afterEffect">
                                  <p:stCondLst>
                                    <p:cond delay="0"/>
                                  </p:stCondLst>
                                  <p:childTnLst>
                                    <p:animMotion origin="layout" path="M -1.04167E-7 -4.44444E-6 C 0.03787 -0.00501 0.07606 -0.01003 0.09863 0.00444 C 0.12099 0.01891 0.11719 0.06675 0.13466 0.0872 C 0.15202 0.10745 0.15332 0.1198 0.20378 0.12635 C 0.25412 0.13291 0.34592 0.12963 0.43772 0.12635 " pathEditMode="relative" rAng="0" ptsTypes="AAAAA">
                                      <p:cBhvr>
                                        <p:cTn id="63" dur="500" fill="hold"/>
                                        <p:tgtEl>
                                          <p:spTgt spid="89"/>
                                        </p:tgtEl>
                                        <p:attrNameLst>
                                          <p:attrName>ppt_x</p:attrName>
                                          <p:attrName>ppt_y</p:attrName>
                                        </p:attrNameLst>
                                      </p:cBhvr>
                                      <p:rCtr x="21886" y="6231"/>
                                    </p:animMotion>
                                  </p:childTnLst>
                                  <p:subTnLst>
                                    <p:set>
                                      <p:cBhvr override="childStyle">
                                        <p:cTn dur="1" fill="hold" display="0" masterRel="sameClick" afterEffect="1">
                                          <p:stCondLst>
                                            <p:cond evt="end" delay="0">
                                              <p:tn val="62"/>
                                            </p:cond>
                                          </p:stCondLst>
                                        </p:cTn>
                                        <p:tgtEl>
                                          <p:spTgt spid="89"/>
                                        </p:tgtEl>
                                        <p:attrNameLst>
                                          <p:attrName>style.visibility</p:attrName>
                                        </p:attrNameLst>
                                      </p:cBhvr>
                                      <p:to>
                                        <p:strVal val="hidden"/>
                                      </p:to>
                                    </p:set>
                                  </p:subTnLst>
                                </p:cTn>
                              </p:par>
                            </p:childTnLst>
                          </p:cTn>
                        </p:par>
                        <p:par>
                          <p:cTn id="64" fill="hold">
                            <p:stCondLst>
                              <p:cond delay="3500"/>
                            </p:stCondLst>
                            <p:childTnLst>
                              <p:par>
                                <p:cTn id="65" presetID="1" presetClass="entr" presetSubtype="0" fill="hold" grpId="0" nodeType="after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par>
                          <p:cTn id="67" fill="hold">
                            <p:stCondLst>
                              <p:cond delay="3500"/>
                            </p:stCondLst>
                            <p:childTnLst>
                              <p:par>
                                <p:cTn id="68" presetID="1" presetClass="entr" presetSubtype="0" fill="hold" grpId="0" nodeType="afterEffect">
                                  <p:stCondLst>
                                    <p:cond delay="0"/>
                                  </p:stCondLst>
                                  <p:childTnLst>
                                    <p:set>
                                      <p:cBhvr>
                                        <p:cTn id="69" dur="1" fill="hold">
                                          <p:stCondLst>
                                            <p:cond delay="0"/>
                                          </p:stCondLst>
                                        </p:cTn>
                                        <p:tgtEl>
                                          <p:spTgt spid="90"/>
                                        </p:tgtEl>
                                        <p:attrNameLst>
                                          <p:attrName>style.visibility</p:attrName>
                                        </p:attrNameLst>
                                      </p:cBhvr>
                                      <p:to>
                                        <p:strVal val="visible"/>
                                      </p:to>
                                    </p:set>
                                  </p:childTnLst>
                                </p:cTn>
                              </p:par>
                            </p:childTnLst>
                          </p:cTn>
                        </p:par>
                        <p:par>
                          <p:cTn id="70" fill="hold">
                            <p:stCondLst>
                              <p:cond delay="3500"/>
                            </p:stCondLst>
                            <p:childTnLst>
                              <p:par>
                                <p:cTn id="71" presetID="0" presetClass="path" presetSubtype="0" fill="hold" grpId="1" nodeType="afterEffect">
                                  <p:stCondLst>
                                    <p:cond delay="0"/>
                                  </p:stCondLst>
                                  <p:childTnLst>
                                    <p:animMotion origin="layout" path="M -1.04167E-7 -4.44444E-6 C 0.03548 -0.00501 0.07118 -0.01003 0.09245 0.00444 C 0.11339 0.01891 0.10981 0.06675 0.12619 0.0872 C 0.14247 0.10745 0.14377 0.1198 0.19108 0.12635 C 0.23828 0.13291 0.32433 0.12963 0.41037 0.12635 " pathEditMode="relative" rAng="0" ptsTypes="AAAAA">
                                      <p:cBhvr>
                                        <p:cTn id="72" dur="500" fill="hold"/>
                                        <p:tgtEl>
                                          <p:spTgt spid="90"/>
                                        </p:tgtEl>
                                        <p:attrNameLst>
                                          <p:attrName>ppt_x</p:attrName>
                                          <p:attrName>ppt_y</p:attrName>
                                        </p:attrNameLst>
                                      </p:cBhvr>
                                      <p:rCtr x="20519" y="6231"/>
                                    </p:animMotion>
                                  </p:childTnLst>
                                  <p:subTnLst>
                                    <p:set>
                                      <p:cBhvr override="childStyle">
                                        <p:cTn dur="1" fill="hold" display="0" masterRel="sameClick" afterEffect="1">
                                          <p:stCondLst>
                                            <p:cond evt="end" delay="0">
                                              <p:tn val="71"/>
                                            </p:cond>
                                          </p:stCondLst>
                                        </p:cTn>
                                        <p:tgtEl>
                                          <p:spTgt spid="90"/>
                                        </p:tgtEl>
                                        <p:attrNameLst>
                                          <p:attrName>style.visibility</p:attrName>
                                        </p:attrNameLst>
                                      </p:cBhvr>
                                      <p:to>
                                        <p:strVal val="hidden"/>
                                      </p:to>
                                    </p:set>
                                  </p:subTnLst>
                                </p:cTn>
                              </p:par>
                            </p:childTnLst>
                          </p:cTn>
                        </p:par>
                        <p:par>
                          <p:cTn id="73" fill="hold">
                            <p:stCondLst>
                              <p:cond delay="4000"/>
                            </p:stCondLst>
                            <p:childTnLst>
                              <p:par>
                                <p:cTn id="74" presetID="1" presetClass="entr" presetSubtype="0" fill="hold" grpId="0" nodeType="afterEffect">
                                  <p:stCondLst>
                                    <p:cond delay="0"/>
                                  </p:stCondLst>
                                  <p:childTnLst>
                                    <p:set>
                                      <p:cBhvr>
                                        <p:cTn id="75" dur="1" fill="hold">
                                          <p:stCondLst>
                                            <p:cond delay="0"/>
                                          </p:stCondLst>
                                        </p:cTn>
                                        <p:tgtEl>
                                          <p:spTgt spid="77"/>
                                        </p:tgtEl>
                                        <p:attrNameLst>
                                          <p:attrName>style.visibility</p:attrName>
                                        </p:attrNameLst>
                                      </p:cBhvr>
                                      <p:to>
                                        <p:strVal val="visible"/>
                                      </p:to>
                                    </p:set>
                                  </p:childTnLst>
                                </p:cTn>
                              </p:par>
                            </p:childTnLst>
                          </p:cTn>
                        </p:par>
                        <p:par>
                          <p:cTn id="76" fill="hold">
                            <p:stCondLst>
                              <p:cond delay="4000"/>
                            </p:stCondLst>
                            <p:childTnLst>
                              <p:par>
                                <p:cTn id="77" presetID="1" presetClass="entr" presetSubtype="0" fill="hold" grpId="0" nodeType="after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par>
                          <p:cTn id="79" fill="hold">
                            <p:stCondLst>
                              <p:cond delay="4000"/>
                            </p:stCondLst>
                            <p:childTnLst>
                              <p:par>
                                <p:cTn id="80" presetID="0" presetClass="path" presetSubtype="0" fill="hold" grpId="1" nodeType="afterEffect">
                                  <p:stCondLst>
                                    <p:cond delay="0"/>
                                  </p:stCondLst>
                                  <p:childTnLst>
                                    <p:animMotion origin="layout" path="M -1.04167E-7 -4.44444E-6 C 0.03309 -0.00501 0.06641 -0.01003 0.08626 0.00444 C 0.10579 0.01891 0.10243 0.06675 0.11773 0.0872 C 0.13292 0.10745 0.13411 0.1198 0.17828 0.12635 C 0.22233 0.13291 0.30263 0.12963 0.38292 0.12635 " pathEditMode="relative" rAng="0" ptsTypes="AAAAA">
                                      <p:cBhvr>
                                        <p:cTn id="81" dur="500" fill="hold"/>
                                        <p:tgtEl>
                                          <p:spTgt spid="91"/>
                                        </p:tgtEl>
                                        <p:attrNameLst>
                                          <p:attrName>ppt_x</p:attrName>
                                          <p:attrName>ppt_y</p:attrName>
                                        </p:attrNameLst>
                                      </p:cBhvr>
                                      <p:rCtr x="19141" y="6231"/>
                                    </p:animMotion>
                                  </p:childTnLst>
                                  <p:subTnLst>
                                    <p:set>
                                      <p:cBhvr override="childStyle">
                                        <p:cTn dur="1" fill="hold" display="0" masterRel="sameClick" afterEffect="1">
                                          <p:stCondLst>
                                            <p:cond evt="end" delay="0">
                                              <p:tn val="80"/>
                                            </p:cond>
                                          </p:stCondLst>
                                        </p:cTn>
                                        <p:tgtEl>
                                          <p:spTgt spid="91"/>
                                        </p:tgtEl>
                                        <p:attrNameLst>
                                          <p:attrName>style.visibility</p:attrName>
                                        </p:attrNameLst>
                                      </p:cBhvr>
                                      <p:to>
                                        <p:strVal val="hidden"/>
                                      </p:to>
                                    </p:set>
                                  </p:subTnLst>
                                </p:cTn>
                              </p:par>
                            </p:childTnLst>
                          </p:cTn>
                        </p:par>
                        <p:par>
                          <p:cTn id="82" fill="hold">
                            <p:stCondLst>
                              <p:cond delay="4500"/>
                            </p:stCondLst>
                            <p:childTnLst>
                              <p:par>
                                <p:cTn id="83" presetID="1" presetClass="entr" presetSubtype="0" fill="hold" grpId="0" nodeType="after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64" grpId="0" animBg="1"/>
      <p:bldP spid="65" grpId="0" animBg="1"/>
      <p:bldP spid="74" grpId="0" animBg="1"/>
      <p:bldP spid="75" grpId="0" animBg="1"/>
      <p:bldP spid="76" grpId="0" animBg="1"/>
      <p:bldP spid="77" grpId="0" animBg="1"/>
      <p:bldP spid="78" grpId="0"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Trying to treat flows equally</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7BB83B6-92F4-494F-9F1D-BD99F394F2F6}" type="slidenum">
              <a:rPr lang="en-US" smtClean="0"/>
              <a:pPr/>
              <a:t>28</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64" name="Rectangle 63"/>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5" name="Rectangle 64"/>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7" name="Rectangle 76"/>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 name="Rectangle 37"/>
          <p:cNvSpPr/>
          <p:nvPr/>
        </p:nvSpPr>
        <p:spPr bwMode="auto">
          <a:xfrm>
            <a:off x="12913074" y="3498184"/>
            <a:ext cx="1299882" cy="696402"/>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Rectangle 40"/>
          <p:cNvSpPr/>
          <p:nvPr/>
        </p:nvSpPr>
        <p:spPr bwMode="auto">
          <a:xfrm>
            <a:off x="11201400" y="3498184"/>
            <a:ext cx="1299882" cy="696401"/>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 name="Rectangle 42"/>
          <p:cNvSpPr/>
          <p:nvPr/>
        </p:nvSpPr>
        <p:spPr bwMode="auto">
          <a:xfrm>
            <a:off x="12501282" y="3498185"/>
            <a:ext cx="402508" cy="69640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 name="Rectangle 43"/>
          <p:cNvSpPr/>
          <p:nvPr/>
        </p:nvSpPr>
        <p:spPr bwMode="auto">
          <a:xfrm>
            <a:off x="10788134" y="3498184"/>
            <a:ext cx="402508" cy="69640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106655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 0 C 0.01899 -0.00213 0.03797 -0.00405 0.05154 0 C 0.06521 0.00385 0.07465 0.00598 0.08149 0.02411 C 0.08821 0.04224 0.0817 0.09297 0.09234 0.1086 C 0.10297 0.12422 0.09863 0.11632 0.14529 0.11824 C 0.19195 0.12017 0.28212 0.12037 0.37228 0.12075 " pathEditMode="relative" ptsTypes="AAAAAA">
                                      <p:cBhvr>
                                        <p:cTn id="6" dur="1000" fill="hold"/>
                                        <p:tgtEl>
                                          <p:spTgt spid="39"/>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39"/>
                                        </p:tgtEl>
                                        <p:attrNameLst>
                                          <p:attrName>style.visibility</p:attrName>
                                        </p:attrNameLst>
                                      </p:cBhvr>
                                      <p:to>
                                        <p:strVal val="hidden"/>
                                      </p:to>
                                    </p:set>
                                  </p:sub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childTnLst>
                                </p:cTn>
                              </p:par>
                              <p:par>
                                <p:cTn id="10" presetID="0" presetClass="path" presetSubtype="0" fill="hold" grpId="0" nodeType="withEffect">
                                  <p:stCondLst>
                                    <p:cond delay="0"/>
                                  </p:stCondLst>
                                  <p:childTnLst>
                                    <p:animMotion origin="layout" path="M 1.80556E-6 -4.81481E-6 L 0.08887 -4.81481E-6 " pathEditMode="relative" rAng="0" ptsTypes="AA">
                                      <p:cBhvr>
                                        <p:cTn id="11" dur="1000" fill="hold"/>
                                        <p:tgtEl>
                                          <p:spTgt spid="64"/>
                                        </p:tgtEl>
                                        <p:attrNameLst>
                                          <p:attrName>ppt_x</p:attrName>
                                          <p:attrName>ppt_y</p:attrName>
                                        </p:attrNameLst>
                                      </p:cBhvr>
                                      <p:rCtr x="4438" y="0"/>
                                    </p:animMotion>
                                  </p:childTnLst>
                                </p:cTn>
                              </p:par>
                              <p:par>
                                <p:cTn id="12" presetID="0" presetClass="path" presetSubtype="0" fill="hold" grpId="0" nodeType="withEffect">
                                  <p:stCondLst>
                                    <p:cond delay="0"/>
                                  </p:stCondLst>
                                  <p:childTnLst>
                                    <p:animMotion origin="layout" path="M -1.00694E-6 -4.81481E-6 L 0.09473 -4.81481E-6 " pathEditMode="relative" rAng="0" ptsTypes="AA">
                                      <p:cBhvr>
                                        <p:cTn id="13" dur="1000" fill="hold"/>
                                        <p:tgtEl>
                                          <p:spTgt spid="65"/>
                                        </p:tgtEl>
                                        <p:attrNameLst>
                                          <p:attrName>ppt_x</p:attrName>
                                          <p:attrName>ppt_y</p:attrName>
                                        </p:attrNameLst>
                                      </p:cBhvr>
                                      <p:rCtr x="4731" y="0"/>
                                    </p:animMotion>
                                  </p:childTnLst>
                                </p:cTn>
                              </p:par>
                              <p:par>
                                <p:cTn id="14" presetID="0" presetClass="path" presetSubtype="0" fill="hold" grpId="0" nodeType="withEffect">
                                  <p:stCondLst>
                                    <p:cond delay="0"/>
                                  </p:stCondLst>
                                  <p:childTnLst>
                                    <p:animMotion origin="layout" path="M 4.89583E-6 -4.44444E-6 C 0.00737 0.00271 0.01497 0.0056 0.02463 0.00232 C 0.0345 -0.00096 0.05121 -4.44444E-6 0.05783 -0.01948 C 0.06456 -0.03877 0.05653 -0.09471 0.06477 -0.11361 C 0.07302 -0.13252 0.07118 -0.1302 0.10763 -0.1329 C 0.14409 -0.1358 0.21365 -0.1331 0.28342 -0.13059 " pathEditMode="relative" rAng="0" ptsTypes="AAAAAA">
                                      <p:cBhvr>
                                        <p:cTn id="15" dur="1000" fill="hold"/>
                                        <p:tgtEl>
                                          <p:spTgt spid="40"/>
                                        </p:tgtEl>
                                        <p:attrNameLst>
                                          <p:attrName>ppt_x</p:attrName>
                                          <p:attrName>ppt_y</p:attrName>
                                        </p:attrNameLst>
                                      </p:cBhvr>
                                      <p:rCtr x="14171" y="-6539"/>
                                    </p:animMotion>
                                  </p:childTnLst>
                                  <p:subTnLst>
                                    <p:set>
                                      <p:cBhvr override="childStyle">
                                        <p:cTn dur="1" fill="hold" display="0" masterRel="sameClick" afterEffect="1">
                                          <p:stCondLst>
                                            <p:cond evt="end" delay="0">
                                              <p:tn val="14"/>
                                            </p:cond>
                                          </p:stCondLst>
                                        </p:cTn>
                                        <p:tgtEl>
                                          <p:spTgt spid="40"/>
                                        </p:tgtEl>
                                        <p:attrNameLst>
                                          <p:attrName>style.visibility</p:attrName>
                                        </p:attrNameLst>
                                      </p:cBhvr>
                                      <p:to>
                                        <p:strVal val="hidden"/>
                                      </p:to>
                                    </p:set>
                                  </p:sub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0" presetClass="path" presetSubtype="0" fill="hold" grpId="0" nodeType="withEffect">
                                  <p:stCondLst>
                                    <p:cond delay="0"/>
                                  </p:stCondLst>
                                  <p:childTnLst>
                                    <p:animMotion origin="layout" path="M 0 0 L 0.02463 0 " pathEditMode="relative" ptsTypes="AA">
                                      <p:cBhvr>
                                        <p:cTn id="20" dur="1000" fill="hold"/>
                                        <p:tgtEl>
                                          <p:spTgt spid="74"/>
                                        </p:tgtEl>
                                        <p:attrNameLst>
                                          <p:attrName>ppt_x</p:attrName>
                                          <p:attrName>ppt_y</p:attrName>
                                        </p:attrNameLst>
                                      </p:cBhvr>
                                    </p:animMotion>
                                  </p:childTnLst>
                                </p:cTn>
                              </p:par>
                              <p:par>
                                <p:cTn id="21" presetID="0" presetClass="path" presetSubtype="0" fill="hold" grpId="0" nodeType="withEffect">
                                  <p:stCondLst>
                                    <p:cond delay="0"/>
                                  </p:stCondLst>
                                  <p:childTnLst>
                                    <p:animMotion origin="layout" path="M 0 0 L 0.02463 0 " pathEditMode="relative" ptsTypes="AA">
                                      <p:cBhvr>
                                        <p:cTn id="22" dur="1000" fill="hold"/>
                                        <p:tgtEl>
                                          <p:spTgt spid="75"/>
                                        </p:tgtEl>
                                        <p:attrNameLst>
                                          <p:attrName>ppt_x</p:attrName>
                                          <p:attrName>ppt_y</p:attrName>
                                        </p:attrNameLst>
                                      </p:cBhvr>
                                    </p:animMotion>
                                  </p:childTnLst>
                                </p:cTn>
                              </p:par>
                              <p:par>
                                <p:cTn id="23" presetID="0" presetClass="path" presetSubtype="0" fill="hold" grpId="0" nodeType="withEffect">
                                  <p:stCondLst>
                                    <p:cond delay="0"/>
                                  </p:stCondLst>
                                  <p:childTnLst>
                                    <p:animMotion origin="layout" path="M 0 0 L 0.02463 0 " pathEditMode="relative" ptsTypes="AA">
                                      <p:cBhvr>
                                        <p:cTn id="24" dur="1000" fill="hold"/>
                                        <p:tgtEl>
                                          <p:spTgt spid="76"/>
                                        </p:tgtEl>
                                        <p:attrNameLst>
                                          <p:attrName>ppt_x</p:attrName>
                                          <p:attrName>ppt_y</p:attrName>
                                        </p:attrNameLst>
                                      </p:cBhvr>
                                    </p:animMotion>
                                  </p:childTnLst>
                                </p:cTn>
                              </p:par>
                              <p:par>
                                <p:cTn id="25" presetID="0" presetClass="path" presetSubtype="0" fill="hold" grpId="0" nodeType="withEffect">
                                  <p:stCondLst>
                                    <p:cond delay="0"/>
                                  </p:stCondLst>
                                  <p:childTnLst>
                                    <p:animMotion origin="layout" path="M 0 0 L 0.02463 0 " pathEditMode="relative" ptsTypes="AA">
                                      <p:cBhvr>
                                        <p:cTn id="26" dur="1000" fill="hold"/>
                                        <p:tgtEl>
                                          <p:spTgt spid="77"/>
                                        </p:tgtEl>
                                        <p:attrNameLst>
                                          <p:attrName>ppt_x</p:attrName>
                                          <p:attrName>ppt_y</p:attrName>
                                        </p:attrNameLst>
                                      </p:cBhvr>
                                    </p:animMotion>
                                  </p:childTnLst>
                                </p:cTn>
                              </p:par>
                              <p:par>
                                <p:cTn id="27" presetID="0" presetClass="path" presetSubtype="0" fill="hold" grpId="0" nodeType="withEffect">
                                  <p:stCondLst>
                                    <p:cond delay="0"/>
                                  </p:stCondLst>
                                  <p:childTnLst>
                                    <p:animMotion origin="layout" path="M 0 0 L 0.02463 0 " pathEditMode="relative" ptsTypes="AA">
                                      <p:cBhvr>
                                        <p:cTn id="28" dur="1000" fill="hold"/>
                                        <p:tgtEl>
                                          <p:spTgt spid="78"/>
                                        </p:tgtEl>
                                        <p:attrNameLst>
                                          <p:attrName>ppt_x</p:attrName>
                                          <p:attrName>ppt_y</p:attrName>
                                        </p:attrNameLst>
                                      </p:cBhvr>
                                    </p:animMotion>
                                  </p:childTnLst>
                                </p:cTn>
                              </p:par>
                              <p:par>
                                <p:cTn id="29" presetID="0" presetClass="path" presetSubtype="0" fill="hold" grpId="1" nodeType="withEffect">
                                  <p:stCondLst>
                                    <p:cond delay="0"/>
                                  </p:stCondLst>
                                  <p:childTnLst>
                                    <p:animMotion origin="layout" path="M 0.08887 -4.81481E-6 C 0.10775 0.00136 0.12673 0.00271 0.13986 0.00714 C 0.15299 0.01158 0.16254 0.01042 0.16797 0.02643 C 0.1735 0.04264 0.16688 0.08758 0.17307 0.10379 C 0.17936 0.1198 0.17621 0.11941 0.20508 0.12308 C 0.23394 0.12674 0.34592 0.12539 0.34592 0.12558 " pathEditMode="relative" rAng="0" ptsTypes="AAAAAA">
                                      <p:cBhvr>
                                        <p:cTn id="30" dur="1000" fill="hold"/>
                                        <p:tgtEl>
                                          <p:spTgt spid="64"/>
                                        </p:tgtEl>
                                        <p:attrNameLst>
                                          <p:attrName>ppt_x</p:attrName>
                                          <p:attrName>ppt_y</p:attrName>
                                        </p:attrNameLst>
                                      </p:cBhvr>
                                      <p:rCtr x="12847" y="6269"/>
                                    </p:animMotion>
                                  </p:childTnLst>
                                  <p:subTnLst>
                                    <p:set>
                                      <p:cBhvr override="childStyle">
                                        <p:cTn dur="1" fill="hold" display="0" masterRel="sameClick" afterEffect="1">
                                          <p:stCondLst>
                                            <p:cond evt="end" delay="0">
                                              <p:tn val="29"/>
                                            </p:cond>
                                          </p:stCondLst>
                                        </p:cTn>
                                        <p:tgtEl>
                                          <p:spTgt spid="64"/>
                                        </p:tgtEl>
                                        <p:attrNameLst>
                                          <p:attrName>style.visibility</p:attrName>
                                        </p:attrNameLst>
                                      </p:cBhvr>
                                      <p:to>
                                        <p:strVal val="hidden"/>
                                      </p:to>
                                    </p:set>
                                  </p:subTnLst>
                                </p:cTn>
                              </p:par>
                              <p:par>
                                <p:cTn id="31" presetID="0" presetClass="path" presetSubtype="0" fill="hold" grpId="1" nodeType="withEffect">
                                  <p:stCondLst>
                                    <p:cond delay="0"/>
                                  </p:stCondLst>
                                  <p:childTnLst>
                                    <p:animMotion origin="layout" path="M 0.08909 -4.81481E-6 L 0.17958 -4.81481E-6 " pathEditMode="relative" rAng="0" ptsTypes="AA">
                                      <p:cBhvr>
                                        <p:cTn id="32" dur="1000" fill="hold"/>
                                        <p:tgtEl>
                                          <p:spTgt spid="65"/>
                                        </p:tgtEl>
                                        <p:attrNameLst>
                                          <p:attrName>ppt_x</p:attrName>
                                          <p:attrName>ppt_y</p:attrName>
                                        </p:attrNameLst>
                                      </p:cBhvr>
                                      <p:rCtr x="4525" y="0"/>
                                    </p:animMotion>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0" presetClass="path" presetSubtype="0" fill="hold" grpId="1" nodeType="withEffect">
                                  <p:stCondLst>
                                    <p:cond delay="0"/>
                                  </p:stCondLst>
                                  <p:childTnLst>
                                    <p:animMotion origin="layout" path="M 0.02561 -4.44444E-6 C 0.03863 0.00425 0.05176 0.0083 0.06055 -4.44444E-6 C 0.06956 -0.0079 0.07574 -0.03144 0.07878 -0.04861 C 0.08182 -0.06635 0.07618 -0.09085 0.07878 -0.10513 C 0.08138 -0.1194 0.07628 -0.12924 0.09441 -0.13464 C 0.11274 -0.13966 0.18805 -0.13715 0.18805 -0.13696 " pathEditMode="relative" rAng="0" ptsTypes="AAAAAA">
                                      <p:cBhvr>
                                        <p:cTn id="37" dur="1000" fill="hold"/>
                                        <p:tgtEl>
                                          <p:spTgt spid="74"/>
                                        </p:tgtEl>
                                        <p:attrNameLst>
                                          <p:attrName>ppt_x</p:attrName>
                                          <p:attrName>ppt_y</p:attrName>
                                        </p:attrNameLst>
                                      </p:cBhvr>
                                      <p:rCtr x="8116" y="-6674"/>
                                    </p:animMotion>
                                  </p:childTnLst>
                                  <p:subTnLst>
                                    <p:set>
                                      <p:cBhvr override="childStyle">
                                        <p:cTn dur="1" fill="hold" display="0" masterRel="sameClick" afterEffect="1">
                                          <p:stCondLst>
                                            <p:cond evt="end" delay="0">
                                              <p:tn val="36"/>
                                            </p:cond>
                                          </p:stCondLst>
                                        </p:cTn>
                                        <p:tgtEl>
                                          <p:spTgt spid="74"/>
                                        </p:tgtEl>
                                        <p:attrNameLst>
                                          <p:attrName>style.visibility</p:attrName>
                                        </p:attrNameLst>
                                      </p:cBhvr>
                                      <p:to>
                                        <p:strVal val="hidden"/>
                                      </p:to>
                                    </p:set>
                                  </p:subTnLst>
                                </p:cTn>
                              </p:par>
                              <p:par>
                                <p:cTn id="38" presetID="0" presetClass="path" presetSubtype="0" fill="hold" grpId="1" nodeType="withEffect">
                                  <p:stCondLst>
                                    <p:cond delay="0"/>
                                  </p:stCondLst>
                                  <p:childTnLst>
                                    <p:animMotion origin="layout" path="M 0.02387 -4.44444E-6 L 0.05555 -4.44444E-6 " pathEditMode="relative" rAng="0" ptsTypes="AA">
                                      <p:cBhvr>
                                        <p:cTn id="39" dur="1000" fill="hold"/>
                                        <p:tgtEl>
                                          <p:spTgt spid="75"/>
                                        </p:tgtEl>
                                        <p:attrNameLst>
                                          <p:attrName>ppt_x</p:attrName>
                                          <p:attrName>ppt_y</p:attrName>
                                        </p:attrNameLst>
                                      </p:cBhvr>
                                      <p:rCtr x="1584" y="0"/>
                                    </p:animMotion>
                                  </p:childTnLst>
                                </p:cTn>
                              </p:par>
                              <p:par>
                                <p:cTn id="40" presetID="0" presetClass="path" presetSubtype="0" fill="hold" grpId="1" nodeType="withEffect">
                                  <p:stCondLst>
                                    <p:cond delay="0"/>
                                  </p:stCondLst>
                                  <p:childTnLst>
                                    <p:animMotion origin="layout" path="M 0.02518 -4.44444E-6 L 0.05686 -4.44444E-6 " pathEditMode="relative" rAng="0" ptsTypes="AA">
                                      <p:cBhvr>
                                        <p:cTn id="41" dur="1000" fill="hold"/>
                                        <p:tgtEl>
                                          <p:spTgt spid="76"/>
                                        </p:tgtEl>
                                        <p:attrNameLst>
                                          <p:attrName>ppt_x</p:attrName>
                                          <p:attrName>ppt_y</p:attrName>
                                        </p:attrNameLst>
                                      </p:cBhvr>
                                      <p:rCtr x="1584" y="0"/>
                                    </p:animMotion>
                                  </p:childTnLst>
                                </p:cTn>
                              </p:par>
                              <p:par>
                                <p:cTn id="42" presetID="0" presetClass="path" presetSubtype="0" fill="hold" grpId="1" nodeType="withEffect">
                                  <p:stCondLst>
                                    <p:cond delay="0"/>
                                  </p:stCondLst>
                                  <p:childTnLst>
                                    <p:animMotion origin="layout" path="M 0.02518 -4.44444E-6 L 0.05686 -4.44444E-6 " pathEditMode="relative" rAng="0" ptsTypes="AA">
                                      <p:cBhvr>
                                        <p:cTn id="43" dur="1000" fill="hold"/>
                                        <p:tgtEl>
                                          <p:spTgt spid="77"/>
                                        </p:tgtEl>
                                        <p:attrNameLst>
                                          <p:attrName>ppt_x</p:attrName>
                                          <p:attrName>ppt_y</p:attrName>
                                        </p:attrNameLst>
                                      </p:cBhvr>
                                      <p:rCtr x="1584" y="0"/>
                                    </p:animMotion>
                                  </p:childTnLst>
                                </p:cTn>
                              </p:par>
                              <p:par>
                                <p:cTn id="44" presetID="0" presetClass="path" presetSubtype="0" fill="hold" grpId="1" nodeType="withEffect">
                                  <p:stCondLst>
                                    <p:cond delay="0"/>
                                  </p:stCondLst>
                                  <p:childTnLst>
                                    <p:animMotion origin="layout" path="M 0.02518 -4.44444E-6 L 0.05686 -4.44444E-6 " pathEditMode="relative" rAng="0" ptsTypes="AA">
                                      <p:cBhvr>
                                        <p:cTn id="45" dur="1000" fill="hold"/>
                                        <p:tgtEl>
                                          <p:spTgt spid="78"/>
                                        </p:tgtEl>
                                        <p:attrNameLst>
                                          <p:attrName>ppt_x</p:attrName>
                                          <p:attrName>ppt_y</p:attrName>
                                        </p:attrNameLst>
                                      </p:cBhvr>
                                      <p:rCtr x="1584" y="0"/>
                                    </p:animMotion>
                                  </p:child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65" grpId="0" animBg="1"/>
      <p:bldP spid="65"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39" grpId="0" animBg="1"/>
      <p:bldP spid="40" grpId="0" animBg="1"/>
      <p:bldP spid="38" grpId="0" animBg="1"/>
      <p:bldP spid="41"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Trying to treat flows equally</a:t>
            </a:r>
          </a:p>
        </p:txBody>
      </p:sp>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7BB83B6-92F4-494F-9F1D-BD99F394F2F6}" type="slidenum">
              <a:rPr lang="en-US" smtClean="0"/>
              <a:pPr/>
              <a:t>29</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 name="Rectangle 37"/>
          <p:cNvSpPr/>
          <p:nvPr/>
        </p:nvSpPr>
        <p:spPr bwMode="auto">
          <a:xfrm>
            <a:off x="12913074" y="3498184"/>
            <a:ext cx="1299882" cy="696402"/>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Rectangle 40"/>
          <p:cNvSpPr/>
          <p:nvPr/>
        </p:nvSpPr>
        <p:spPr bwMode="auto">
          <a:xfrm>
            <a:off x="11201400" y="3498184"/>
            <a:ext cx="1299882" cy="696401"/>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 name="Rectangle 42"/>
          <p:cNvSpPr/>
          <p:nvPr/>
        </p:nvSpPr>
        <p:spPr bwMode="auto">
          <a:xfrm>
            <a:off x="12501282" y="3498185"/>
            <a:ext cx="402508" cy="69640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 name="Rectangle 43"/>
          <p:cNvSpPr/>
          <p:nvPr/>
        </p:nvSpPr>
        <p:spPr bwMode="auto">
          <a:xfrm>
            <a:off x="10788134" y="3498184"/>
            <a:ext cx="402508" cy="69640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 name="TextBox 1"/>
          <p:cNvSpPr txBox="1"/>
          <p:nvPr/>
        </p:nvSpPr>
        <p:spPr>
          <a:xfrm>
            <a:off x="2449287" y="6248400"/>
            <a:ext cx="9709389" cy="1147365"/>
          </a:xfrm>
          <a:prstGeom prst="rect">
            <a:avLst/>
          </a:prstGeom>
          <a:noFill/>
        </p:spPr>
        <p:txBody>
          <a:bodyPr wrap="none" rtlCol="0">
            <a:spAutoFit/>
          </a:bodyPr>
          <a:lstStyle/>
          <a:p>
            <a:pPr algn="ctr"/>
            <a:r>
              <a:rPr lang="en-US" dirty="0">
                <a:latin typeface="+mj-lt"/>
              </a:rPr>
              <a:t>While each flow gets to send at the same </a:t>
            </a:r>
            <a:r>
              <a:rPr lang="en-US" u="sng" dirty="0">
                <a:latin typeface="+mj-lt"/>
              </a:rPr>
              <a:t>packet rate</a:t>
            </a:r>
            <a:r>
              <a:rPr lang="en-US" dirty="0">
                <a:latin typeface="+mj-lt"/>
              </a:rPr>
              <a:t>,</a:t>
            </a:r>
          </a:p>
          <a:p>
            <a:pPr algn="ctr"/>
            <a:r>
              <a:rPr lang="en-US" dirty="0">
                <a:latin typeface="+mj-lt"/>
              </a:rPr>
              <a:t>the </a:t>
            </a:r>
            <a:r>
              <a:rPr lang="en-US" u="sng" dirty="0">
                <a:latin typeface="+mj-lt"/>
              </a:rPr>
              <a:t>data rate</a:t>
            </a:r>
            <a:r>
              <a:rPr lang="en-US" dirty="0">
                <a:latin typeface="+mj-lt"/>
              </a:rPr>
              <a:t> is far from equal.</a:t>
            </a:r>
          </a:p>
        </p:txBody>
      </p:sp>
    </p:spTree>
    <p:extLst>
      <p:ext uri="{BB962C8B-B14F-4D97-AF65-F5344CB8AC3E}">
        <p14:creationId xmlns:p14="http://schemas.microsoft.com/office/powerpoint/2010/main" val="143369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3</a:t>
            </a:fld>
            <a:endParaRPr lang="en-US"/>
          </a:p>
        </p:txBody>
      </p:sp>
      <p:cxnSp>
        <p:nvCxnSpPr>
          <p:cNvPr id="5" name="Straight Connector 4"/>
          <p:cNvCxnSpPr/>
          <p:nvPr/>
        </p:nvCxnSpPr>
        <p:spPr bwMode="auto">
          <a:xfrm>
            <a:off x="3931920" y="4495800"/>
            <a:ext cx="676656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424160" y="367284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834640" y="367284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2" name="TextBox 21"/>
          <p:cNvSpPr txBox="1"/>
          <p:nvPr/>
        </p:nvSpPr>
        <p:spPr>
          <a:xfrm>
            <a:off x="2651760" y="1554480"/>
            <a:ext cx="9418320" cy="1463040"/>
          </a:xfrm>
          <a:prstGeom prst="rect">
            <a:avLst/>
          </a:prstGeom>
          <a:noFill/>
        </p:spPr>
        <p:txBody>
          <a:bodyPr wrap="square" rtlCol="0">
            <a:normAutofit/>
          </a:bodyPr>
          <a:lstStyle/>
          <a:p>
            <a:r>
              <a:rPr lang="en-US" sz="3360" b="1" dirty="0">
                <a:latin typeface="+mj-lt"/>
              </a:rPr>
              <a:t>Propagation Delay, </a:t>
            </a:r>
            <a:r>
              <a:rPr lang="en-US" sz="3360" i="1" dirty="0" err="1">
                <a:latin typeface="Times New Roman"/>
                <a:cs typeface="Times New Roman"/>
              </a:rPr>
              <a:t>t</a:t>
            </a:r>
            <a:r>
              <a:rPr lang="en-US" sz="3360" i="1" baseline="-25000" dirty="0" err="1">
                <a:latin typeface="Times New Roman"/>
                <a:cs typeface="Times New Roman"/>
              </a:rPr>
              <a:t>l</a:t>
            </a:r>
            <a:r>
              <a:rPr lang="en-US" sz="3360" dirty="0">
                <a:latin typeface="+mj-lt"/>
              </a:rPr>
              <a:t>: The time it takes a single bit to travel over a link at propagation speed </a:t>
            </a:r>
            <a:r>
              <a:rPr lang="en-US" sz="3360" i="1" dirty="0">
                <a:latin typeface="Times New Roman"/>
                <a:cs typeface="Times New Roman"/>
              </a:rPr>
              <a:t>c</a:t>
            </a:r>
            <a:r>
              <a:rPr lang="en-US" sz="3360" dirty="0">
                <a:latin typeface="+mj-lt"/>
              </a:rPr>
              <a:t>. </a:t>
            </a:r>
          </a:p>
        </p:txBody>
      </p:sp>
      <p:sp>
        <p:nvSpPr>
          <p:cNvPr id="23" name="Rectangle 22"/>
          <p:cNvSpPr/>
          <p:nvPr/>
        </p:nvSpPr>
        <p:spPr bwMode="auto">
          <a:xfrm>
            <a:off x="4023360" y="4023360"/>
            <a:ext cx="91440" cy="36576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cxnSp>
        <p:nvCxnSpPr>
          <p:cNvPr id="25" name="Straight Connector 24"/>
          <p:cNvCxnSpPr/>
          <p:nvPr/>
        </p:nvCxnSpPr>
        <p:spPr bwMode="auto">
          <a:xfrm>
            <a:off x="4023360" y="3200400"/>
            <a:ext cx="0" cy="5486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10607040" y="3108960"/>
            <a:ext cx="0" cy="5486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4023360" y="3474720"/>
            <a:ext cx="658368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6858000" y="2743200"/>
            <a:ext cx="330540" cy="725455"/>
          </a:xfrm>
          <a:prstGeom prst="rect">
            <a:avLst/>
          </a:prstGeom>
          <a:noFill/>
        </p:spPr>
        <p:txBody>
          <a:bodyPr wrap="none" rtlCol="0">
            <a:spAutoFit/>
          </a:bodyPr>
          <a:lstStyle/>
          <a:p>
            <a:r>
              <a:rPr lang="en-US" sz="4114" i="1" dirty="0">
                <a:latin typeface="Times New Roman"/>
                <a:cs typeface="Times New Roman"/>
              </a:rPr>
              <a:t>l</a:t>
            </a:r>
          </a:p>
        </p:txBody>
      </p:sp>
      <p:graphicFrame>
        <p:nvGraphicFramePr>
          <p:cNvPr id="31" name="Object 30"/>
          <p:cNvGraphicFramePr>
            <a:graphicFrameLocks noChangeAspect="1"/>
          </p:cNvGraphicFramePr>
          <p:nvPr/>
        </p:nvGraphicFramePr>
        <p:xfrm>
          <a:off x="6396990" y="4570096"/>
          <a:ext cx="1285876" cy="1373504"/>
        </p:xfrm>
        <a:graphic>
          <a:graphicData uri="http://schemas.openxmlformats.org/presentationml/2006/ole">
            <mc:AlternateContent xmlns:mc="http://schemas.openxmlformats.org/markup-compatibility/2006">
              <mc:Choice xmlns:v="urn:schemas-microsoft-com:vml" Requires="v">
                <p:oleObj spid="_x0000_s1044" name="Equation" r:id="rId5" imgW="368300" imgH="393700" progId="Equation.3">
                  <p:embed/>
                </p:oleObj>
              </mc:Choice>
              <mc:Fallback>
                <p:oleObj name="Equation" r:id="rId5" imgW="368300" imgH="393700" progId="Equation.3">
                  <p:embed/>
                  <p:pic>
                    <p:nvPicPr>
                      <p:cNvPr id="31" name="Object 30"/>
                      <p:cNvPicPr/>
                      <p:nvPr/>
                    </p:nvPicPr>
                    <p:blipFill>
                      <a:blip r:embed="rId6"/>
                      <a:stretch>
                        <a:fillRect/>
                      </a:stretch>
                    </p:blipFill>
                    <p:spPr>
                      <a:xfrm>
                        <a:off x="6396990" y="4570096"/>
                        <a:ext cx="1285876" cy="1373504"/>
                      </a:xfrm>
                      <a:prstGeom prst="rect">
                        <a:avLst/>
                      </a:prstGeom>
                    </p:spPr>
                  </p:pic>
                </p:oleObj>
              </mc:Fallback>
            </mc:AlternateContent>
          </a:graphicData>
        </a:graphic>
      </p:graphicFrame>
      <p:sp>
        <p:nvSpPr>
          <p:cNvPr id="32" name="TextBox 31"/>
          <p:cNvSpPr txBox="1"/>
          <p:nvPr/>
        </p:nvSpPr>
        <p:spPr>
          <a:xfrm>
            <a:off x="669340" y="6409444"/>
            <a:ext cx="13365582" cy="1358577"/>
          </a:xfrm>
          <a:prstGeom prst="rect">
            <a:avLst/>
          </a:prstGeom>
          <a:noFill/>
        </p:spPr>
        <p:txBody>
          <a:bodyPr wrap="none" rtlCol="0">
            <a:spAutoFit/>
          </a:bodyPr>
          <a:lstStyle/>
          <a:p>
            <a:pPr algn="ctr"/>
            <a:r>
              <a:rPr lang="en-US" sz="4114" u="sng" dirty="0">
                <a:latin typeface="+mj-lt"/>
              </a:rPr>
              <a:t>Example</a:t>
            </a:r>
            <a:r>
              <a:rPr lang="en-US" sz="4114" dirty="0">
                <a:latin typeface="+mj-lt"/>
              </a:rPr>
              <a:t>: A bit takes 5ms to travel 1,000km in an optical fiber </a:t>
            </a:r>
            <a:br>
              <a:rPr lang="en-US" sz="4114" dirty="0">
                <a:latin typeface="+mj-lt"/>
              </a:rPr>
            </a:br>
            <a:r>
              <a:rPr lang="en-US" sz="4114" dirty="0">
                <a:latin typeface="+mj-lt"/>
              </a:rPr>
              <a:t>with propagation speed 2 x 10</a:t>
            </a:r>
            <a:r>
              <a:rPr lang="en-US" sz="4114" baseline="30000" dirty="0">
                <a:latin typeface="+mj-lt"/>
              </a:rPr>
              <a:t>8</a:t>
            </a:r>
            <a:r>
              <a:rPr lang="en-US" sz="4114" dirty="0">
                <a:latin typeface="+mj-lt"/>
              </a:rPr>
              <a:t> m/s.</a:t>
            </a:r>
          </a:p>
        </p:txBody>
      </p:sp>
    </p:spTree>
    <p:extLst>
      <p:ext uri="{BB962C8B-B14F-4D97-AF65-F5344CB8AC3E}">
        <p14:creationId xmlns:p14="http://schemas.microsoft.com/office/powerpoint/2010/main" val="332101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29861E-6 4.62963E-6 L 0.45313 0.00192 " pathEditMode="relative" rAng="0" ptsTypes="AA">
                                      <p:cBhvr>
                                        <p:cTn id="6" dur="1000" fill="hold"/>
                                        <p:tgtEl>
                                          <p:spTgt spid="23"/>
                                        </p:tgtEl>
                                        <p:attrNameLst>
                                          <p:attrName>ppt_x</p:attrName>
                                          <p:attrName>ppt_y</p:attrName>
                                        </p:attrNameLst>
                                      </p:cBhvr>
                                      <p:rCtr x="22656" y="9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Scheduling flows bit-by-bit</a:t>
            </a:r>
          </a:p>
        </p:txBody>
      </p:sp>
      <p:sp>
        <p:nvSpPr>
          <p:cNvPr id="4" name="Slide Number Placeholder 3"/>
          <p:cNvSpPr>
            <a:spLocks noGrp="1"/>
          </p:cNvSpPr>
          <p:nvPr>
            <p:ph type="sldNum" sz="quarter" idx="12"/>
          </p:nvPr>
        </p:nvSpPr>
        <p:spPr/>
        <p:txBody>
          <a:bodyPr/>
          <a:lstStyle/>
          <a:p>
            <a:fld id="{47BB83B6-92F4-494F-9F1D-BD99F394F2F6}" type="slidenum">
              <a:rPr lang="en-US" smtClean="0"/>
              <a:pPr/>
              <a:t>30</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grpSp>
        <p:nvGrpSpPr>
          <p:cNvPr id="13" name="Group 12"/>
          <p:cNvGrpSpPr/>
          <p:nvPr/>
        </p:nvGrpSpPr>
        <p:grpSpPr>
          <a:xfrm>
            <a:off x="6019449" y="4560346"/>
            <a:ext cx="2834506" cy="743176"/>
            <a:chOff x="6019449" y="4572000"/>
            <a:chExt cx="2834506" cy="731522"/>
          </a:xfrm>
        </p:grpSpPr>
        <p:sp>
          <p:nvSpPr>
            <p:cNvPr id="40" name="Rectangle 39"/>
            <p:cNvSpPr/>
            <p:nvPr/>
          </p:nvSpPr>
          <p:spPr bwMode="auto">
            <a:xfrm>
              <a:off x="8400664"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4" name="Rectangle 143"/>
            <p:cNvSpPr/>
            <p:nvPr/>
          </p:nvSpPr>
          <p:spPr bwMode="auto">
            <a:xfrm>
              <a:off x="7924421"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0" name="Rectangle 149"/>
            <p:cNvSpPr/>
            <p:nvPr/>
          </p:nvSpPr>
          <p:spPr bwMode="auto">
            <a:xfrm>
              <a:off x="7448178"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6" name="Rectangle 155"/>
            <p:cNvSpPr/>
            <p:nvPr/>
          </p:nvSpPr>
          <p:spPr bwMode="auto">
            <a:xfrm>
              <a:off x="6971935"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2" name="Rectangle 161"/>
            <p:cNvSpPr/>
            <p:nvPr/>
          </p:nvSpPr>
          <p:spPr bwMode="auto">
            <a:xfrm>
              <a:off x="6495692"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8" name="Rectangle 167"/>
            <p:cNvSpPr/>
            <p:nvPr/>
          </p:nvSpPr>
          <p:spPr bwMode="auto">
            <a:xfrm>
              <a:off x="6019449"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11" name="Group 10"/>
          <p:cNvGrpSpPr/>
          <p:nvPr/>
        </p:nvGrpSpPr>
        <p:grpSpPr>
          <a:xfrm>
            <a:off x="6019449" y="4572616"/>
            <a:ext cx="2834506" cy="720764"/>
            <a:chOff x="6019449" y="4572616"/>
            <a:chExt cx="2834506" cy="720764"/>
          </a:xfrm>
        </p:grpSpPr>
        <p:sp>
          <p:nvSpPr>
            <p:cNvPr id="104" name="Rectangle 103"/>
            <p:cNvSpPr/>
            <p:nvPr/>
          </p:nvSpPr>
          <p:spPr bwMode="auto">
            <a:xfrm>
              <a:off x="876550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0" name="Rectangle 139"/>
            <p:cNvSpPr/>
            <p:nvPr/>
          </p:nvSpPr>
          <p:spPr bwMode="auto">
            <a:xfrm>
              <a:off x="867429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1" name="Rectangle 140"/>
            <p:cNvSpPr/>
            <p:nvPr/>
          </p:nvSpPr>
          <p:spPr bwMode="auto">
            <a:xfrm>
              <a:off x="858308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2" name="Rectangle 141"/>
            <p:cNvSpPr/>
            <p:nvPr/>
          </p:nvSpPr>
          <p:spPr bwMode="auto">
            <a:xfrm>
              <a:off x="8491873"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3" name="Rectangle 142"/>
            <p:cNvSpPr/>
            <p:nvPr/>
          </p:nvSpPr>
          <p:spPr bwMode="auto">
            <a:xfrm>
              <a:off x="840066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5" name="Rectangle 144"/>
            <p:cNvSpPr/>
            <p:nvPr/>
          </p:nvSpPr>
          <p:spPr bwMode="auto">
            <a:xfrm>
              <a:off x="828925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6" name="Rectangle 145"/>
            <p:cNvSpPr/>
            <p:nvPr/>
          </p:nvSpPr>
          <p:spPr bwMode="auto">
            <a:xfrm>
              <a:off x="819804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7" name="Rectangle 146"/>
            <p:cNvSpPr/>
            <p:nvPr/>
          </p:nvSpPr>
          <p:spPr bwMode="auto">
            <a:xfrm>
              <a:off x="810683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8" name="Rectangle 147"/>
            <p:cNvSpPr/>
            <p:nvPr/>
          </p:nvSpPr>
          <p:spPr bwMode="auto">
            <a:xfrm>
              <a:off x="801563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9" name="Rectangle 148"/>
            <p:cNvSpPr/>
            <p:nvPr/>
          </p:nvSpPr>
          <p:spPr bwMode="auto">
            <a:xfrm>
              <a:off x="792442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1" name="Rectangle 150"/>
            <p:cNvSpPr/>
            <p:nvPr/>
          </p:nvSpPr>
          <p:spPr bwMode="auto">
            <a:xfrm>
              <a:off x="781301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2" name="Rectangle 151"/>
            <p:cNvSpPr/>
            <p:nvPr/>
          </p:nvSpPr>
          <p:spPr bwMode="auto">
            <a:xfrm>
              <a:off x="772180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3" name="Rectangle 152"/>
            <p:cNvSpPr/>
            <p:nvPr/>
          </p:nvSpPr>
          <p:spPr bwMode="auto">
            <a:xfrm>
              <a:off x="7630596"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4" name="Rectangle 153"/>
            <p:cNvSpPr/>
            <p:nvPr/>
          </p:nvSpPr>
          <p:spPr bwMode="auto">
            <a:xfrm>
              <a:off x="753938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5" name="Rectangle 154"/>
            <p:cNvSpPr/>
            <p:nvPr/>
          </p:nvSpPr>
          <p:spPr bwMode="auto">
            <a:xfrm>
              <a:off x="744817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7" name="Rectangle 156"/>
            <p:cNvSpPr/>
            <p:nvPr/>
          </p:nvSpPr>
          <p:spPr bwMode="auto">
            <a:xfrm>
              <a:off x="733677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8" name="Rectangle 157"/>
            <p:cNvSpPr/>
            <p:nvPr/>
          </p:nvSpPr>
          <p:spPr bwMode="auto">
            <a:xfrm>
              <a:off x="724556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9" name="Rectangle 158"/>
            <p:cNvSpPr/>
            <p:nvPr/>
          </p:nvSpPr>
          <p:spPr bwMode="auto">
            <a:xfrm>
              <a:off x="7154353"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0" name="Rectangle 159"/>
            <p:cNvSpPr/>
            <p:nvPr/>
          </p:nvSpPr>
          <p:spPr bwMode="auto">
            <a:xfrm>
              <a:off x="706314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1" name="Rectangle 160"/>
            <p:cNvSpPr/>
            <p:nvPr/>
          </p:nvSpPr>
          <p:spPr bwMode="auto">
            <a:xfrm>
              <a:off x="697193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3" name="Rectangle 162"/>
            <p:cNvSpPr/>
            <p:nvPr/>
          </p:nvSpPr>
          <p:spPr bwMode="auto">
            <a:xfrm>
              <a:off x="686052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4" name="Rectangle 163"/>
            <p:cNvSpPr/>
            <p:nvPr/>
          </p:nvSpPr>
          <p:spPr bwMode="auto">
            <a:xfrm>
              <a:off x="676931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5" name="Rectangle 164"/>
            <p:cNvSpPr/>
            <p:nvPr/>
          </p:nvSpPr>
          <p:spPr bwMode="auto">
            <a:xfrm>
              <a:off x="667811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6" name="Rectangle 165"/>
            <p:cNvSpPr/>
            <p:nvPr/>
          </p:nvSpPr>
          <p:spPr bwMode="auto">
            <a:xfrm>
              <a:off x="658690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7" name="Rectangle 166"/>
            <p:cNvSpPr/>
            <p:nvPr/>
          </p:nvSpPr>
          <p:spPr bwMode="auto">
            <a:xfrm>
              <a:off x="649569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9" name="Rectangle 168"/>
            <p:cNvSpPr/>
            <p:nvPr/>
          </p:nvSpPr>
          <p:spPr bwMode="auto">
            <a:xfrm>
              <a:off x="638428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0" name="Rectangle 169"/>
            <p:cNvSpPr/>
            <p:nvPr/>
          </p:nvSpPr>
          <p:spPr bwMode="auto">
            <a:xfrm>
              <a:off x="6293076"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1" name="Rectangle 170"/>
            <p:cNvSpPr/>
            <p:nvPr/>
          </p:nvSpPr>
          <p:spPr bwMode="auto">
            <a:xfrm>
              <a:off x="620186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2" name="Rectangle 171"/>
            <p:cNvSpPr/>
            <p:nvPr/>
          </p:nvSpPr>
          <p:spPr bwMode="auto">
            <a:xfrm>
              <a:off x="611065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3" name="Rectangle 172"/>
            <p:cNvSpPr/>
            <p:nvPr/>
          </p:nvSpPr>
          <p:spPr bwMode="auto">
            <a:xfrm>
              <a:off x="601944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174" name="Rectangle 173"/>
          <p:cNvSpPr/>
          <p:nvPr/>
        </p:nvSpPr>
        <p:spPr bwMode="auto">
          <a:xfrm>
            <a:off x="7571559"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7" name="Rectangle 196"/>
          <p:cNvSpPr/>
          <p:nvPr/>
        </p:nvSpPr>
        <p:spPr bwMode="auto">
          <a:xfrm>
            <a:off x="6277065"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2" name="Rectangle 211"/>
          <p:cNvSpPr/>
          <p:nvPr/>
        </p:nvSpPr>
        <p:spPr bwMode="auto">
          <a:xfrm>
            <a:off x="4982571"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10" name="Group 9"/>
          <p:cNvGrpSpPr/>
          <p:nvPr/>
        </p:nvGrpSpPr>
        <p:grpSpPr>
          <a:xfrm>
            <a:off x="4982570" y="2526254"/>
            <a:ext cx="3866621" cy="720764"/>
            <a:chOff x="4982570" y="2526254"/>
            <a:chExt cx="3866621" cy="720764"/>
          </a:xfrm>
        </p:grpSpPr>
        <p:sp>
          <p:nvSpPr>
            <p:cNvPr id="175" name="Rectangle 174"/>
            <p:cNvSpPr/>
            <p:nvPr/>
          </p:nvSpPr>
          <p:spPr bwMode="auto">
            <a:xfrm>
              <a:off x="793639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6" name="Rectangle 175"/>
            <p:cNvSpPr/>
            <p:nvPr/>
          </p:nvSpPr>
          <p:spPr bwMode="auto">
            <a:xfrm>
              <a:off x="7845185"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7" name="Rectangle 176"/>
            <p:cNvSpPr/>
            <p:nvPr/>
          </p:nvSpPr>
          <p:spPr bwMode="auto">
            <a:xfrm>
              <a:off x="775397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8" name="Rectangle 177"/>
            <p:cNvSpPr/>
            <p:nvPr/>
          </p:nvSpPr>
          <p:spPr bwMode="auto">
            <a:xfrm>
              <a:off x="7662767"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9" name="Rectangle 178"/>
            <p:cNvSpPr/>
            <p:nvPr/>
          </p:nvSpPr>
          <p:spPr bwMode="auto">
            <a:xfrm>
              <a:off x="757155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3" name="Rectangle 182"/>
            <p:cNvSpPr/>
            <p:nvPr/>
          </p:nvSpPr>
          <p:spPr bwMode="auto">
            <a:xfrm>
              <a:off x="811423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4" name="Rectangle 183"/>
            <p:cNvSpPr/>
            <p:nvPr/>
          </p:nvSpPr>
          <p:spPr bwMode="auto">
            <a:xfrm>
              <a:off x="8025599"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0" name="Rectangle 189"/>
            <p:cNvSpPr/>
            <p:nvPr/>
          </p:nvSpPr>
          <p:spPr bwMode="auto">
            <a:xfrm>
              <a:off x="820658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1" name="Rectangle 190"/>
            <p:cNvSpPr/>
            <p:nvPr/>
          </p:nvSpPr>
          <p:spPr bwMode="auto">
            <a:xfrm>
              <a:off x="829894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2" name="Rectangle 191"/>
            <p:cNvSpPr/>
            <p:nvPr/>
          </p:nvSpPr>
          <p:spPr bwMode="auto">
            <a:xfrm>
              <a:off x="839130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3" name="Rectangle 192"/>
            <p:cNvSpPr/>
            <p:nvPr/>
          </p:nvSpPr>
          <p:spPr bwMode="auto">
            <a:xfrm>
              <a:off x="848366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4" name="Rectangle 193"/>
            <p:cNvSpPr/>
            <p:nvPr/>
          </p:nvSpPr>
          <p:spPr bwMode="auto">
            <a:xfrm>
              <a:off x="857602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5" name="Rectangle 194"/>
            <p:cNvSpPr/>
            <p:nvPr/>
          </p:nvSpPr>
          <p:spPr bwMode="auto">
            <a:xfrm>
              <a:off x="866837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6" name="Rectangle 195"/>
            <p:cNvSpPr/>
            <p:nvPr/>
          </p:nvSpPr>
          <p:spPr bwMode="auto">
            <a:xfrm>
              <a:off x="876073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8" name="Rectangle 197"/>
            <p:cNvSpPr/>
            <p:nvPr/>
          </p:nvSpPr>
          <p:spPr bwMode="auto">
            <a:xfrm>
              <a:off x="664190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9" name="Rectangle 198"/>
            <p:cNvSpPr/>
            <p:nvPr/>
          </p:nvSpPr>
          <p:spPr bwMode="auto">
            <a:xfrm>
              <a:off x="6550691"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0" name="Rectangle 199"/>
            <p:cNvSpPr/>
            <p:nvPr/>
          </p:nvSpPr>
          <p:spPr bwMode="auto">
            <a:xfrm>
              <a:off x="645948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1" name="Rectangle 200"/>
            <p:cNvSpPr/>
            <p:nvPr/>
          </p:nvSpPr>
          <p:spPr bwMode="auto">
            <a:xfrm>
              <a:off x="6368273"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2" name="Rectangle 201"/>
            <p:cNvSpPr/>
            <p:nvPr/>
          </p:nvSpPr>
          <p:spPr bwMode="auto">
            <a:xfrm>
              <a:off x="627706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3" name="Rectangle 202"/>
            <p:cNvSpPr/>
            <p:nvPr/>
          </p:nvSpPr>
          <p:spPr bwMode="auto">
            <a:xfrm>
              <a:off x="681973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4" name="Rectangle 203"/>
            <p:cNvSpPr/>
            <p:nvPr/>
          </p:nvSpPr>
          <p:spPr bwMode="auto">
            <a:xfrm>
              <a:off x="6731105"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5" name="Rectangle 204"/>
            <p:cNvSpPr/>
            <p:nvPr/>
          </p:nvSpPr>
          <p:spPr bwMode="auto">
            <a:xfrm>
              <a:off x="691209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6" name="Rectangle 205"/>
            <p:cNvSpPr/>
            <p:nvPr/>
          </p:nvSpPr>
          <p:spPr bwMode="auto">
            <a:xfrm>
              <a:off x="700445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7" name="Rectangle 206"/>
            <p:cNvSpPr/>
            <p:nvPr/>
          </p:nvSpPr>
          <p:spPr bwMode="auto">
            <a:xfrm>
              <a:off x="709681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8" name="Rectangle 207"/>
            <p:cNvSpPr/>
            <p:nvPr/>
          </p:nvSpPr>
          <p:spPr bwMode="auto">
            <a:xfrm>
              <a:off x="718916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9" name="Rectangle 208"/>
            <p:cNvSpPr/>
            <p:nvPr/>
          </p:nvSpPr>
          <p:spPr bwMode="auto">
            <a:xfrm>
              <a:off x="728152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0" name="Rectangle 209"/>
            <p:cNvSpPr/>
            <p:nvPr/>
          </p:nvSpPr>
          <p:spPr bwMode="auto">
            <a:xfrm>
              <a:off x="737388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1" name="Rectangle 210"/>
            <p:cNvSpPr/>
            <p:nvPr/>
          </p:nvSpPr>
          <p:spPr bwMode="auto">
            <a:xfrm>
              <a:off x="746624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3" name="Rectangle 212"/>
            <p:cNvSpPr/>
            <p:nvPr/>
          </p:nvSpPr>
          <p:spPr bwMode="auto">
            <a:xfrm>
              <a:off x="534740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4" name="Rectangle 213"/>
            <p:cNvSpPr/>
            <p:nvPr/>
          </p:nvSpPr>
          <p:spPr bwMode="auto">
            <a:xfrm>
              <a:off x="5256197"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5" name="Rectangle 214"/>
            <p:cNvSpPr/>
            <p:nvPr/>
          </p:nvSpPr>
          <p:spPr bwMode="auto">
            <a:xfrm>
              <a:off x="516498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6" name="Rectangle 215"/>
            <p:cNvSpPr/>
            <p:nvPr/>
          </p:nvSpPr>
          <p:spPr bwMode="auto">
            <a:xfrm>
              <a:off x="5073779"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7" name="Rectangle 216"/>
            <p:cNvSpPr/>
            <p:nvPr/>
          </p:nvSpPr>
          <p:spPr bwMode="auto">
            <a:xfrm>
              <a:off x="498257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8" name="Rectangle 217"/>
            <p:cNvSpPr/>
            <p:nvPr/>
          </p:nvSpPr>
          <p:spPr bwMode="auto">
            <a:xfrm>
              <a:off x="552524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9" name="Rectangle 218"/>
            <p:cNvSpPr/>
            <p:nvPr/>
          </p:nvSpPr>
          <p:spPr bwMode="auto">
            <a:xfrm>
              <a:off x="5436611"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0" name="Rectangle 219"/>
            <p:cNvSpPr/>
            <p:nvPr/>
          </p:nvSpPr>
          <p:spPr bwMode="auto">
            <a:xfrm>
              <a:off x="561760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1" name="Rectangle 220"/>
            <p:cNvSpPr/>
            <p:nvPr/>
          </p:nvSpPr>
          <p:spPr bwMode="auto">
            <a:xfrm>
              <a:off x="570995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2" name="Rectangle 221"/>
            <p:cNvSpPr/>
            <p:nvPr/>
          </p:nvSpPr>
          <p:spPr bwMode="auto">
            <a:xfrm>
              <a:off x="580231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3" name="Rectangle 222"/>
            <p:cNvSpPr/>
            <p:nvPr/>
          </p:nvSpPr>
          <p:spPr bwMode="auto">
            <a:xfrm>
              <a:off x="589467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4" name="Rectangle 223"/>
            <p:cNvSpPr/>
            <p:nvPr/>
          </p:nvSpPr>
          <p:spPr bwMode="auto">
            <a:xfrm>
              <a:off x="598703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5" name="Rectangle 224"/>
            <p:cNvSpPr/>
            <p:nvPr/>
          </p:nvSpPr>
          <p:spPr bwMode="auto">
            <a:xfrm>
              <a:off x="607939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6" name="Rectangle 225"/>
            <p:cNvSpPr/>
            <p:nvPr/>
          </p:nvSpPr>
          <p:spPr bwMode="auto">
            <a:xfrm>
              <a:off x="617174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27" name="Rectangle 226"/>
          <p:cNvSpPr/>
          <p:nvPr/>
        </p:nvSpPr>
        <p:spPr bwMode="auto">
          <a:xfrm>
            <a:off x="876300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8" name="Rectangle 227"/>
          <p:cNvSpPr/>
          <p:nvPr/>
        </p:nvSpPr>
        <p:spPr bwMode="auto">
          <a:xfrm>
            <a:off x="8762466" y="2526253"/>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867108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0" name="Rectangle 229"/>
          <p:cNvSpPr/>
          <p:nvPr/>
        </p:nvSpPr>
        <p:spPr bwMode="auto">
          <a:xfrm>
            <a:off x="8670551" y="2526254"/>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1" name="Rectangle 230"/>
          <p:cNvSpPr/>
          <p:nvPr/>
        </p:nvSpPr>
        <p:spPr bwMode="auto">
          <a:xfrm>
            <a:off x="8579170" y="2526255"/>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2" name="Rectangle 231"/>
          <p:cNvSpPr/>
          <p:nvPr/>
        </p:nvSpPr>
        <p:spPr bwMode="auto">
          <a:xfrm>
            <a:off x="8578636" y="2526255"/>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3" name="Rectangle 232"/>
          <p:cNvSpPr/>
          <p:nvPr/>
        </p:nvSpPr>
        <p:spPr bwMode="auto">
          <a:xfrm>
            <a:off x="8487255" y="252625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4" name="Rectangle 233"/>
          <p:cNvSpPr/>
          <p:nvPr/>
        </p:nvSpPr>
        <p:spPr bwMode="auto">
          <a:xfrm>
            <a:off x="8486721" y="2526256"/>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5" name="Rectangle 234"/>
          <p:cNvSpPr/>
          <p:nvPr/>
        </p:nvSpPr>
        <p:spPr bwMode="auto">
          <a:xfrm>
            <a:off x="8395340" y="2526257"/>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6" name="Rectangle 235"/>
          <p:cNvSpPr/>
          <p:nvPr/>
        </p:nvSpPr>
        <p:spPr bwMode="auto">
          <a:xfrm>
            <a:off x="8394806" y="2526257"/>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7" name="Rectangle 236"/>
          <p:cNvSpPr/>
          <p:nvPr/>
        </p:nvSpPr>
        <p:spPr bwMode="auto">
          <a:xfrm>
            <a:off x="8303425" y="2526258"/>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8" name="Rectangle 237"/>
          <p:cNvSpPr/>
          <p:nvPr/>
        </p:nvSpPr>
        <p:spPr bwMode="auto">
          <a:xfrm>
            <a:off x="8302891" y="2526258"/>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9" name="Rectangle 238"/>
          <p:cNvSpPr/>
          <p:nvPr/>
        </p:nvSpPr>
        <p:spPr bwMode="auto">
          <a:xfrm>
            <a:off x="8763518"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0" name="Rectangle 239"/>
          <p:cNvSpPr/>
          <p:nvPr/>
        </p:nvSpPr>
        <p:spPr bwMode="auto">
          <a:xfrm>
            <a:off x="8767778"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1" name="Rectangle 240"/>
          <p:cNvSpPr/>
          <p:nvPr/>
        </p:nvSpPr>
        <p:spPr bwMode="auto">
          <a:xfrm>
            <a:off x="1396253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2" name="Rectangle 241"/>
          <p:cNvSpPr/>
          <p:nvPr/>
        </p:nvSpPr>
        <p:spPr bwMode="auto">
          <a:xfrm>
            <a:off x="13868400"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3" name="Rectangle 242"/>
          <p:cNvSpPr/>
          <p:nvPr/>
        </p:nvSpPr>
        <p:spPr bwMode="auto">
          <a:xfrm>
            <a:off x="1377426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4" name="Rectangle 243"/>
          <p:cNvSpPr/>
          <p:nvPr/>
        </p:nvSpPr>
        <p:spPr bwMode="auto">
          <a:xfrm>
            <a:off x="1368013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5" name="Rectangle 244"/>
          <p:cNvSpPr/>
          <p:nvPr/>
        </p:nvSpPr>
        <p:spPr bwMode="auto">
          <a:xfrm>
            <a:off x="1358599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6" name="Rectangle 245"/>
          <p:cNvSpPr/>
          <p:nvPr/>
        </p:nvSpPr>
        <p:spPr bwMode="auto">
          <a:xfrm>
            <a:off x="13491864"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7" name="Rectangle 246"/>
          <p:cNvSpPr/>
          <p:nvPr/>
        </p:nvSpPr>
        <p:spPr bwMode="auto">
          <a:xfrm>
            <a:off x="1339773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8" name="Rectangle 247"/>
          <p:cNvSpPr/>
          <p:nvPr/>
        </p:nvSpPr>
        <p:spPr bwMode="auto">
          <a:xfrm>
            <a:off x="1330359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9" name="Rectangle 248"/>
          <p:cNvSpPr/>
          <p:nvPr/>
        </p:nvSpPr>
        <p:spPr bwMode="auto">
          <a:xfrm>
            <a:off x="1320946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0" name="Rectangle 249"/>
          <p:cNvSpPr/>
          <p:nvPr/>
        </p:nvSpPr>
        <p:spPr bwMode="auto">
          <a:xfrm>
            <a:off x="13115328"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1" name="Rectangle 250"/>
          <p:cNvSpPr/>
          <p:nvPr/>
        </p:nvSpPr>
        <p:spPr bwMode="auto">
          <a:xfrm>
            <a:off x="8671170"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2" name="Rectangle 251"/>
          <p:cNvSpPr/>
          <p:nvPr/>
        </p:nvSpPr>
        <p:spPr bwMode="auto">
          <a:xfrm>
            <a:off x="8675430"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3" name="Rectangle 252"/>
          <p:cNvSpPr/>
          <p:nvPr/>
        </p:nvSpPr>
        <p:spPr bwMode="auto">
          <a:xfrm>
            <a:off x="8578822"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4" name="Rectangle 253"/>
          <p:cNvSpPr/>
          <p:nvPr/>
        </p:nvSpPr>
        <p:spPr bwMode="auto">
          <a:xfrm>
            <a:off x="8583082"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5" name="Rectangle 254"/>
          <p:cNvSpPr/>
          <p:nvPr/>
        </p:nvSpPr>
        <p:spPr bwMode="auto">
          <a:xfrm>
            <a:off x="8486474"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6" name="Rectangle 255"/>
          <p:cNvSpPr/>
          <p:nvPr/>
        </p:nvSpPr>
        <p:spPr bwMode="auto">
          <a:xfrm>
            <a:off x="8490734"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7" name="Rectangle 256"/>
          <p:cNvSpPr/>
          <p:nvPr/>
        </p:nvSpPr>
        <p:spPr bwMode="auto">
          <a:xfrm>
            <a:off x="8394126"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8" name="Rectangle 257"/>
          <p:cNvSpPr/>
          <p:nvPr/>
        </p:nvSpPr>
        <p:spPr bwMode="auto">
          <a:xfrm>
            <a:off x="8398386"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19837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childTnLst>
                          </p:cTn>
                        </p:par>
                        <p:par>
                          <p:cTn id="7" fill="hold">
                            <p:stCondLst>
                              <p:cond delay="0"/>
                            </p:stCondLst>
                            <p:childTnLst>
                              <p:par>
                                <p:cTn id="8" presetID="0" presetClass="path" presetSubtype="0" fill="hold" grpId="0" nodeType="afterEffect">
                                  <p:stCondLst>
                                    <p:cond delay="0"/>
                                  </p:stCondLst>
                                  <p:childTnLst>
                                    <p:animMotion origin="layout" path="M 0 0 C 0.00901 -0.00135 0.01802 -0.00251 0.02529 0 C 0.03256 0.00231 0.03928 -0.00116 0.04341 0.01446 C 0.04753 0.03009 0.04612 0.07503 0.05024 0.09336 C 0.05437 0.11188 0.01737 0.11844 0.06836 0.1248 C 0.11936 0.13117 0.35645 0.13136 0.35645 0.13136 " pathEditMode="relative" ptsTypes="AAAAAA">
                                      <p:cBhvr>
                                        <p:cTn id="9" dur="500" fill="hold"/>
                                        <p:tgtEl>
                                          <p:spTgt spid="228"/>
                                        </p:tgtEl>
                                        <p:attrNameLst>
                                          <p:attrName>ppt_x</p:attrName>
                                          <p:attrName>ppt_y</p:attrName>
                                        </p:attrNameLst>
                                      </p:cBhvr>
                                    </p:animMotion>
                                  </p:childTnLst>
                                  <p:subTnLst>
                                    <p:set>
                                      <p:cBhvr override="childStyle">
                                        <p:cTn dur="1" fill="hold" display="0" masterRel="sameClick" afterEffect="1">
                                          <p:stCondLst>
                                            <p:cond evt="end" delay="0">
                                              <p:tn val="8"/>
                                            </p:cond>
                                          </p:stCondLst>
                                        </p:cTn>
                                        <p:tgtEl>
                                          <p:spTgt spid="228"/>
                                        </p:tgtEl>
                                        <p:attrNameLst>
                                          <p:attrName>style.visibility</p:attrName>
                                        </p:attrNameLst>
                                      </p:cBhvr>
                                      <p:to>
                                        <p:strVal val="hidden"/>
                                      </p:to>
                                    </p:set>
                                  </p:sub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41"/>
                                        </p:tgtEl>
                                        <p:attrNameLst>
                                          <p:attrName>style.visibility</p:attrName>
                                        </p:attrNameLst>
                                      </p:cBhvr>
                                      <p:to>
                                        <p:strVal val="visible"/>
                                      </p:to>
                                    </p:set>
                                  </p:childTnLst>
                                </p:cTn>
                              </p:par>
                            </p:childTnLst>
                          </p:cTn>
                        </p:par>
                        <p:par>
                          <p:cTn id="13" fill="hold">
                            <p:stCondLst>
                              <p:cond delay="500"/>
                            </p:stCondLst>
                            <p:childTnLst>
                              <p:par>
                                <p:cTn id="14" presetID="0" presetClass="path" presetSubtype="0" fill="hold" grpId="0" nodeType="afterEffect">
                                  <p:stCondLst>
                                    <p:cond delay="0"/>
                                  </p:stCondLst>
                                  <p:childTnLst>
                                    <p:animMotion origin="layout" path="M 3.47222E-6 -4.1358E-6 C 0.00379 0.00116 0.00759 0.00232 0.01367 0.00058 C 0.01964 -0.00096 0.0307 -0.00559 0.03613 -0.01003 C 0.04155 -0.01446 0.04416 -0.01697 0.04633 -0.02565 C 0.04839 -0.03433 0.04774 -0.04841 0.04872 -0.06192 C 0.0498 -0.07523 0.04698 -0.09664 0.05262 -0.10551 C 0.05826 -0.11439 0.03277 -0.11304 0.08246 -0.11496 C 0.13216 -0.1167 0.35102 -0.11612 0.35102 -0.11593 " pathEditMode="relative" rAng="0" ptsTypes="AAAAAAAA">
                                      <p:cBhvr>
                                        <p:cTn id="15" dur="500" fill="hold"/>
                                        <p:tgtEl>
                                          <p:spTgt spid="239"/>
                                        </p:tgtEl>
                                        <p:attrNameLst>
                                          <p:attrName>ppt_x</p:attrName>
                                          <p:attrName>ppt_y</p:attrName>
                                        </p:attrNameLst>
                                      </p:cBhvr>
                                      <p:rCtr x="17546" y="-5748"/>
                                    </p:animMotion>
                                  </p:childTnLst>
                                  <p:subTnLst>
                                    <p:set>
                                      <p:cBhvr override="childStyle">
                                        <p:cTn dur="1" fill="hold" display="0" masterRel="sameClick" afterEffect="1">
                                          <p:stCondLst>
                                            <p:cond evt="end" delay="0">
                                              <p:tn val="14"/>
                                            </p:cond>
                                          </p:stCondLst>
                                        </p:cTn>
                                        <p:tgtEl>
                                          <p:spTgt spid="239"/>
                                        </p:tgtEl>
                                        <p:attrNameLst>
                                          <p:attrName>style.visibility</p:attrName>
                                        </p:attrNameLst>
                                      </p:cBhvr>
                                      <p:to>
                                        <p:strVal val="hidden"/>
                                      </p:to>
                                    </p:set>
                                  </p:subTnLst>
                                </p:cTn>
                              </p:par>
                              <p:par>
                                <p:cTn id="16" presetID="1" presetClass="entr" presetSubtype="0" fill="hold" grpId="0" nodeType="withEffect">
                                  <p:stCondLst>
                                    <p:cond delay="0"/>
                                  </p:stCondLst>
                                  <p:childTnLst>
                                    <p:set>
                                      <p:cBhvr>
                                        <p:cTn id="17" dur="1" fill="hold">
                                          <p:stCondLst>
                                            <p:cond delay="0"/>
                                          </p:stCondLst>
                                        </p:cTn>
                                        <p:tgtEl>
                                          <p:spTgt spid="240"/>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42"/>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29"/>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fill="hold" grpId="0" nodeType="afterEffect">
                                  <p:stCondLst>
                                    <p:cond delay="0"/>
                                  </p:stCondLst>
                                  <p:childTnLst>
                                    <p:animMotion origin="layout" path="M -4.61806E-6 -4.44444E-6 C 0.00869 -0.00135 0.01747 -0.0025 0.02453 -4.44444E-6 C 0.03169 0.00232 0.0382 -0.00115 0.04221 0.01447 C 0.04623 0.0301 0.04482 0.07504 0.04883 0.09337 C 0.05285 0.11189 0.01682 0.11845 0.06652 0.12481 C 0.11622 0.13118 0.34712 0.13137 0.34712 0.13156 " pathEditMode="relative" rAng="0" ptsTypes="AAAAAA">
                                      <p:cBhvr>
                                        <p:cTn id="26" dur="500" fill="hold"/>
                                        <p:tgtEl>
                                          <p:spTgt spid="230"/>
                                        </p:tgtEl>
                                        <p:attrNameLst>
                                          <p:attrName>ppt_x</p:attrName>
                                          <p:attrName>ppt_y</p:attrName>
                                        </p:attrNameLst>
                                      </p:cBhvr>
                                      <p:rCtr x="17350" y="6501"/>
                                    </p:animMotion>
                                  </p:childTnLst>
                                  <p:subTnLst>
                                    <p:set>
                                      <p:cBhvr override="childStyle">
                                        <p:cTn dur="1" fill="hold" display="0" masterRel="sameClick" afterEffect="1">
                                          <p:stCondLst>
                                            <p:cond evt="end" delay="0">
                                              <p:tn val="25"/>
                                            </p:cond>
                                          </p:stCondLst>
                                        </p:cTn>
                                        <p:tgtEl>
                                          <p:spTgt spid="230"/>
                                        </p:tgtEl>
                                        <p:attrNameLst>
                                          <p:attrName>style.visibility</p:attrName>
                                        </p:attrNameLst>
                                      </p:cBhvr>
                                      <p:to>
                                        <p:strVal val="hidden"/>
                                      </p:to>
                                    </p:set>
                                  </p:subTnLst>
                                </p:cTn>
                              </p:par>
                            </p:childTnLst>
                          </p:cTn>
                        </p:par>
                        <p:par>
                          <p:cTn id="27" fill="hold">
                            <p:stCondLst>
                              <p:cond delay="1500"/>
                            </p:stCondLst>
                            <p:childTnLst>
                              <p:par>
                                <p:cTn id="28" presetID="1" presetClass="entr" presetSubtype="0" fill="hold" grpId="0" nodeType="afterEffect">
                                  <p:stCondLst>
                                    <p:cond delay="0"/>
                                  </p:stCondLst>
                                  <p:childTnLst>
                                    <p:set>
                                      <p:cBhvr>
                                        <p:cTn id="29" dur="1" fill="hold">
                                          <p:stCondLst>
                                            <p:cond delay="0"/>
                                          </p:stCondLst>
                                        </p:cTn>
                                        <p:tgtEl>
                                          <p:spTgt spid="243"/>
                                        </p:tgtEl>
                                        <p:attrNameLst>
                                          <p:attrName>style.visibility</p:attrName>
                                        </p:attrNameLst>
                                      </p:cBhvr>
                                      <p:to>
                                        <p:strVal val="visible"/>
                                      </p:to>
                                    </p:set>
                                  </p:childTnLst>
                                </p:cTn>
                              </p:par>
                            </p:childTnLst>
                          </p:cTn>
                        </p:par>
                        <p:par>
                          <p:cTn id="30" fill="hold">
                            <p:stCondLst>
                              <p:cond delay="1500"/>
                            </p:stCondLst>
                            <p:childTnLst>
                              <p:par>
                                <p:cTn id="31" presetID="0" presetClass="path" presetSubtype="0" fill="hold" grpId="0" nodeType="afterEffect">
                                  <p:stCondLst>
                                    <p:cond delay="0"/>
                                  </p:stCondLst>
                                  <p:childTnLst>
                                    <p:animMotion origin="layout" path="M -3.125E-6 -4.1358E-6 C 0.0038 0.00116 0.0076 0.00232 0.01368 0.00058 C 0.01964 -0.00096 0.03071 -0.00559 0.03614 -0.01003 C 0.04156 -0.01446 0.04417 -0.01697 0.04634 -0.02565 C 0.0484 -0.03433 0.04775 -0.04841 0.04872 -0.06192 C 0.04981 -0.07523 0.04699 -0.09664 0.05263 -0.10551 C 0.05827 -0.11439 0.03277 -0.11304 0.08247 -0.11496 C 0.13216 -0.1167 0.35102 -0.11612 0.35102 -0.11593 " pathEditMode="relative" rAng="0" ptsTypes="AAAAAAAA">
                                      <p:cBhvr>
                                        <p:cTn id="32" dur="500" fill="hold"/>
                                        <p:tgtEl>
                                          <p:spTgt spid="251"/>
                                        </p:tgtEl>
                                        <p:attrNameLst>
                                          <p:attrName>ppt_x</p:attrName>
                                          <p:attrName>ppt_y</p:attrName>
                                        </p:attrNameLst>
                                      </p:cBhvr>
                                      <p:rCtr x="17546" y="-5748"/>
                                    </p:animMotion>
                                  </p:childTnLst>
                                  <p:subTnLst>
                                    <p:set>
                                      <p:cBhvr override="childStyle">
                                        <p:cTn dur="1" fill="hold" display="0" masterRel="sameClick" afterEffect="1">
                                          <p:stCondLst>
                                            <p:cond evt="end" delay="0">
                                              <p:tn val="31"/>
                                            </p:cond>
                                          </p:stCondLst>
                                        </p:cTn>
                                        <p:tgtEl>
                                          <p:spTgt spid="251"/>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252"/>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244"/>
                                        </p:tgtEl>
                                        <p:attrNameLst>
                                          <p:attrName>style.visibility</p:attrName>
                                        </p:attrNameLst>
                                      </p:cBhvr>
                                      <p:to>
                                        <p:strVal val="visible"/>
                                      </p:to>
                                    </p:se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31"/>
                                        </p:tgtEl>
                                        <p:attrNameLst>
                                          <p:attrName>style.visibility</p:attrName>
                                        </p:attrNameLst>
                                      </p:cBhvr>
                                      <p:to>
                                        <p:strVal val="visible"/>
                                      </p:to>
                                    </p:set>
                                  </p:childTnLst>
                                </p:cTn>
                              </p:par>
                            </p:childTnLst>
                          </p:cTn>
                        </p:par>
                        <p:par>
                          <p:cTn id="41" fill="hold">
                            <p:stCondLst>
                              <p:cond delay="2000"/>
                            </p:stCondLst>
                            <p:childTnLst>
                              <p:par>
                                <p:cTn id="42" presetID="0" presetClass="path" presetSubtype="0" fill="hold" grpId="0" nodeType="afterEffect">
                                  <p:stCondLst>
                                    <p:cond delay="0"/>
                                  </p:stCondLst>
                                  <p:childTnLst>
                                    <p:animMotion origin="layout" path="M 2.77778E-7 -4.44444E-6 C 0.00857 -0.00135 0.01725 -0.0025 0.02431 -4.44444E-6 C 0.03125 0.00232 0.03776 -0.00115 0.04167 0.01447 C 0.04568 0.0301 0.04427 0.07504 0.04829 0.09337 C 0.05219 0.11189 0.0166 0.11845 0.06575 0.12481 C 0.1148 0.13118 0.34288 0.13137 0.34288 0.13156 " pathEditMode="relative" rAng="0" ptsTypes="AAAAAA">
                                      <p:cBhvr>
                                        <p:cTn id="43" dur="500" fill="hold"/>
                                        <p:tgtEl>
                                          <p:spTgt spid="232"/>
                                        </p:tgtEl>
                                        <p:attrNameLst>
                                          <p:attrName>ppt_x</p:attrName>
                                          <p:attrName>ppt_y</p:attrName>
                                        </p:attrNameLst>
                                      </p:cBhvr>
                                      <p:rCtr x="17144" y="6501"/>
                                    </p:animMotion>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0"/>
                                          </p:stCondLst>
                                        </p:cTn>
                                        <p:tgtEl>
                                          <p:spTgt spid="245"/>
                                        </p:tgtEl>
                                        <p:attrNameLst>
                                          <p:attrName>style.visibility</p:attrName>
                                        </p:attrNameLst>
                                      </p:cBhvr>
                                      <p:to>
                                        <p:strVal val="visible"/>
                                      </p:to>
                                    </p:set>
                                  </p:childTnLst>
                                </p:cTn>
                              </p:par>
                            </p:childTnLst>
                          </p:cTn>
                        </p:par>
                        <p:par>
                          <p:cTn id="47" fill="hold">
                            <p:stCondLst>
                              <p:cond delay="2500"/>
                            </p:stCondLst>
                            <p:childTnLst>
                              <p:par>
                                <p:cTn id="48" presetID="0" presetClass="path" presetSubtype="0" fill="hold" grpId="0" nodeType="afterEffect">
                                  <p:stCondLst>
                                    <p:cond delay="0"/>
                                  </p:stCondLst>
                                  <p:childTnLst>
                                    <p:animMotion origin="layout" path="M 2.77778E-7 -4.1358E-6 C 0.00358 0.00116 0.00727 0.00232 0.01313 0.00058 C 0.01888 -0.00096 0.02951 -0.00559 0.03472 -0.01003 C 0.03993 -0.01446 0.04243 -0.01697 0.04449 -0.02565 C 0.04655 -0.03433 0.0459 -0.04841 0.04677 -0.06192 C 0.04785 -0.07523 0.04514 -0.09664 0.05056 -0.10551 C 0.05599 -0.11439 0.03147 -0.11304 0.07932 -0.11496 C 0.12706 -0.1167 0.33767 -0.11612 0.33767 -0.11593 " pathEditMode="relative" rAng="0" ptsTypes="AAAAAAAA">
                                      <p:cBhvr>
                                        <p:cTn id="49" dur="500" fill="hold"/>
                                        <p:tgtEl>
                                          <p:spTgt spid="253"/>
                                        </p:tgtEl>
                                        <p:attrNameLst>
                                          <p:attrName>ppt_x</p:attrName>
                                          <p:attrName>ppt_y</p:attrName>
                                        </p:attrNameLst>
                                      </p:cBhvr>
                                      <p:rCtr x="16884" y="-5748"/>
                                    </p:animMotion>
                                  </p:childTnLst>
                                  <p:subTnLst>
                                    <p:set>
                                      <p:cBhvr override="childStyle">
                                        <p:cTn dur="1" fill="hold" display="0" masterRel="sameClick" afterEffect="1">
                                          <p:stCondLst>
                                            <p:cond evt="end" delay="0">
                                              <p:tn val="48"/>
                                            </p:cond>
                                          </p:stCondLst>
                                        </p:cTn>
                                        <p:tgtEl>
                                          <p:spTgt spid="253"/>
                                        </p:tgtEl>
                                        <p:attrNameLst>
                                          <p:attrName>style.visibility</p:attrName>
                                        </p:attrNameLst>
                                      </p:cBhvr>
                                      <p:to>
                                        <p:strVal val="hidden"/>
                                      </p:to>
                                    </p:set>
                                  </p:subTnLst>
                                </p:cTn>
                              </p:par>
                              <p:par>
                                <p:cTn id="50" presetID="1" presetClass="entr" presetSubtype="0" fill="hold" grpId="0" nodeType="withEffect">
                                  <p:stCondLst>
                                    <p:cond delay="0"/>
                                  </p:stCondLst>
                                  <p:childTnLst>
                                    <p:set>
                                      <p:cBhvr>
                                        <p:cTn id="51" dur="1" fill="hold">
                                          <p:stCondLst>
                                            <p:cond delay="0"/>
                                          </p:stCondLst>
                                        </p:cTn>
                                        <p:tgtEl>
                                          <p:spTgt spid="254"/>
                                        </p:tgtEl>
                                        <p:attrNameLst>
                                          <p:attrName>style.visibility</p:attrName>
                                        </p:attrNameLst>
                                      </p:cBhvr>
                                      <p:to>
                                        <p:strVal val="visible"/>
                                      </p:to>
                                    </p:set>
                                  </p:child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0"/>
                                          </p:stCondLst>
                                        </p:cTn>
                                        <p:tgtEl>
                                          <p:spTgt spid="246"/>
                                        </p:tgtEl>
                                        <p:attrNameLst>
                                          <p:attrName>style.visibility</p:attrName>
                                        </p:attrNameLst>
                                      </p:cBhvr>
                                      <p:to>
                                        <p:strVal val="visible"/>
                                      </p:to>
                                    </p:set>
                                  </p:child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0"/>
                                          </p:stCondLst>
                                        </p:cTn>
                                        <p:tgtEl>
                                          <p:spTgt spid="233"/>
                                        </p:tgtEl>
                                        <p:attrNameLst>
                                          <p:attrName>style.visibility</p:attrName>
                                        </p:attrNameLst>
                                      </p:cBhvr>
                                      <p:to>
                                        <p:strVal val="visible"/>
                                      </p:to>
                                    </p:set>
                                  </p:childTnLst>
                                </p:cTn>
                              </p:par>
                            </p:childTnLst>
                          </p:cTn>
                        </p:par>
                        <p:par>
                          <p:cTn id="58" fill="hold">
                            <p:stCondLst>
                              <p:cond delay="3000"/>
                            </p:stCondLst>
                            <p:childTnLst>
                              <p:par>
                                <p:cTn id="59" presetID="0" presetClass="path" presetSubtype="0" fill="hold" grpId="0" nodeType="afterEffect">
                                  <p:stCondLst>
                                    <p:cond delay="0"/>
                                  </p:stCondLst>
                                  <p:childTnLst>
                                    <p:animMotion origin="layout" path="M 3.68056E-6 -4.44444E-6 C 0.00835 -0.00135 0.01681 -0.0025 0.02365 -4.44444E-6 C 0.03038 0.00232 0.03667 -0.00115 0.04058 0.01447 C 0.04438 0.0301 0.04307 0.07504 0.04698 0.09337 C 0.05078 0.11189 0.01616 0.11845 0.06391 0.12481 C 0.11165 0.13118 0.33355 0.13137 0.33355 0.13156 " pathEditMode="relative" rAng="0" ptsTypes="AAAAAA">
                                      <p:cBhvr>
                                        <p:cTn id="60" dur="500" fill="hold"/>
                                        <p:tgtEl>
                                          <p:spTgt spid="234"/>
                                        </p:tgtEl>
                                        <p:attrNameLst>
                                          <p:attrName>ppt_x</p:attrName>
                                          <p:attrName>ppt_y</p:attrName>
                                        </p:attrNameLst>
                                      </p:cBhvr>
                                      <p:rCtr x="16678" y="6501"/>
                                    </p:animMotion>
                                  </p:childTnLst>
                                  <p:subTnLst>
                                    <p:set>
                                      <p:cBhvr override="childStyle">
                                        <p:cTn dur="1" fill="hold" display="0" masterRel="sameClick" afterEffect="1">
                                          <p:stCondLst>
                                            <p:cond evt="end" delay="0">
                                              <p:tn val="59"/>
                                            </p:cond>
                                          </p:stCondLst>
                                        </p:cTn>
                                        <p:tgtEl>
                                          <p:spTgt spid="234"/>
                                        </p:tgtEl>
                                        <p:attrNameLst>
                                          <p:attrName>style.visibility</p:attrName>
                                        </p:attrNameLst>
                                      </p:cBhvr>
                                      <p:to>
                                        <p:strVal val="hidden"/>
                                      </p:to>
                                    </p:set>
                                  </p:subTnLst>
                                </p:cTn>
                              </p:par>
                            </p:childTnLst>
                          </p:cTn>
                        </p:par>
                        <p:par>
                          <p:cTn id="61" fill="hold">
                            <p:stCondLst>
                              <p:cond delay="3500"/>
                            </p:stCondLst>
                            <p:childTnLst>
                              <p:par>
                                <p:cTn id="62" presetID="1" presetClass="entr" presetSubtype="0" fill="hold" grpId="0" nodeType="afterEffect">
                                  <p:stCondLst>
                                    <p:cond delay="0"/>
                                  </p:stCondLst>
                                  <p:childTnLst>
                                    <p:set>
                                      <p:cBhvr>
                                        <p:cTn id="63" dur="1" fill="hold">
                                          <p:stCondLst>
                                            <p:cond delay="0"/>
                                          </p:stCondLst>
                                        </p:cTn>
                                        <p:tgtEl>
                                          <p:spTgt spid="247"/>
                                        </p:tgtEl>
                                        <p:attrNameLst>
                                          <p:attrName>style.visibility</p:attrName>
                                        </p:attrNameLst>
                                      </p:cBhvr>
                                      <p:to>
                                        <p:strVal val="visible"/>
                                      </p:to>
                                    </p:set>
                                  </p:childTnLst>
                                </p:cTn>
                              </p:par>
                            </p:childTnLst>
                          </p:cTn>
                        </p:par>
                        <p:par>
                          <p:cTn id="64" fill="hold">
                            <p:stCondLst>
                              <p:cond delay="3500"/>
                            </p:stCondLst>
                            <p:childTnLst>
                              <p:par>
                                <p:cTn id="65" presetID="0" presetClass="path" presetSubtype="0" fill="hold" grpId="0" nodeType="afterEffect">
                                  <p:stCondLst>
                                    <p:cond delay="0"/>
                                  </p:stCondLst>
                                  <p:childTnLst>
                                    <p:animMotion origin="layout" path="M 3.68056E-6 -4.1358E-6 C 0.00347 0.00116 0.00705 0.00232 0.01269 0.00058 C 0.01833 -0.00096 0.02864 -0.00559 0.03374 -0.01003 C 0.03884 -0.01446 0.04123 -0.01697 0.04329 -0.02565 C 0.04524 -0.03433 0.04459 -0.04841 0.04546 -0.06192 C 0.04655 -0.07523 0.04394 -0.09664 0.04915 -0.10551 C 0.05447 -0.11439 0.0306 -0.11304 0.07704 -0.11496 C 0.12359 -0.1167 0.32834 -0.11612 0.32834 -0.11593 " pathEditMode="relative" rAng="0" ptsTypes="AAAAAAAA">
                                      <p:cBhvr>
                                        <p:cTn id="66" dur="500" fill="hold"/>
                                        <p:tgtEl>
                                          <p:spTgt spid="255"/>
                                        </p:tgtEl>
                                        <p:attrNameLst>
                                          <p:attrName>ppt_x</p:attrName>
                                          <p:attrName>ppt_y</p:attrName>
                                        </p:attrNameLst>
                                      </p:cBhvr>
                                      <p:rCtr x="16417" y="-5748"/>
                                    </p:animMotion>
                                  </p:childTnLst>
                                  <p:subTnLst>
                                    <p:set>
                                      <p:cBhvr override="childStyle">
                                        <p:cTn dur="1" fill="hold" display="0" masterRel="sameClick" afterEffect="1">
                                          <p:stCondLst>
                                            <p:cond evt="end" delay="0">
                                              <p:tn val="65"/>
                                            </p:cond>
                                          </p:stCondLst>
                                        </p:cTn>
                                        <p:tgtEl>
                                          <p:spTgt spid="255"/>
                                        </p:tgtEl>
                                        <p:attrNameLst>
                                          <p:attrName>style.visibility</p:attrName>
                                        </p:attrNameLst>
                                      </p:cBhvr>
                                      <p:to>
                                        <p:strVal val="hidden"/>
                                      </p:to>
                                    </p:set>
                                  </p:subTnLst>
                                </p:cTn>
                              </p:par>
                              <p:par>
                                <p:cTn id="67" presetID="1" presetClass="entr" presetSubtype="0" fill="hold" grpId="0" nodeType="withEffect">
                                  <p:stCondLst>
                                    <p:cond delay="0"/>
                                  </p:stCondLst>
                                  <p:childTnLst>
                                    <p:set>
                                      <p:cBhvr>
                                        <p:cTn id="68" dur="1" fill="hold">
                                          <p:stCondLst>
                                            <p:cond delay="0"/>
                                          </p:stCondLst>
                                        </p:cTn>
                                        <p:tgtEl>
                                          <p:spTgt spid="256"/>
                                        </p:tgtEl>
                                        <p:attrNameLst>
                                          <p:attrName>style.visibility</p:attrName>
                                        </p:attrNameLst>
                                      </p:cBhvr>
                                      <p:to>
                                        <p:strVal val="visible"/>
                                      </p:to>
                                    </p:set>
                                  </p:childTnLst>
                                </p:cTn>
                              </p:par>
                            </p:childTnLst>
                          </p:cTn>
                        </p:par>
                        <p:par>
                          <p:cTn id="69" fill="hold">
                            <p:stCondLst>
                              <p:cond delay="4000"/>
                            </p:stCondLst>
                            <p:childTnLst>
                              <p:par>
                                <p:cTn id="70" presetID="1" presetClass="entr" presetSubtype="0" fill="hold" grpId="0" nodeType="afterEffect">
                                  <p:stCondLst>
                                    <p:cond delay="0"/>
                                  </p:stCondLst>
                                  <p:childTnLst>
                                    <p:set>
                                      <p:cBhvr>
                                        <p:cTn id="71" dur="1" fill="hold">
                                          <p:stCondLst>
                                            <p:cond delay="0"/>
                                          </p:stCondLst>
                                        </p:cTn>
                                        <p:tgtEl>
                                          <p:spTgt spid="248"/>
                                        </p:tgtEl>
                                        <p:attrNameLst>
                                          <p:attrName>style.visibility</p:attrName>
                                        </p:attrNameLst>
                                      </p:cBhvr>
                                      <p:to>
                                        <p:strVal val="visible"/>
                                      </p:to>
                                    </p:set>
                                  </p:childTnLst>
                                </p:cTn>
                              </p:par>
                            </p:childTnLst>
                          </p:cTn>
                        </p:par>
                        <p:par>
                          <p:cTn id="72" fill="hold">
                            <p:stCondLst>
                              <p:cond delay="4000"/>
                            </p:stCondLst>
                            <p:childTnLst>
                              <p:par>
                                <p:cTn id="73" presetID="1" presetClass="entr" presetSubtype="0" fill="hold" grpId="0" nodeType="afterEffect">
                                  <p:stCondLst>
                                    <p:cond delay="0"/>
                                  </p:stCondLst>
                                  <p:childTnLst>
                                    <p:set>
                                      <p:cBhvr>
                                        <p:cTn id="74" dur="1" fill="hold">
                                          <p:stCondLst>
                                            <p:cond delay="0"/>
                                          </p:stCondLst>
                                        </p:cTn>
                                        <p:tgtEl>
                                          <p:spTgt spid="235"/>
                                        </p:tgtEl>
                                        <p:attrNameLst>
                                          <p:attrName>style.visibility</p:attrName>
                                        </p:attrNameLst>
                                      </p:cBhvr>
                                      <p:to>
                                        <p:strVal val="visible"/>
                                      </p:to>
                                    </p:set>
                                  </p:childTnLst>
                                </p:cTn>
                              </p:par>
                            </p:childTnLst>
                          </p:cTn>
                        </p:par>
                        <p:par>
                          <p:cTn id="75" fill="hold">
                            <p:stCondLst>
                              <p:cond delay="4000"/>
                            </p:stCondLst>
                            <p:childTnLst>
                              <p:par>
                                <p:cTn id="76" presetID="0" presetClass="path" presetSubtype="0" fill="hold" grpId="0" nodeType="afterEffect">
                                  <p:stCondLst>
                                    <p:cond delay="0"/>
                                  </p:stCondLst>
                                  <p:childTnLst>
                                    <p:animMotion origin="layout" path="M -2.91667E-6 -4.44444E-6 C 0.00825 -0.00135 0.0166 -0.0025 0.02333 -4.44444E-6 C 0.03006 0.00232 0.03624 -0.00115 0.04004 0.01447 C 0.04384 0.0301 0.04254 0.07504 0.04634 0.09337 C 0.05024 0.11189 0.01595 0.11845 0.06315 0.12481 C 0.11025 0.13118 0.32943 0.13137 0.32943 0.13156 " pathEditMode="relative" rAng="0" ptsTypes="AAAAAA">
                                      <p:cBhvr>
                                        <p:cTn id="77" dur="500" fill="hold"/>
                                        <p:tgtEl>
                                          <p:spTgt spid="236"/>
                                        </p:tgtEl>
                                        <p:attrNameLst>
                                          <p:attrName>ppt_x</p:attrName>
                                          <p:attrName>ppt_y</p:attrName>
                                        </p:attrNameLst>
                                      </p:cBhvr>
                                      <p:rCtr x="16471" y="6501"/>
                                    </p:animMotion>
                                  </p:childTnLst>
                                  <p:subTnLst>
                                    <p:set>
                                      <p:cBhvr override="childStyle">
                                        <p:cTn dur="1" fill="hold" display="0" masterRel="sameClick" afterEffect="1">
                                          <p:stCondLst>
                                            <p:cond evt="end" delay="0">
                                              <p:tn val="76"/>
                                            </p:cond>
                                          </p:stCondLst>
                                        </p:cTn>
                                        <p:tgtEl>
                                          <p:spTgt spid="236"/>
                                        </p:tgtEl>
                                        <p:attrNameLst>
                                          <p:attrName>style.visibility</p:attrName>
                                        </p:attrNameLst>
                                      </p:cBhvr>
                                      <p:to>
                                        <p:strVal val="hidden"/>
                                      </p:to>
                                    </p:set>
                                  </p:subTnLst>
                                </p:cTn>
                              </p:par>
                            </p:childTnLst>
                          </p:cTn>
                        </p:par>
                        <p:par>
                          <p:cTn id="78" fill="hold">
                            <p:stCondLst>
                              <p:cond delay="4500"/>
                            </p:stCondLst>
                            <p:childTnLst>
                              <p:par>
                                <p:cTn id="79" presetID="1" presetClass="entr" presetSubtype="0" fill="hold" grpId="0" nodeType="afterEffect">
                                  <p:stCondLst>
                                    <p:cond delay="0"/>
                                  </p:stCondLst>
                                  <p:childTnLst>
                                    <p:set>
                                      <p:cBhvr>
                                        <p:cTn id="80" dur="1" fill="hold">
                                          <p:stCondLst>
                                            <p:cond delay="0"/>
                                          </p:stCondLst>
                                        </p:cTn>
                                        <p:tgtEl>
                                          <p:spTgt spid="249"/>
                                        </p:tgtEl>
                                        <p:attrNameLst>
                                          <p:attrName>style.visibility</p:attrName>
                                        </p:attrNameLst>
                                      </p:cBhvr>
                                      <p:to>
                                        <p:strVal val="visible"/>
                                      </p:to>
                                    </p:set>
                                  </p:childTnLst>
                                </p:cTn>
                              </p:par>
                            </p:childTnLst>
                          </p:cTn>
                        </p:par>
                        <p:par>
                          <p:cTn id="81" fill="hold">
                            <p:stCondLst>
                              <p:cond delay="4500"/>
                            </p:stCondLst>
                            <p:childTnLst>
                              <p:par>
                                <p:cTn id="82" presetID="0" presetClass="path" presetSubtype="0" fill="hold" grpId="0" nodeType="afterEffect">
                                  <p:stCondLst>
                                    <p:cond delay="0"/>
                                  </p:stCondLst>
                                  <p:childTnLst>
                                    <p:animMotion origin="layout" path="M -4.40972E-6 -4.1358E-6 C 0.00348 0.00116 0.00695 0.00232 0.01259 0.00058 C 0.01813 -0.00096 0.02832 -0.00559 0.03332 -0.01003 C 0.03831 -0.01446 0.0408 -0.01697 0.04276 -0.02565 C 0.04471 -0.03433 0.04406 -0.04841 0.04493 -0.06192 C 0.04601 -0.07523 0.04341 -0.09664 0.04862 -0.10551 C 0.05382 -0.11439 0.03028 -0.11304 0.07618 -0.11496 C 0.12207 -0.1167 0.32433 -0.11612 0.32433 -0.11593 " pathEditMode="relative" rAng="0" ptsTypes="AAAAAAAA">
                                      <p:cBhvr>
                                        <p:cTn id="83" dur="500" fill="hold"/>
                                        <p:tgtEl>
                                          <p:spTgt spid="257"/>
                                        </p:tgtEl>
                                        <p:attrNameLst>
                                          <p:attrName>ppt_x</p:attrName>
                                          <p:attrName>ppt_y</p:attrName>
                                        </p:attrNameLst>
                                      </p:cBhvr>
                                      <p:rCtr x="16211" y="-5748"/>
                                    </p:animMotion>
                                  </p:childTnLst>
                                  <p:subTnLst>
                                    <p:set>
                                      <p:cBhvr override="childStyle">
                                        <p:cTn dur="1" fill="hold" display="0" masterRel="sameClick" afterEffect="1">
                                          <p:stCondLst>
                                            <p:cond evt="end" delay="0">
                                              <p:tn val="82"/>
                                            </p:cond>
                                          </p:stCondLst>
                                        </p:cTn>
                                        <p:tgtEl>
                                          <p:spTgt spid="257"/>
                                        </p:tgtEl>
                                        <p:attrNameLst>
                                          <p:attrName>style.visibility</p:attrName>
                                        </p:attrNameLst>
                                      </p:cBhvr>
                                      <p:to>
                                        <p:strVal val="hidden"/>
                                      </p:to>
                                    </p:set>
                                  </p:subTnLst>
                                </p:cTn>
                              </p:par>
                              <p:par>
                                <p:cTn id="84" presetID="1" presetClass="entr" presetSubtype="0" fill="hold" grpId="0" nodeType="withEffect">
                                  <p:stCondLst>
                                    <p:cond delay="0"/>
                                  </p:stCondLst>
                                  <p:childTnLst>
                                    <p:set>
                                      <p:cBhvr>
                                        <p:cTn id="85" dur="1" fill="hold">
                                          <p:stCondLst>
                                            <p:cond delay="0"/>
                                          </p:stCondLst>
                                        </p:cTn>
                                        <p:tgtEl>
                                          <p:spTgt spid="258"/>
                                        </p:tgtEl>
                                        <p:attrNameLst>
                                          <p:attrName>style.visibility</p:attrName>
                                        </p:attrNameLst>
                                      </p:cBhvr>
                                      <p:to>
                                        <p:strVal val="visible"/>
                                      </p:to>
                                    </p:set>
                                  </p:childTnLst>
                                </p:cTn>
                              </p:par>
                            </p:childTnLst>
                          </p:cTn>
                        </p:par>
                        <p:par>
                          <p:cTn id="86" fill="hold">
                            <p:stCondLst>
                              <p:cond delay="5000"/>
                            </p:stCondLst>
                            <p:childTnLst>
                              <p:par>
                                <p:cTn id="87" presetID="1" presetClass="entr" presetSubtype="0" fill="hold" grpId="0" nodeType="afterEffect">
                                  <p:stCondLst>
                                    <p:cond delay="0"/>
                                  </p:stCondLst>
                                  <p:childTnLst>
                                    <p:set>
                                      <p:cBhvr>
                                        <p:cTn id="88"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Scheduling flows bit-by-bit</a:t>
            </a:r>
          </a:p>
        </p:txBody>
      </p:sp>
      <p:sp>
        <p:nvSpPr>
          <p:cNvPr id="4" name="Slide Number Placeholder 3"/>
          <p:cNvSpPr>
            <a:spLocks noGrp="1"/>
          </p:cNvSpPr>
          <p:nvPr>
            <p:ph type="sldNum" sz="quarter" idx="12"/>
          </p:nvPr>
        </p:nvSpPr>
        <p:spPr/>
        <p:txBody>
          <a:bodyPr/>
          <a:lstStyle/>
          <a:p>
            <a:fld id="{47BB83B6-92F4-494F-9F1D-BD99F394F2F6}" type="slidenum">
              <a:rPr lang="en-US" smtClean="0"/>
              <a:pPr/>
              <a:t>31</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227" name="Rectangle 226"/>
          <p:cNvSpPr/>
          <p:nvPr/>
        </p:nvSpPr>
        <p:spPr bwMode="auto">
          <a:xfrm>
            <a:off x="926683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917491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2" name="TextBox 131"/>
          <p:cNvSpPr txBox="1"/>
          <p:nvPr/>
        </p:nvSpPr>
        <p:spPr>
          <a:xfrm>
            <a:off x="2749441" y="6248400"/>
            <a:ext cx="9109096" cy="1147365"/>
          </a:xfrm>
          <a:prstGeom prst="rect">
            <a:avLst/>
          </a:prstGeom>
          <a:noFill/>
        </p:spPr>
        <p:txBody>
          <a:bodyPr wrap="none" rtlCol="0">
            <a:spAutoFit/>
          </a:bodyPr>
          <a:lstStyle/>
          <a:p>
            <a:pPr algn="ctr"/>
            <a:r>
              <a:rPr lang="en-US" dirty="0">
                <a:latin typeface="+mj-lt"/>
              </a:rPr>
              <a:t>Now each flow gets to send at the same </a:t>
            </a:r>
            <a:r>
              <a:rPr lang="en-US" u="sng" dirty="0">
                <a:latin typeface="+mj-lt"/>
              </a:rPr>
              <a:t>data rate</a:t>
            </a:r>
            <a:r>
              <a:rPr lang="en-US" dirty="0">
                <a:latin typeface="+mj-lt"/>
              </a:rPr>
              <a:t>,</a:t>
            </a:r>
          </a:p>
          <a:p>
            <a:pPr algn="ctr"/>
            <a:r>
              <a:rPr lang="en-US" dirty="0">
                <a:latin typeface="+mj-lt"/>
              </a:rPr>
              <a:t>but we no longer have “packet switching”.</a:t>
            </a:r>
          </a:p>
        </p:txBody>
      </p:sp>
      <p:grpSp>
        <p:nvGrpSpPr>
          <p:cNvPr id="343" name="Group 342"/>
          <p:cNvGrpSpPr/>
          <p:nvPr/>
        </p:nvGrpSpPr>
        <p:grpSpPr>
          <a:xfrm>
            <a:off x="6019449" y="4560346"/>
            <a:ext cx="2834506" cy="743176"/>
            <a:chOff x="6019449" y="4572000"/>
            <a:chExt cx="2834506" cy="731522"/>
          </a:xfrm>
        </p:grpSpPr>
        <p:sp>
          <p:nvSpPr>
            <p:cNvPr id="344" name="Rectangle 343"/>
            <p:cNvSpPr/>
            <p:nvPr/>
          </p:nvSpPr>
          <p:spPr bwMode="auto">
            <a:xfrm>
              <a:off x="8400664"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5" name="Rectangle 344"/>
            <p:cNvSpPr/>
            <p:nvPr/>
          </p:nvSpPr>
          <p:spPr bwMode="auto">
            <a:xfrm>
              <a:off x="7924421"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6" name="Rectangle 345"/>
            <p:cNvSpPr/>
            <p:nvPr/>
          </p:nvSpPr>
          <p:spPr bwMode="auto">
            <a:xfrm>
              <a:off x="7448178"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7" name="Rectangle 346"/>
            <p:cNvSpPr/>
            <p:nvPr/>
          </p:nvSpPr>
          <p:spPr bwMode="auto">
            <a:xfrm>
              <a:off x="6971935"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8" name="Rectangle 347"/>
            <p:cNvSpPr/>
            <p:nvPr/>
          </p:nvSpPr>
          <p:spPr bwMode="auto">
            <a:xfrm>
              <a:off x="6495692"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9" name="Rectangle 348"/>
            <p:cNvSpPr/>
            <p:nvPr/>
          </p:nvSpPr>
          <p:spPr bwMode="auto">
            <a:xfrm>
              <a:off x="6019449"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350" name="Group 349"/>
          <p:cNvGrpSpPr/>
          <p:nvPr/>
        </p:nvGrpSpPr>
        <p:grpSpPr>
          <a:xfrm>
            <a:off x="6019449" y="4572616"/>
            <a:ext cx="2834506" cy="720764"/>
            <a:chOff x="6019449" y="4572616"/>
            <a:chExt cx="2834506" cy="720764"/>
          </a:xfrm>
        </p:grpSpPr>
        <p:sp>
          <p:nvSpPr>
            <p:cNvPr id="351" name="Rectangle 350"/>
            <p:cNvSpPr/>
            <p:nvPr/>
          </p:nvSpPr>
          <p:spPr bwMode="auto">
            <a:xfrm>
              <a:off x="876550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2" name="Rectangle 351"/>
            <p:cNvSpPr/>
            <p:nvPr/>
          </p:nvSpPr>
          <p:spPr bwMode="auto">
            <a:xfrm>
              <a:off x="867429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3" name="Rectangle 352"/>
            <p:cNvSpPr/>
            <p:nvPr/>
          </p:nvSpPr>
          <p:spPr bwMode="auto">
            <a:xfrm>
              <a:off x="858308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4" name="Rectangle 353"/>
            <p:cNvSpPr/>
            <p:nvPr/>
          </p:nvSpPr>
          <p:spPr bwMode="auto">
            <a:xfrm>
              <a:off x="8491873"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5" name="Rectangle 354"/>
            <p:cNvSpPr/>
            <p:nvPr/>
          </p:nvSpPr>
          <p:spPr bwMode="auto">
            <a:xfrm>
              <a:off x="840066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6" name="Rectangle 355"/>
            <p:cNvSpPr/>
            <p:nvPr/>
          </p:nvSpPr>
          <p:spPr bwMode="auto">
            <a:xfrm>
              <a:off x="828925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7" name="Rectangle 356"/>
            <p:cNvSpPr/>
            <p:nvPr/>
          </p:nvSpPr>
          <p:spPr bwMode="auto">
            <a:xfrm>
              <a:off x="819804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8" name="Rectangle 357"/>
            <p:cNvSpPr/>
            <p:nvPr/>
          </p:nvSpPr>
          <p:spPr bwMode="auto">
            <a:xfrm>
              <a:off x="810683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9" name="Rectangle 358"/>
            <p:cNvSpPr/>
            <p:nvPr/>
          </p:nvSpPr>
          <p:spPr bwMode="auto">
            <a:xfrm>
              <a:off x="801563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0" name="Rectangle 359"/>
            <p:cNvSpPr/>
            <p:nvPr/>
          </p:nvSpPr>
          <p:spPr bwMode="auto">
            <a:xfrm>
              <a:off x="792442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1" name="Rectangle 360"/>
            <p:cNvSpPr/>
            <p:nvPr/>
          </p:nvSpPr>
          <p:spPr bwMode="auto">
            <a:xfrm>
              <a:off x="781301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2" name="Rectangle 361"/>
            <p:cNvSpPr/>
            <p:nvPr/>
          </p:nvSpPr>
          <p:spPr bwMode="auto">
            <a:xfrm>
              <a:off x="772180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3" name="Rectangle 362"/>
            <p:cNvSpPr/>
            <p:nvPr/>
          </p:nvSpPr>
          <p:spPr bwMode="auto">
            <a:xfrm>
              <a:off x="7630596"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4" name="Rectangle 363"/>
            <p:cNvSpPr/>
            <p:nvPr/>
          </p:nvSpPr>
          <p:spPr bwMode="auto">
            <a:xfrm>
              <a:off x="753938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5" name="Rectangle 364"/>
            <p:cNvSpPr/>
            <p:nvPr/>
          </p:nvSpPr>
          <p:spPr bwMode="auto">
            <a:xfrm>
              <a:off x="744817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6" name="Rectangle 365"/>
            <p:cNvSpPr/>
            <p:nvPr/>
          </p:nvSpPr>
          <p:spPr bwMode="auto">
            <a:xfrm>
              <a:off x="733677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7" name="Rectangle 366"/>
            <p:cNvSpPr/>
            <p:nvPr/>
          </p:nvSpPr>
          <p:spPr bwMode="auto">
            <a:xfrm>
              <a:off x="724556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8" name="Rectangle 367"/>
            <p:cNvSpPr/>
            <p:nvPr/>
          </p:nvSpPr>
          <p:spPr bwMode="auto">
            <a:xfrm>
              <a:off x="7154353"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9" name="Rectangle 368"/>
            <p:cNvSpPr/>
            <p:nvPr/>
          </p:nvSpPr>
          <p:spPr bwMode="auto">
            <a:xfrm>
              <a:off x="706314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0" name="Rectangle 369"/>
            <p:cNvSpPr/>
            <p:nvPr/>
          </p:nvSpPr>
          <p:spPr bwMode="auto">
            <a:xfrm>
              <a:off x="697193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1" name="Rectangle 370"/>
            <p:cNvSpPr/>
            <p:nvPr/>
          </p:nvSpPr>
          <p:spPr bwMode="auto">
            <a:xfrm>
              <a:off x="686052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2" name="Rectangle 371"/>
            <p:cNvSpPr/>
            <p:nvPr/>
          </p:nvSpPr>
          <p:spPr bwMode="auto">
            <a:xfrm>
              <a:off x="676931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3" name="Rectangle 372"/>
            <p:cNvSpPr/>
            <p:nvPr/>
          </p:nvSpPr>
          <p:spPr bwMode="auto">
            <a:xfrm>
              <a:off x="667811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4" name="Rectangle 373"/>
            <p:cNvSpPr/>
            <p:nvPr/>
          </p:nvSpPr>
          <p:spPr bwMode="auto">
            <a:xfrm>
              <a:off x="658690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5" name="Rectangle 374"/>
            <p:cNvSpPr/>
            <p:nvPr/>
          </p:nvSpPr>
          <p:spPr bwMode="auto">
            <a:xfrm>
              <a:off x="649569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6" name="Rectangle 375"/>
            <p:cNvSpPr/>
            <p:nvPr/>
          </p:nvSpPr>
          <p:spPr bwMode="auto">
            <a:xfrm>
              <a:off x="638428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7" name="Rectangle 376"/>
            <p:cNvSpPr/>
            <p:nvPr/>
          </p:nvSpPr>
          <p:spPr bwMode="auto">
            <a:xfrm>
              <a:off x="6293076"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8" name="Rectangle 377"/>
            <p:cNvSpPr/>
            <p:nvPr/>
          </p:nvSpPr>
          <p:spPr bwMode="auto">
            <a:xfrm>
              <a:off x="620186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9" name="Rectangle 378"/>
            <p:cNvSpPr/>
            <p:nvPr/>
          </p:nvSpPr>
          <p:spPr bwMode="auto">
            <a:xfrm>
              <a:off x="611065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0" name="Rectangle 379"/>
            <p:cNvSpPr/>
            <p:nvPr/>
          </p:nvSpPr>
          <p:spPr bwMode="auto">
            <a:xfrm>
              <a:off x="601944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381" name="Rectangle 380"/>
          <p:cNvSpPr/>
          <p:nvPr/>
        </p:nvSpPr>
        <p:spPr bwMode="auto">
          <a:xfrm>
            <a:off x="7571559"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2" name="Rectangle 381"/>
          <p:cNvSpPr/>
          <p:nvPr/>
        </p:nvSpPr>
        <p:spPr bwMode="auto">
          <a:xfrm>
            <a:off x="6277065"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3" name="Rectangle 382"/>
          <p:cNvSpPr/>
          <p:nvPr/>
        </p:nvSpPr>
        <p:spPr bwMode="auto">
          <a:xfrm>
            <a:off x="4982571"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384" name="Group 383"/>
          <p:cNvGrpSpPr/>
          <p:nvPr/>
        </p:nvGrpSpPr>
        <p:grpSpPr>
          <a:xfrm>
            <a:off x="4982570" y="2526254"/>
            <a:ext cx="3866621" cy="720764"/>
            <a:chOff x="4982570" y="2526254"/>
            <a:chExt cx="3866621" cy="720764"/>
          </a:xfrm>
        </p:grpSpPr>
        <p:sp>
          <p:nvSpPr>
            <p:cNvPr id="385" name="Rectangle 384"/>
            <p:cNvSpPr/>
            <p:nvPr/>
          </p:nvSpPr>
          <p:spPr bwMode="auto">
            <a:xfrm>
              <a:off x="793639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6" name="Rectangle 385"/>
            <p:cNvSpPr/>
            <p:nvPr/>
          </p:nvSpPr>
          <p:spPr bwMode="auto">
            <a:xfrm>
              <a:off x="7845185"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7" name="Rectangle 386"/>
            <p:cNvSpPr/>
            <p:nvPr/>
          </p:nvSpPr>
          <p:spPr bwMode="auto">
            <a:xfrm>
              <a:off x="775397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8" name="Rectangle 387"/>
            <p:cNvSpPr/>
            <p:nvPr/>
          </p:nvSpPr>
          <p:spPr bwMode="auto">
            <a:xfrm>
              <a:off x="7662767"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9" name="Rectangle 388"/>
            <p:cNvSpPr/>
            <p:nvPr/>
          </p:nvSpPr>
          <p:spPr bwMode="auto">
            <a:xfrm>
              <a:off x="757155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0" name="Rectangle 389"/>
            <p:cNvSpPr/>
            <p:nvPr/>
          </p:nvSpPr>
          <p:spPr bwMode="auto">
            <a:xfrm>
              <a:off x="811423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1" name="Rectangle 390"/>
            <p:cNvSpPr/>
            <p:nvPr/>
          </p:nvSpPr>
          <p:spPr bwMode="auto">
            <a:xfrm>
              <a:off x="8025599"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2" name="Rectangle 391"/>
            <p:cNvSpPr/>
            <p:nvPr/>
          </p:nvSpPr>
          <p:spPr bwMode="auto">
            <a:xfrm>
              <a:off x="820658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3" name="Rectangle 392"/>
            <p:cNvSpPr/>
            <p:nvPr/>
          </p:nvSpPr>
          <p:spPr bwMode="auto">
            <a:xfrm>
              <a:off x="829894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4" name="Rectangle 393"/>
            <p:cNvSpPr/>
            <p:nvPr/>
          </p:nvSpPr>
          <p:spPr bwMode="auto">
            <a:xfrm>
              <a:off x="839130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5" name="Rectangle 394"/>
            <p:cNvSpPr/>
            <p:nvPr/>
          </p:nvSpPr>
          <p:spPr bwMode="auto">
            <a:xfrm>
              <a:off x="848366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6" name="Rectangle 395"/>
            <p:cNvSpPr/>
            <p:nvPr/>
          </p:nvSpPr>
          <p:spPr bwMode="auto">
            <a:xfrm>
              <a:off x="857602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7" name="Rectangle 396"/>
            <p:cNvSpPr/>
            <p:nvPr/>
          </p:nvSpPr>
          <p:spPr bwMode="auto">
            <a:xfrm>
              <a:off x="866837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8" name="Rectangle 397"/>
            <p:cNvSpPr/>
            <p:nvPr/>
          </p:nvSpPr>
          <p:spPr bwMode="auto">
            <a:xfrm>
              <a:off x="876073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9" name="Rectangle 398"/>
            <p:cNvSpPr/>
            <p:nvPr/>
          </p:nvSpPr>
          <p:spPr bwMode="auto">
            <a:xfrm>
              <a:off x="664190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0" name="Rectangle 399"/>
            <p:cNvSpPr/>
            <p:nvPr/>
          </p:nvSpPr>
          <p:spPr bwMode="auto">
            <a:xfrm>
              <a:off x="6550691"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1" name="Rectangle 400"/>
            <p:cNvSpPr/>
            <p:nvPr/>
          </p:nvSpPr>
          <p:spPr bwMode="auto">
            <a:xfrm>
              <a:off x="645948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2" name="Rectangle 401"/>
            <p:cNvSpPr/>
            <p:nvPr/>
          </p:nvSpPr>
          <p:spPr bwMode="auto">
            <a:xfrm>
              <a:off x="6368273"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3" name="Rectangle 402"/>
            <p:cNvSpPr/>
            <p:nvPr/>
          </p:nvSpPr>
          <p:spPr bwMode="auto">
            <a:xfrm>
              <a:off x="627706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4" name="Rectangle 403"/>
            <p:cNvSpPr/>
            <p:nvPr/>
          </p:nvSpPr>
          <p:spPr bwMode="auto">
            <a:xfrm>
              <a:off x="681973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5" name="Rectangle 404"/>
            <p:cNvSpPr/>
            <p:nvPr/>
          </p:nvSpPr>
          <p:spPr bwMode="auto">
            <a:xfrm>
              <a:off x="6731105"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6" name="Rectangle 405"/>
            <p:cNvSpPr/>
            <p:nvPr/>
          </p:nvSpPr>
          <p:spPr bwMode="auto">
            <a:xfrm>
              <a:off x="691209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7" name="Rectangle 406"/>
            <p:cNvSpPr/>
            <p:nvPr/>
          </p:nvSpPr>
          <p:spPr bwMode="auto">
            <a:xfrm>
              <a:off x="700445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8" name="Rectangle 407"/>
            <p:cNvSpPr/>
            <p:nvPr/>
          </p:nvSpPr>
          <p:spPr bwMode="auto">
            <a:xfrm>
              <a:off x="709681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9" name="Rectangle 408"/>
            <p:cNvSpPr/>
            <p:nvPr/>
          </p:nvSpPr>
          <p:spPr bwMode="auto">
            <a:xfrm>
              <a:off x="718916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0" name="Rectangle 409"/>
            <p:cNvSpPr/>
            <p:nvPr/>
          </p:nvSpPr>
          <p:spPr bwMode="auto">
            <a:xfrm>
              <a:off x="728152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1" name="Rectangle 410"/>
            <p:cNvSpPr/>
            <p:nvPr/>
          </p:nvSpPr>
          <p:spPr bwMode="auto">
            <a:xfrm>
              <a:off x="737388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2" name="Rectangle 411"/>
            <p:cNvSpPr/>
            <p:nvPr/>
          </p:nvSpPr>
          <p:spPr bwMode="auto">
            <a:xfrm>
              <a:off x="746624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3" name="Rectangle 412"/>
            <p:cNvSpPr/>
            <p:nvPr/>
          </p:nvSpPr>
          <p:spPr bwMode="auto">
            <a:xfrm>
              <a:off x="534740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4" name="Rectangle 413"/>
            <p:cNvSpPr/>
            <p:nvPr/>
          </p:nvSpPr>
          <p:spPr bwMode="auto">
            <a:xfrm>
              <a:off x="5256197"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5" name="Rectangle 414"/>
            <p:cNvSpPr/>
            <p:nvPr/>
          </p:nvSpPr>
          <p:spPr bwMode="auto">
            <a:xfrm>
              <a:off x="516498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6" name="Rectangle 415"/>
            <p:cNvSpPr/>
            <p:nvPr/>
          </p:nvSpPr>
          <p:spPr bwMode="auto">
            <a:xfrm>
              <a:off x="5073779"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7" name="Rectangle 416"/>
            <p:cNvSpPr/>
            <p:nvPr/>
          </p:nvSpPr>
          <p:spPr bwMode="auto">
            <a:xfrm>
              <a:off x="498257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8" name="Rectangle 417"/>
            <p:cNvSpPr/>
            <p:nvPr/>
          </p:nvSpPr>
          <p:spPr bwMode="auto">
            <a:xfrm>
              <a:off x="552524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9" name="Rectangle 418"/>
            <p:cNvSpPr/>
            <p:nvPr/>
          </p:nvSpPr>
          <p:spPr bwMode="auto">
            <a:xfrm>
              <a:off x="5436611"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0" name="Rectangle 419"/>
            <p:cNvSpPr/>
            <p:nvPr/>
          </p:nvSpPr>
          <p:spPr bwMode="auto">
            <a:xfrm>
              <a:off x="561760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1" name="Rectangle 420"/>
            <p:cNvSpPr/>
            <p:nvPr/>
          </p:nvSpPr>
          <p:spPr bwMode="auto">
            <a:xfrm>
              <a:off x="570995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2" name="Rectangle 421"/>
            <p:cNvSpPr/>
            <p:nvPr/>
          </p:nvSpPr>
          <p:spPr bwMode="auto">
            <a:xfrm>
              <a:off x="580231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3" name="Rectangle 422"/>
            <p:cNvSpPr/>
            <p:nvPr/>
          </p:nvSpPr>
          <p:spPr bwMode="auto">
            <a:xfrm>
              <a:off x="589467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4" name="Rectangle 423"/>
            <p:cNvSpPr/>
            <p:nvPr/>
          </p:nvSpPr>
          <p:spPr bwMode="auto">
            <a:xfrm>
              <a:off x="598703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5" name="Rectangle 424"/>
            <p:cNvSpPr/>
            <p:nvPr/>
          </p:nvSpPr>
          <p:spPr bwMode="auto">
            <a:xfrm>
              <a:off x="607939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6" name="Rectangle 425"/>
            <p:cNvSpPr/>
            <p:nvPr/>
          </p:nvSpPr>
          <p:spPr bwMode="auto">
            <a:xfrm>
              <a:off x="617174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427" name="Rectangle 426"/>
          <p:cNvSpPr/>
          <p:nvPr/>
        </p:nvSpPr>
        <p:spPr bwMode="auto">
          <a:xfrm>
            <a:off x="876300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8" name="Rectangle 427"/>
          <p:cNvSpPr/>
          <p:nvPr/>
        </p:nvSpPr>
        <p:spPr bwMode="auto">
          <a:xfrm>
            <a:off x="8762466"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9" name="Rectangle 428"/>
          <p:cNvSpPr/>
          <p:nvPr/>
        </p:nvSpPr>
        <p:spPr bwMode="auto">
          <a:xfrm>
            <a:off x="867108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0" name="Rectangle 429"/>
          <p:cNvSpPr/>
          <p:nvPr/>
        </p:nvSpPr>
        <p:spPr bwMode="auto">
          <a:xfrm>
            <a:off x="8670551"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1" name="Rectangle 430"/>
          <p:cNvSpPr/>
          <p:nvPr/>
        </p:nvSpPr>
        <p:spPr bwMode="auto">
          <a:xfrm>
            <a:off x="8579170" y="2526255"/>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2" name="Rectangle 431"/>
          <p:cNvSpPr/>
          <p:nvPr/>
        </p:nvSpPr>
        <p:spPr bwMode="auto">
          <a:xfrm>
            <a:off x="8578636" y="2526255"/>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3" name="Rectangle 432"/>
          <p:cNvSpPr/>
          <p:nvPr/>
        </p:nvSpPr>
        <p:spPr bwMode="auto">
          <a:xfrm>
            <a:off x="8487255" y="252625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4" name="Rectangle 433"/>
          <p:cNvSpPr/>
          <p:nvPr/>
        </p:nvSpPr>
        <p:spPr bwMode="auto">
          <a:xfrm>
            <a:off x="8486721" y="252625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5" name="Rectangle 434"/>
          <p:cNvSpPr/>
          <p:nvPr/>
        </p:nvSpPr>
        <p:spPr bwMode="auto">
          <a:xfrm>
            <a:off x="8395340" y="2526257"/>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6" name="Rectangle 435"/>
          <p:cNvSpPr/>
          <p:nvPr/>
        </p:nvSpPr>
        <p:spPr bwMode="auto">
          <a:xfrm>
            <a:off x="8394806" y="2526257"/>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7" name="Rectangle 436"/>
          <p:cNvSpPr/>
          <p:nvPr/>
        </p:nvSpPr>
        <p:spPr bwMode="auto">
          <a:xfrm>
            <a:off x="8303425" y="2526258"/>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8" name="Rectangle 437"/>
          <p:cNvSpPr/>
          <p:nvPr/>
        </p:nvSpPr>
        <p:spPr bwMode="auto">
          <a:xfrm>
            <a:off x="8302891" y="2526258"/>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9" name="Rectangle 438"/>
          <p:cNvSpPr/>
          <p:nvPr/>
        </p:nvSpPr>
        <p:spPr bwMode="auto">
          <a:xfrm>
            <a:off x="8763518"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0" name="Rectangle 439"/>
          <p:cNvSpPr/>
          <p:nvPr/>
        </p:nvSpPr>
        <p:spPr bwMode="auto">
          <a:xfrm>
            <a:off x="8767778"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1" name="Rectangle 440"/>
          <p:cNvSpPr/>
          <p:nvPr/>
        </p:nvSpPr>
        <p:spPr bwMode="auto">
          <a:xfrm>
            <a:off x="8671170"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2" name="Rectangle 441"/>
          <p:cNvSpPr/>
          <p:nvPr/>
        </p:nvSpPr>
        <p:spPr bwMode="auto">
          <a:xfrm>
            <a:off x="8675430"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3" name="Rectangle 442"/>
          <p:cNvSpPr/>
          <p:nvPr/>
        </p:nvSpPr>
        <p:spPr bwMode="auto">
          <a:xfrm>
            <a:off x="8578822"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4" name="Rectangle 443"/>
          <p:cNvSpPr/>
          <p:nvPr/>
        </p:nvSpPr>
        <p:spPr bwMode="auto">
          <a:xfrm>
            <a:off x="8583082"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5" name="Rectangle 444"/>
          <p:cNvSpPr/>
          <p:nvPr/>
        </p:nvSpPr>
        <p:spPr bwMode="auto">
          <a:xfrm>
            <a:off x="8486474"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6" name="Rectangle 445"/>
          <p:cNvSpPr/>
          <p:nvPr/>
        </p:nvSpPr>
        <p:spPr bwMode="auto">
          <a:xfrm>
            <a:off x="8490734"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7" name="Rectangle 446"/>
          <p:cNvSpPr/>
          <p:nvPr/>
        </p:nvSpPr>
        <p:spPr bwMode="auto">
          <a:xfrm>
            <a:off x="8394126"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8" name="Rectangle 447"/>
          <p:cNvSpPr/>
          <p:nvPr/>
        </p:nvSpPr>
        <p:spPr bwMode="auto">
          <a:xfrm>
            <a:off x="8398386"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998673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Can we combine the best of both?</a:t>
            </a:r>
          </a:p>
        </p:txBody>
      </p:sp>
      <p:sp>
        <p:nvSpPr>
          <p:cNvPr id="6" name="Subtitle 5"/>
          <p:cNvSpPr>
            <a:spLocks noGrp="1"/>
          </p:cNvSpPr>
          <p:nvPr>
            <p:ph type="subTitle" idx="1"/>
          </p:nvPr>
        </p:nvSpPr>
        <p:spPr/>
        <p:txBody>
          <a:bodyPr/>
          <a:lstStyle/>
          <a:p>
            <a:r>
              <a:rPr lang="en-US" dirty="0"/>
              <a:t>i.e. packet switching, but with bit-by-bit accounting? </a:t>
            </a:r>
          </a:p>
        </p:txBody>
      </p:sp>
      <p:sp>
        <p:nvSpPr>
          <p:cNvPr id="4" name="Slide Number Placeholder 3"/>
          <p:cNvSpPr>
            <a:spLocks noGrp="1"/>
          </p:cNvSpPr>
          <p:nvPr>
            <p:ph type="sldNum" sz="quarter" idx="4294967295"/>
          </p:nvPr>
        </p:nvSpPr>
        <p:spPr>
          <a:xfrm>
            <a:off x="11582400" y="7680325"/>
            <a:ext cx="3048000" cy="549275"/>
          </a:xfrm>
        </p:spPr>
        <p:txBody>
          <a:bodyPr/>
          <a:lstStyle/>
          <a:p>
            <a:fld id="{47BB83B6-92F4-494F-9F1D-BD99F394F2F6}" type="slidenum">
              <a:rPr lang="en-US" smtClean="0"/>
              <a:pPr/>
              <a:t>32</a:t>
            </a:fld>
            <a:endParaRPr lang="en-US"/>
          </a:p>
        </p:txBody>
      </p:sp>
    </p:spTree>
    <p:extLst>
      <p:ext uri="{BB962C8B-B14F-4D97-AF65-F5344CB8AC3E}">
        <p14:creationId xmlns:p14="http://schemas.microsoft.com/office/powerpoint/2010/main" val="1571576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p:cNvSpPr/>
          <p:nvPr/>
        </p:nvSpPr>
        <p:spPr bwMode="auto">
          <a:xfrm>
            <a:off x="9798269" y="4303986"/>
            <a:ext cx="4437993" cy="882869"/>
          </a:xfrm>
          <a:custGeom>
            <a:avLst/>
            <a:gdLst>
              <a:gd name="connsiteX0" fmla="*/ 0 w 4437993"/>
              <a:gd name="connsiteY0" fmla="*/ 0 h 882869"/>
              <a:gd name="connsiteX1" fmla="*/ 449317 w 4437993"/>
              <a:gd name="connsiteY1" fmla="*/ 882869 h 882869"/>
              <a:gd name="connsiteX2" fmla="*/ 4437993 w 4437993"/>
              <a:gd name="connsiteY2" fmla="*/ 874986 h 882869"/>
            </a:gdLst>
            <a:ahLst/>
            <a:cxnLst>
              <a:cxn ang="0">
                <a:pos x="connsiteX0" y="connsiteY0"/>
              </a:cxn>
              <a:cxn ang="0">
                <a:pos x="connsiteX1" y="connsiteY1"/>
              </a:cxn>
              <a:cxn ang="0">
                <a:pos x="connsiteX2" y="connsiteY2"/>
              </a:cxn>
            </a:cxnLst>
            <a:rect l="l" t="t" r="r" b="b"/>
            <a:pathLst>
              <a:path w="4437993" h="882869">
                <a:moveTo>
                  <a:pt x="0" y="0"/>
                </a:moveTo>
                <a:lnTo>
                  <a:pt x="449317" y="882869"/>
                </a:lnTo>
                <a:lnTo>
                  <a:pt x="4437993" y="874986"/>
                </a:lnTo>
              </a:path>
            </a:pathLst>
          </a:custGeom>
          <a:noFill/>
          <a:ln w="38100" cap="flat" cmpd="sng" algn="ctr">
            <a:solidFill>
              <a:schemeClr val="bg2"/>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43" name="Group 42"/>
          <p:cNvGrpSpPr/>
          <p:nvPr/>
        </p:nvGrpSpPr>
        <p:grpSpPr>
          <a:xfrm>
            <a:off x="13173270" y="4487107"/>
            <a:ext cx="390330" cy="1058757"/>
            <a:chOff x="13173270" y="4487107"/>
            <a:chExt cx="390330" cy="1058757"/>
          </a:xfrm>
        </p:grpSpPr>
        <p:sp>
          <p:nvSpPr>
            <p:cNvPr id="321" name="Rectangle 320"/>
            <p:cNvSpPr/>
            <p:nvPr/>
          </p:nvSpPr>
          <p:spPr bwMode="auto">
            <a:xfrm>
              <a:off x="131732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7" name="TextBox 386"/>
            <p:cNvSpPr txBox="1"/>
            <p:nvPr/>
          </p:nvSpPr>
          <p:spPr>
            <a:xfrm>
              <a:off x="13214479" y="4487107"/>
              <a:ext cx="314510" cy="400110"/>
            </a:xfrm>
            <a:prstGeom prst="rect">
              <a:avLst/>
            </a:prstGeom>
            <a:noFill/>
          </p:spPr>
          <p:txBody>
            <a:bodyPr wrap="none" rtlCol="0">
              <a:spAutoFit/>
            </a:bodyPr>
            <a:lstStyle/>
            <a:p>
              <a:r>
                <a:rPr lang="en-US" sz="2000" dirty="0">
                  <a:solidFill>
                    <a:srgbClr val="FF0000"/>
                  </a:solidFill>
                  <a:latin typeface="+mj-lt"/>
                </a:rPr>
                <a:t>2</a:t>
              </a:r>
            </a:p>
          </p:txBody>
        </p:sp>
      </p:grpSp>
      <p:grpSp>
        <p:nvGrpSpPr>
          <p:cNvPr id="42" name="Group 41"/>
          <p:cNvGrpSpPr/>
          <p:nvPr/>
        </p:nvGrpSpPr>
        <p:grpSpPr>
          <a:xfrm>
            <a:off x="13630470" y="4487107"/>
            <a:ext cx="390330" cy="1058757"/>
            <a:chOff x="13630470" y="4487107"/>
            <a:chExt cx="390330" cy="1058757"/>
          </a:xfrm>
        </p:grpSpPr>
        <p:sp>
          <p:nvSpPr>
            <p:cNvPr id="267" name="Rectangle 266"/>
            <p:cNvSpPr/>
            <p:nvPr/>
          </p:nvSpPr>
          <p:spPr bwMode="auto">
            <a:xfrm>
              <a:off x="136304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6" name="TextBox 385"/>
            <p:cNvSpPr txBox="1"/>
            <p:nvPr/>
          </p:nvSpPr>
          <p:spPr>
            <a:xfrm>
              <a:off x="13661435" y="4487107"/>
              <a:ext cx="314510" cy="400110"/>
            </a:xfrm>
            <a:prstGeom prst="rect">
              <a:avLst/>
            </a:prstGeom>
            <a:noFill/>
          </p:spPr>
          <p:txBody>
            <a:bodyPr wrap="none" rtlCol="0">
              <a:spAutoFit/>
            </a:bodyPr>
            <a:lstStyle/>
            <a:p>
              <a:r>
                <a:rPr lang="en-US" sz="2000">
                  <a:solidFill>
                    <a:srgbClr val="FF0000"/>
                  </a:solidFill>
                  <a:latin typeface="+mj-lt"/>
                </a:rPr>
                <a:t>1</a:t>
              </a:r>
            </a:p>
          </p:txBody>
        </p:sp>
      </p:grpSp>
      <p:sp>
        <p:nvSpPr>
          <p:cNvPr id="52" name="Title 51"/>
          <p:cNvSpPr>
            <a:spLocks noGrp="1"/>
          </p:cNvSpPr>
          <p:nvPr>
            <p:ph type="title"/>
          </p:nvPr>
        </p:nvSpPr>
        <p:spPr/>
        <p:txBody>
          <a:bodyPr/>
          <a:lstStyle/>
          <a:p>
            <a:r>
              <a:rPr lang="en-US" dirty="0"/>
              <a:t>Fair Queueing</a:t>
            </a:r>
          </a:p>
        </p:txBody>
      </p:sp>
      <p:sp>
        <p:nvSpPr>
          <p:cNvPr id="53" name="Content Placeholder 5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7BB83B6-92F4-494F-9F1D-BD99F394F2F6}" type="slidenum">
              <a:rPr lang="en-US" smtClean="0"/>
              <a:pPr/>
              <a:t>33</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273" name="Rectangle 272"/>
          <p:cNvSpPr/>
          <p:nvPr/>
        </p:nvSpPr>
        <p:spPr bwMode="auto">
          <a:xfrm>
            <a:off x="1391694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4" name="Rectangle 273"/>
          <p:cNvSpPr/>
          <p:nvPr/>
        </p:nvSpPr>
        <p:spPr bwMode="auto">
          <a:xfrm>
            <a:off x="1382573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5" name="Rectangle 274"/>
          <p:cNvSpPr/>
          <p:nvPr/>
        </p:nvSpPr>
        <p:spPr bwMode="auto">
          <a:xfrm>
            <a:off x="13734638"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6" name="Rectangle 275"/>
          <p:cNvSpPr/>
          <p:nvPr/>
        </p:nvSpPr>
        <p:spPr bwMode="auto">
          <a:xfrm>
            <a:off x="13643319"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7" name="Rectangle 226"/>
          <p:cNvSpPr/>
          <p:nvPr/>
        </p:nvSpPr>
        <p:spPr bwMode="auto">
          <a:xfrm>
            <a:off x="926683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917491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2" name="TextBox 131"/>
          <p:cNvSpPr txBox="1"/>
          <p:nvPr/>
        </p:nvSpPr>
        <p:spPr>
          <a:xfrm>
            <a:off x="423273" y="6248400"/>
            <a:ext cx="13761460" cy="619850"/>
          </a:xfrm>
          <a:prstGeom prst="rect">
            <a:avLst/>
          </a:prstGeom>
          <a:noFill/>
        </p:spPr>
        <p:txBody>
          <a:bodyPr wrap="none" rtlCol="0">
            <a:spAutoFit/>
          </a:bodyPr>
          <a:lstStyle/>
          <a:p>
            <a:pPr algn="ctr"/>
            <a:r>
              <a:rPr lang="en-US" dirty="0">
                <a:latin typeface="+mj-lt"/>
              </a:rPr>
              <a:t>Packets are sent in the order they would complete in </a:t>
            </a:r>
            <a:r>
              <a:rPr lang="en-US">
                <a:latin typeface="+mj-lt"/>
              </a:rPr>
              <a:t>the bit-by-bit </a:t>
            </a:r>
            <a:r>
              <a:rPr lang="en-US" dirty="0">
                <a:latin typeface="+mj-lt"/>
              </a:rPr>
              <a:t>scheme.</a:t>
            </a:r>
          </a:p>
        </p:txBody>
      </p:sp>
      <p:grpSp>
        <p:nvGrpSpPr>
          <p:cNvPr id="48" name="Group 47"/>
          <p:cNvGrpSpPr/>
          <p:nvPr/>
        </p:nvGrpSpPr>
        <p:grpSpPr>
          <a:xfrm>
            <a:off x="11790954" y="3615130"/>
            <a:ext cx="656508" cy="720764"/>
            <a:chOff x="11790954" y="3615130"/>
            <a:chExt cx="656508" cy="720764"/>
          </a:xfrm>
        </p:grpSpPr>
        <p:sp>
          <p:nvSpPr>
            <p:cNvPr id="136" name="Rectangle 135"/>
            <p:cNvSpPr/>
            <p:nvPr/>
          </p:nvSpPr>
          <p:spPr bwMode="auto">
            <a:xfrm>
              <a:off x="1235900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8" name="Rectangle 137"/>
            <p:cNvSpPr/>
            <p:nvPr/>
          </p:nvSpPr>
          <p:spPr bwMode="auto">
            <a:xfrm>
              <a:off x="12170739"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0" name="Rectangle 179"/>
            <p:cNvSpPr/>
            <p:nvPr/>
          </p:nvSpPr>
          <p:spPr bwMode="auto">
            <a:xfrm>
              <a:off x="1197922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2" name="Rectangle 181"/>
            <p:cNvSpPr/>
            <p:nvPr/>
          </p:nvSpPr>
          <p:spPr bwMode="auto">
            <a:xfrm>
              <a:off x="11790954"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50" name="Group 49"/>
          <p:cNvGrpSpPr/>
          <p:nvPr/>
        </p:nvGrpSpPr>
        <p:grpSpPr>
          <a:xfrm>
            <a:off x="11034633" y="3615130"/>
            <a:ext cx="656508" cy="720764"/>
            <a:chOff x="11034633" y="3615130"/>
            <a:chExt cx="656508" cy="720764"/>
          </a:xfrm>
        </p:grpSpPr>
        <p:sp>
          <p:nvSpPr>
            <p:cNvPr id="186" name="Rectangle 185"/>
            <p:cNvSpPr/>
            <p:nvPr/>
          </p:nvSpPr>
          <p:spPr bwMode="auto">
            <a:xfrm>
              <a:off x="1160268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8" name="Rectangle 187"/>
            <p:cNvSpPr/>
            <p:nvPr/>
          </p:nvSpPr>
          <p:spPr bwMode="auto">
            <a:xfrm>
              <a:off x="11414418"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8" name="Rectangle 227"/>
            <p:cNvSpPr/>
            <p:nvPr/>
          </p:nvSpPr>
          <p:spPr bwMode="auto">
            <a:xfrm>
              <a:off x="11226150"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2" name="Rectangle 231"/>
            <p:cNvSpPr/>
            <p:nvPr/>
          </p:nvSpPr>
          <p:spPr bwMode="auto">
            <a:xfrm>
              <a:off x="11034633"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51" name="Group 50"/>
          <p:cNvGrpSpPr/>
          <p:nvPr/>
        </p:nvGrpSpPr>
        <p:grpSpPr>
          <a:xfrm>
            <a:off x="10752231" y="3615130"/>
            <a:ext cx="1601097" cy="720764"/>
            <a:chOff x="10752231" y="3615130"/>
            <a:chExt cx="1601097" cy="720764"/>
          </a:xfrm>
        </p:grpSpPr>
        <p:sp>
          <p:nvSpPr>
            <p:cNvPr id="137" name="Rectangle 136"/>
            <p:cNvSpPr/>
            <p:nvPr/>
          </p:nvSpPr>
          <p:spPr bwMode="auto">
            <a:xfrm>
              <a:off x="1226487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9" name="Rectangle 138"/>
            <p:cNvSpPr/>
            <p:nvPr/>
          </p:nvSpPr>
          <p:spPr bwMode="auto">
            <a:xfrm>
              <a:off x="1207335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1" name="Rectangle 180"/>
            <p:cNvSpPr/>
            <p:nvPr/>
          </p:nvSpPr>
          <p:spPr bwMode="auto">
            <a:xfrm>
              <a:off x="1188508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5" name="Rectangle 184"/>
            <p:cNvSpPr/>
            <p:nvPr/>
          </p:nvSpPr>
          <p:spPr bwMode="auto">
            <a:xfrm>
              <a:off x="1169682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7" name="Rectangle 186"/>
            <p:cNvSpPr/>
            <p:nvPr/>
          </p:nvSpPr>
          <p:spPr bwMode="auto">
            <a:xfrm>
              <a:off x="1150855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9" name="Rectangle 188"/>
            <p:cNvSpPr/>
            <p:nvPr/>
          </p:nvSpPr>
          <p:spPr bwMode="auto">
            <a:xfrm>
              <a:off x="1132028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0" name="Rectangle 229"/>
            <p:cNvSpPr/>
            <p:nvPr/>
          </p:nvSpPr>
          <p:spPr bwMode="auto">
            <a:xfrm>
              <a:off x="1112876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4" name="Rectangle 233"/>
            <p:cNvSpPr/>
            <p:nvPr/>
          </p:nvSpPr>
          <p:spPr bwMode="auto">
            <a:xfrm>
              <a:off x="1094049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9" name="Rectangle 258"/>
            <p:cNvSpPr/>
            <p:nvPr/>
          </p:nvSpPr>
          <p:spPr bwMode="auto">
            <a:xfrm>
              <a:off x="1075223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61" name="Rectangle 260"/>
          <p:cNvSpPr/>
          <p:nvPr/>
        </p:nvSpPr>
        <p:spPr bwMode="auto">
          <a:xfrm>
            <a:off x="1056396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3" name="Rectangle 262"/>
          <p:cNvSpPr/>
          <p:nvPr/>
        </p:nvSpPr>
        <p:spPr bwMode="auto">
          <a:xfrm>
            <a:off x="1037569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2" name="Group 1"/>
          <p:cNvGrpSpPr/>
          <p:nvPr/>
        </p:nvGrpSpPr>
        <p:grpSpPr>
          <a:xfrm>
            <a:off x="10281561" y="3615130"/>
            <a:ext cx="653259" cy="720764"/>
            <a:chOff x="10281561" y="3615130"/>
            <a:chExt cx="653259" cy="720764"/>
          </a:xfrm>
        </p:grpSpPr>
        <p:sp>
          <p:nvSpPr>
            <p:cNvPr id="236" name="Rectangle 235"/>
            <p:cNvSpPr/>
            <p:nvPr/>
          </p:nvSpPr>
          <p:spPr bwMode="auto">
            <a:xfrm>
              <a:off x="10846365"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0" name="Rectangle 259"/>
            <p:cNvSpPr/>
            <p:nvPr/>
          </p:nvSpPr>
          <p:spPr bwMode="auto">
            <a:xfrm>
              <a:off x="1065809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2" name="Rectangle 261"/>
            <p:cNvSpPr/>
            <p:nvPr/>
          </p:nvSpPr>
          <p:spPr bwMode="auto">
            <a:xfrm>
              <a:off x="10469829"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4" name="Rectangle 263"/>
            <p:cNvSpPr/>
            <p:nvPr/>
          </p:nvSpPr>
          <p:spPr bwMode="auto">
            <a:xfrm>
              <a:off x="10281561"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357" name="Rectangle 356"/>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58" name="Rectangle 357"/>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59" name="Rectangle 358"/>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60" name="Rectangle 359"/>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61" name="Rectangle 360"/>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4</a:t>
            </a:r>
          </a:p>
        </p:txBody>
      </p:sp>
      <p:sp>
        <p:nvSpPr>
          <p:cNvPr id="362" name="Rectangle 361"/>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5</a:t>
            </a:r>
          </a:p>
        </p:txBody>
      </p:sp>
      <p:sp>
        <p:nvSpPr>
          <p:cNvPr id="363" name="Rectangle 362"/>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6</a:t>
            </a:r>
          </a:p>
        </p:txBody>
      </p:sp>
      <p:sp>
        <p:nvSpPr>
          <p:cNvPr id="364" name="Rectangle 363"/>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sp>
        <p:nvSpPr>
          <p:cNvPr id="365" name="Rectangle 364"/>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grpSp>
        <p:nvGrpSpPr>
          <p:cNvPr id="28" name="Group 27"/>
          <p:cNvGrpSpPr/>
          <p:nvPr/>
        </p:nvGrpSpPr>
        <p:grpSpPr>
          <a:xfrm>
            <a:off x="13173270" y="3048000"/>
            <a:ext cx="314510" cy="576244"/>
            <a:chOff x="13173270" y="3048000"/>
            <a:chExt cx="314510" cy="576244"/>
          </a:xfrm>
        </p:grpSpPr>
        <p:cxnSp>
          <p:nvCxnSpPr>
            <p:cNvPr id="22" name="Straight Arrow Connector 21"/>
            <p:cNvCxnSpPr/>
            <p:nvPr/>
          </p:nvCxnSpPr>
          <p:spPr bwMode="auto">
            <a:xfrm>
              <a:off x="13347823"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13173270" y="3048000"/>
              <a:ext cx="314510" cy="400110"/>
            </a:xfrm>
            <a:prstGeom prst="rect">
              <a:avLst/>
            </a:prstGeom>
            <a:noFill/>
          </p:spPr>
          <p:txBody>
            <a:bodyPr wrap="none" rtlCol="0">
              <a:spAutoFit/>
            </a:bodyPr>
            <a:lstStyle/>
            <a:p>
              <a:r>
                <a:rPr lang="en-US" sz="2000">
                  <a:solidFill>
                    <a:srgbClr val="FF0000"/>
                  </a:solidFill>
                  <a:latin typeface="+mj-lt"/>
                </a:rPr>
                <a:t>1</a:t>
              </a:r>
            </a:p>
          </p:txBody>
        </p:sp>
      </p:grpSp>
      <p:grpSp>
        <p:nvGrpSpPr>
          <p:cNvPr id="39" name="Group 38"/>
          <p:cNvGrpSpPr/>
          <p:nvPr/>
        </p:nvGrpSpPr>
        <p:grpSpPr>
          <a:xfrm>
            <a:off x="10175442" y="3048000"/>
            <a:ext cx="2559668" cy="576244"/>
            <a:chOff x="10175442" y="3048000"/>
            <a:chExt cx="2559668" cy="576244"/>
          </a:xfrm>
        </p:grpSpPr>
        <p:grpSp>
          <p:nvGrpSpPr>
            <p:cNvPr id="29" name="Group 28"/>
            <p:cNvGrpSpPr/>
            <p:nvPr/>
          </p:nvGrpSpPr>
          <p:grpSpPr>
            <a:xfrm>
              <a:off x="12420600" y="3048000"/>
              <a:ext cx="314510" cy="576244"/>
              <a:chOff x="12420600" y="3048000"/>
              <a:chExt cx="314510" cy="576244"/>
            </a:xfrm>
          </p:grpSpPr>
          <p:cxnSp>
            <p:nvCxnSpPr>
              <p:cNvPr id="353" name="Straight Arrow Connector 352"/>
              <p:cNvCxnSpPr/>
              <p:nvPr/>
            </p:nvCxnSpPr>
            <p:spPr bwMode="auto">
              <a:xfrm>
                <a:off x="12594750"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0" name="TextBox 369"/>
              <p:cNvSpPr txBox="1"/>
              <p:nvPr/>
            </p:nvSpPr>
            <p:spPr>
              <a:xfrm>
                <a:off x="12420600" y="3048000"/>
                <a:ext cx="314510" cy="400110"/>
              </a:xfrm>
              <a:prstGeom prst="rect">
                <a:avLst/>
              </a:prstGeom>
              <a:noFill/>
            </p:spPr>
            <p:txBody>
              <a:bodyPr wrap="none" rtlCol="0">
                <a:spAutoFit/>
              </a:bodyPr>
              <a:lstStyle/>
              <a:p>
                <a:r>
                  <a:rPr lang="en-US" sz="2000" dirty="0">
                    <a:solidFill>
                      <a:srgbClr val="FF0000"/>
                    </a:solidFill>
                    <a:latin typeface="+mj-lt"/>
                  </a:rPr>
                  <a:t>2</a:t>
                </a:r>
              </a:p>
            </p:txBody>
          </p:sp>
        </p:grpSp>
        <p:grpSp>
          <p:nvGrpSpPr>
            <p:cNvPr id="30" name="Group 29"/>
            <p:cNvGrpSpPr/>
            <p:nvPr/>
          </p:nvGrpSpPr>
          <p:grpSpPr>
            <a:xfrm>
              <a:off x="11679200" y="3048000"/>
              <a:ext cx="314510" cy="576244"/>
              <a:chOff x="11679200" y="3048000"/>
              <a:chExt cx="314510" cy="576244"/>
            </a:xfrm>
          </p:grpSpPr>
          <p:cxnSp>
            <p:nvCxnSpPr>
              <p:cNvPr id="366" name="Straight Arrow Connector 365"/>
              <p:cNvCxnSpPr/>
              <p:nvPr/>
            </p:nvCxnSpPr>
            <p:spPr bwMode="auto">
              <a:xfrm>
                <a:off x="11837828"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1" name="TextBox 370"/>
              <p:cNvSpPr txBox="1"/>
              <p:nvPr/>
            </p:nvSpPr>
            <p:spPr>
              <a:xfrm>
                <a:off x="11679200" y="3048000"/>
                <a:ext cx="314510" cy="400110"/>
              </a:xfrm>
              <a:prstGeom prst="rect">
                <a:avLst/>
              </a:prstGeom>
              <a:noFill/>
            </p:spPr>
            <p:txBody>
              <a:bodyPr wrap="none" rtlCol="0">
                <a:spAutoFit/>
              </a:bodyPr>
              <a:lstStyle/>
              <a:p>
                <a:r>
                  <a:rPr lang="en-US" sz="2000" dirty="0">
                    <a:solidFill>
                      <a:srgbClr val="FF0000"/>
                    </a:solidFill>
                    <a:latin typeface="+mj-lt"/>
                  </a:rPr>
                  <a:t>3</a:t>
                </a:r>
              </a:p>
            </p:txBody>
          </p:sp>
        </p:grpSp>
        <p:grpSp>
          <p:nvGrpSpPr>
            <p:cNvPr id="31" name="Group 30"/>
            <p:cNvGrpSpPr/>
            <p:nvPr/>
          </p:nvGrpSpPr>
          <p:grpSpPr>
            <a:xfrm>
              <a:off x="10932165" y="3048000"/>
              <a:ext cx="314510" cy="576244"/>
              <a:chOff x="10932165" y="3048000"/>
              <a:chExt cx="314510" cy="576244"/>
            </a:xfrm>
          </p:grpSpPr>
          <p:cxnSp>
            <p:nvCxnSpPr>
              <p:cNvPr id="368" name="Straight Arrow Connector 367"/>
              <p:cNvCxnSpPr/>
              <p:nvPr/>
            </p:nvCxnSpPr>
            <p:spPr bwMode="auto">
              <a:xfrm>
                <a:off x="11082380"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2" name="TextBox 371"/>
              <p:cNvSpPr txBox="1"/>
              <p:nvPr/>
            </p:nvSpPr>
            <p:spPr>
              <a:xfrm>
                <a:off x="10932165" y="3048000"/>
                <a:ext cx="314510" cy="400110"/>
              </a:xfrm>
              <a:prstGeom prst="rect">
                <a:avLst/>
              </a:prstGeom>
              <a:noFill/>
            </p:spPr>
            <p:txBody>
              <a:bodyPr wrap="none" rtlCol="0">
                <a:spAutoFit/>
              </a:bodyPr>
              <a:lstStyle/>
              <a:p>
                <a:r>
                  <a:rPr lang="en-US" sz="2000" dirty="0">
                    <a:solidFill>
                      <a:srgbClr val="FF0000"/>
                    </a:solidFill>
                    <a:latin typeface="+mj-lt"/>
                  </a:rPr>
                  <a:t>4</a:t>
                </a:r>
              </a:p>
            </p:txBody>
          </p:sp>
        </p:grpSp>
        <p:grpSp>
          <p:nvGrpSpPr>
            <p:cNvPr id="32" name="Group 31"/>
            <p:cNvGrpSpPr/>
            <p:nvPr/>
          </p:nvGrpSpPr>
          <p:grpSpPr>
            <a:xfrm>
              <a:off x="10175442" y="3048000"/>
              <a:ext cx="314510" cy="576244"/>
              <a:chOff x="10175442" y="3048000"/>
              <a:chExt cx="314510" cy="576244"/>
            </a:xfrm>
          </p:grpSpPr>
          <p:cxnSp>
            <p:nvCxnSpPr>
              <p:cNvPr id="369" name="Straight Arrow Connector 368"/>
              <p:cNvCxnSpPr/>
              <p:nvPr/>
            </p:nvCxnSpPr>
            <p:spPr bwMode="auto">
              <a:xfrm>
                <a:off x="10326932"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3" name="TextBox 372"/>
              <p:cNvSpPr txBox="1"/>
              <p:nvPr/>
            </p:nvSpPr>
            <p:spPr>
              <a:xfrm>
                <a:off x="10175442" y="3048000"/>
                <a:ext cx="314510" cy="400110"/>
              </a:xfrm>
              <a:prstGeom prst="rect">
                <a:avLst/>
              </a:prstGeom>
              <a:noFill/>
            </p:spPr>
            <p:txBody>
              <a:bodyPr wrap="none" rtlCol="0">
                <a:spAutoFit/>
              </a:bodyPr>
              <a:lstStyle/>
              <a:p>
                <a:r>
                  <a:rPr lang="en-US" sz="2000" dirty="0">
                    <a:solidFill>
                      <a:srgbClr val="FF0000"/>
                    </a:solidFill>
                    <a:latin typeface="+mj-lt"/>
                  </a:rPr>
                  <a:t>5</a:t>
                </a:r>
              </a:p>
            </p:txBody>
          </p:sp>
        </p:grpSp>
      </p:grpSp>
      <p:grpSp>
        <p:nvGrpSpPr>
          <p:cNvPr id="35" name="Group 34"/>
          <p:cNvGrpSpPr/>
          <p:nvPr/>
        </p:nvGrpSpPr>
        <p:grpSpPr>
          <a:xfrm>
            <a:off x="12312777" y="3048000"/>
            <a:ext cx="314510" cy="576244"/>
            <a:chOff x="12312777" y="3048000"/>
            <a:chExt cx="314510" cy="576244"/>
          </a:xfrm>
        </p:grpSpPr>
        <p:cxnSp>
          <p:nvCxnSpPr>
            <p:cNvPr id="354" name="Straight Arrow Connector 353"/>
            <p:cNvCxnSpPr/>
            <p:nvPr/>
          </p:nvCxnSpPr>
          <p:spPr bwMode="auto">
            <a:xfrm>
              <a:off x="12500895"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4" name="TextBox 373"/>
            <p:cNvSpPr txBox="1"/>
            <p:nvPr/>
          </p:nvSpPr>
          <p:spPr>
            <a:xfrm>
              <a:off x="12312777" y="3048000"/>
              <a:ext cx="314510" cy="400110"/>
            </a:xfrm>
            <a:prstGeom prst="rect">
              <a:avLst/>
            </a:prstGeom>
            <a:noFill/>
          </p:spPr>
          <p:txBody>
            <a:bodyPr wrap="none" rtlCol="0">
              <a:spAutoFit/>
            </a:bodyPr>
            <a:lstStyle/>
            <a:p>
              <a:r>
                <a:rPr lang="en-US" sz="2000">
                  <a:solidFill>
                    <a:srgbClr val="262598"/>
                  </a:solidFill>
                  <a:latin typeface="+mj-lt"/>
                </a:rPr>
                <a:t>1</a:t>
              </a:r>
            </a:p>
          </p:txBody>
        </p:sp>
      </p:grpSp>
      <p:grpSp>
        <p:nvGrpSpPr>
          <p:cNvPr id="37" name="Group 36"/>
          <p:cNvGrpSpPr/>
          <p:nvPr/>
        </p:nvGrpSpPr>
        <p:grpSpPr>
          <a:xfrm>
            <a:off x="10619071" y="3048000"/>
            <a:ext cx="314510" cy="576244"/>
            <a:chOff x="10619071" y="3048000"/>
            <a:chExt cx="314510" cy="576244"/>
          </a:xfrm>
        </p:grpSpPr>
        <p:cxnSp>
          <p:nvCxnSpPr>
            <p:cNvPr id="367" name="Straight Arrow Connector 366"/>
            <p:cNvCxnSpPr/>
            <p:nvPr/>
          </p:nvCxnSpPr>
          <p:spPr bwMode="auto">
            <a:xfrm>
              <a:off x="10791770"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5" name="TextBox 374"/>
            <p:cNvSpPr txBox="1"/>
            <p:nvPr/>
          </p:nvSpPr>
          <p:spPr>
            <a:xfrm>
              <a:off x="10619071" y="3048000"/>
              <a:ext cx="314510" cy="400110"/>
            </a:xfrm>
            <a:prstGeom prst="rect">
              <a:avLst/>
            </a:prstGeom>
            <a:noFill/>
          </p:spPr>
          <p:txBody>
            <a:bodyPr wrap="none" rtlCol="0">
              <a:spAutoFit/>
            </a:bodyPr>
            <a:lstStyle/>
            <a:p>
              <a:r>
                <a:rPr lang="en-US" sz="2000" dirty="0">
                  <a:solidFill>
                    <a:srgbClr val="262598"/>
                  </a:solidFill>
                  <a:latin typeface="+mj-lt"/>
                </a:rPr>
                <a:t>2</a:t>
              </a:r>
            </a:p>
          </p:txBody>
        </p:sp>
      </p:grpSp>
      <p:sp>
        <p:nvSpPr>
          <p:cNvPr id="376" name="Rectangle 375"/>
          <p:cNvSpPr/>
          <p:nvPr/>
        </p:nvSpPr>
        <p:spPr bwMode="auto">
          <a:xfrm>
            <a:off x="13461234"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7" name="Rectangle 376"/>
          <p:cNvSpPr/>
          <p:nvPr/>
        </p:nvSpPr>
        <p:spPr bwMode="auto">
          <a:xfrm>
            <a:off x="13370025"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8" name="Rectangle 377"/>
          <p:cNvSpPr/>
          <p:nvPr/>
        </p:nvSpPr>
        <p:spPr bwMode="auto">
          <a:xfrm>
            <a:off x="13278706"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9" name="Rectangle 378"/>
          <p:cNvSpPr/>
          <p:nvPr/>
        </p:nvSpPr>
        <p:spPr bwMode="auto">
          <a:xfrm>
            <a:off x="13183641"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45" name="Group 44"/>
          <p:cNvGrpSpPr/>
          <p:nvPr/>
        </p:nvGrpSpPr>
        <p:grpSpPr>
          <a:xfrm>
            <a:off x="11798792" y="4495107"/>
            <a:ext cx="390330" cy="1050757"/>
            <a:chOff x="11798792" y="4495107"/>
            <a:chExt cx="390330" cy="1050757"/>
          </a:xfrm>
        </p:grpSpPr>
        <p:sp>
          <p:nvSpPr>
            <p:cNvPr id="332" name="Rectangle 331"/>
            <p:cNvSpPr/>
            <p:nvPr/>
          </p:nvSpPr>
          <p:spPr bwMode="auto">
            <a:xfrm>
              <a:off x="11798792"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3" name="Rectangle 332"/>
            <p:cNvSpPr/>
            <p:nvPr/>
          </p:nvSpPr>
          <p:spPr bwMode="auto">
            <a:xfrm>
              <a:off x="12085268"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4" name="Rectangle 333"/>
            <p:cNvSpPr/>
            <p:nvPr/>
          </p:nvSpPr>
          <p:spPr bwMode="auto">
            <a:xfrm>
              <a:off x="11994059"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5" name="Rectangle 334"/>
            <p:cNvSpPr/>
            <p:nvPr/>
          </p:nvSpPr>
          <p:spPr bwMode="auto">
            <a:xfrm>
              <a:off x="11902850"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6" name="Rectangle 335"/>
            <p:cNvSpPr/>
            <p:nvPr/>
          </p:nvSpPr>
          <p:spPr bwMode="auto">
            <a:xfrm>
              <a:off x="11811641"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9" name="TextBox 388"/>
            <p:cNvSpPr txBox="1"/>
            <p:nvPr/>
          </p:nvSpPr>
          <p:spPr>
            <a:xfrm>
              <a:off x="11849696" y="4495107"/>
              <a:ext cx="314510" cy="400110"/>
            </a:xfrm>
            <a:prstGeom prst="rect">
              <a:avLst/>
            </a:prstGeom>
            <a:noFill/>
          </p:spPr>
          <p:txBody>
            <a:bodyPr wrap="none" rtlCol="0">
              <a:spAutoFit/>
            </a:bodyPr>
            <a:lstStyle/>
            <a:p>
              <a:r>
                <a:rPr lang="en-US" sz="2000" dirty="0">
                  <a:solidFill>
                    <a:srgbClr val="FF0000"/>
                  </a:solidFill>
                  <a:latin typeface="+mj-lt"/>
                </a:rPr>
                <a:t>3</a:t>
              </a:r>
            </a:p>
          </p:txBody>
        </p:sp>
      </p:grpSp>
      <p:grpSp>
        <p:nvGrpSpPr>
          <p:cNvPr id="46" name="Group 45"/>
          <p:cNvGrpSpPr/>
          <p:nvPr/>
        </p:nvGrpSpPr>
        <p:grpSpPr>
          <a:xfrm>
            <a:off x="11303629" y="4495107"/>
            <a:ext cx="390330" cy="1050757"/>
            <a:chOff x="11303629" y="4495107"/>
            <a:chExt cx="390330" cy="1050757"/>
          </a:xfrm>
        </p:grpSpPr>
        <p:sp>
          <p:nvSpPr>
            <p:cNvPr id="346" name="Rectangle 345"/>
            <p:cNvSpPr/>
            <p:nvPr/>
          </p:nvSpPr>
          <p:spPr bwMode="auto">
            <a:xfrm>
              <a:off x="11303629"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7" name="Rectangle 346"/>
            <p:cNvSpPr/>
            <p:nvPr/>
          </p:nvSpPr>
          <p:spPr bwMode="auto">
            <a:xfrm>
              <a:off x="11590105"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8" name="Rectangle 347"/>
            <p:cNvSpPr/>
            <p:nvPr/>
          </p:nvSpPr>
          <p:spPr bwMode="auto">
            <a:xfrm>
              <a:off x="1149889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9" name="Rectangle 348"/>
            <p:cNvSpPr/>
            <p:nvPr/>
          </p:nvSpPr>
          <p:spPr bwMode="auto">
            <a:xfrm>
              <a:off x="1140768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0" name="Rectangle 349"/>
            <p:cNvSpPr/>
            <p:nvPr/>
          </p:nvSpPr>
          <p:spPr bwMode="auto">
            <a:xfrm>
              <a:off x="11316478"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0" name="TextBox 389"/>
            <p:cNvSpPr txBox="1"/>
            <p:nvPr/>
          </p:nvSpPr>
          <p:spPr>
            <a:xfrm>
              <a:off x="11357327" y="4495107"/>
              <a:ext cx="314510" cy="400110"/>
            </a:xfrm>
            <a:prstGeom prst="rect">
              <a:avLst/>
            </a:prstGeom>
            <a:noFill/>
          </p:spPr>
          <p:txBody>
            <a:bodyPr wrap="none" rtlCol="0">
              <a:spAutoFit/>
            </a:bodyPr>
            <a:lstStyle/>
            <a:p>
              <a:r>
                <a:rPr lang="en-US" sz="2000" dirty="0">
                  <a:solidFill>
                    <a:srgbClr val="FF0000"/>
                  </a:solidFill>
                  <a:latin typeface="+mj-lt"/>
                </a:rPr>
                <a:t>4</a:t>
              </a:r>
            </a:p>
          </p:txBody>
        </p:sp>
      </p:grpSp>
      <p:grpSp>
        <p:nvGrpSpPr>
          <p:cNvPr id="47" name="Group 46"/>
          <p:cNvGrpSpPr/>
          <p:nvPr/>
        </p:nvGrpSpPr>
        <p:grpSpPr>
          <a:xfrm>
            <a:off x="10363200" y="4495107"/>
            <a:ext cx="840842" cy="1046200"/>
            <a:chOff x="10363200" y="4495107"/>
            <a:chExt cx="840842" cy="1046200"/>
          </a:xfrm>
        </p:grpSpPr>
        <p:sp>
          <p:nvSpPr>
            <p:cNvPr id="331" name="Rectangle 330"/>
            <p:cNvSpPr/>
            <p:nvPr/>
          </p:nvSpPr>
          <p:spPr bwMode="auto">
            <a:xfrm>
              <a:off x="10363200" y="4809785"/>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7" name="Rectangle 336"/>
            <p:cNvSpPr/>
            <p:nvPr/>
          </p:nvSpPr>
          <p:spPr bwMode="auto">
            <a:xfrm>
              <a:off x="1046125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8" name="Rectangle 337"/>
            <p:cNvSpPr/>
            <p:nvPr/>
          </p:nvSpPr>
          <p:spPr bwMode="auto">
            <a:xfrm>
              <a:off x="10372626"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9" name="Rectangle 338"/>
            <p:cNvSpPr/>
            <p:nvPr/>
          </p:nvSpPr>
          <p:spPr bwMode="auto">
            <a:xfrm>
              <a:off x="1055361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0" name="Rectangle 339"/>
            <p:cNvSpPr/>
            <p:nvPr/>
          </p:nvSpPr>
          <p:spPr bwMode="auto">
            <a:xfrm>
              <a:off x="1064597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1" name="Rectangle 340"/>
            <p:cNvSpPr/>
            <p:nvPr/>
          </p:nvSpPr>
          <p:spPr bwMode="auto">
            <a:xfrm>
              <a:off x="10738331"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2" name="Rectangle 341"/>
            <p:cNvSpPr/>
            <p:nvPr/>
          </p:nvSpPr>
          <p:spPr bwMode="auto">
            <a:xfrm>
              <a:off x="10830689"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3" name="Rectangle 342"/>
            <p:cNvSpPr/>
            <p:nvPr/>
          </p:nvSpPr>
          <p:spPr bwMode="auto">
            <a:xfrm>
              <a:off x="1092304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4" name="Rectangle 343"/>
            <p:cNvSpPr/>
            <p:nvPr/>
          </p:nvSpPr>
          <p:spPr bwMode="auto">
            <a:xfrm>
              <a:off x="1101540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5" name="Rectangle 344"/>
            <p:cNvSpPr/>
            <p:nvPr/>
          </p:nvSpPr>
          <p:spPr bwMode="auto">
            <a:xfrm>
              <a:off x="1110776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1" name="TextBox 390"/>
            <p:cNvSpPr txBox="1"/>
            <p:nvPr/>
          </p:nvSpPr>
          <p:spPr>
            <a:xfrm>
              <a:off x="10671664" y="4495107"/>
              <a:ext cx="314510" cy="400110"/>
            </a:xfrm>
            <a:prstGeom prst="rect">
              <a:avLst/>
            </a:prstGeom>
            <a:noFill/>
          </p:spPr>
          <p:txBody>
            <a:bodyPr wrap="none" rtlCol="0">
              <a:spAutoFit/>
            </a:bodyPr>
            <a:lstStyle/>
            <a:p>
              <a:r>
                <a:rPr lang="en-US" sz="2000" dirty="0">
                  <a:solidFill>
                    <a:srgbClr val="262598"/>
                  </a:solidFill>
                  <a:latin typeface="+mj-lt"/>
                </a:rPr>
                <a:t>2</a:t>
              </a:r>
            </a:p>
          </p:txBody>
        </p:sp>
      </p:grpSp>
      <p:sp>
        <p:nvSpPr>
          <p:cNvPr id="392" name="Rectangle 391"/>
          <p:cNvSpPr/>
          <p:nvPr/>
        </p:nvSpPr>
        <p:spPr bwMode="auto">
          <a:xfrm>
            <a:off x="12263002" y="4811242"/>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3" name="Rectangle 392"/>
          <p:cNvSpPr/>
          <p:nvPr/>
        </p:nvSpPr>
        <p:spPr bwMode="auto">
          <a:xfrm>
            <a:off x="1236105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4" name="Rectangle 393"/>
          <p:cNvSpPr/>
          <p:nvPr/>
        </p:nvSpPr>
        <p:spPr bwMode="auto">
          <a:xfrm>
            <a:off x="12272428"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5" name="Rectangle 394"/>
          <p:cNvSpPr/>
          <p:nvPr/>
        </p:nvSpPr>
        <p:spPr bwMode="auto">
          <a:xfrm>
            <a:off x="1245341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6" name="Rectangle 395"/>
          <p:cNvSpPr/>
          <p:nvPr/>
        </p:nvSpPr>
        <p:spPr bwMode="auto">
          <a:xfrm>
            <a:off x="1254577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7" name="Rectangle 396"/>
          <p:cNvSpPr/>
          <p:nvPr/>
        </p:nvSpPr>
        <p:spPr bwMode="auto">
          <a:xfrm>
            <a:off x="12638133"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8" name="Rectangle 397"/>
          <p:cNvSpPr/>
          <p:nvPr/>
        </p:nvSpPr>
        <p:spPr bwMode="auto">
          <a:xfrm>
            <a:off x="12730491"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9" name="Rectangle 398"/>
          <p:cNvSpPr/>
          <p:nvPr/>
        </p:nvSpPr>
        <p:spPr bwMode="auto">
          <a:xfrm>
            <a:off x="1282284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0" name="Rectangle 399"/>
          <p:cNvSpPr/>
          <p:nvPr/>
        </p:nvSpPr>
        <p:spPr bwMode="auto">
          <a:xfrm>
            <a:off x="1291520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1" name="Rectangle 400"/>
          <p:cNvSpPr/>
          <p:nvPr/>
        </p:nvSpPr>
        <p:spPr bwMode="auto">
          <a:xfrm>
            <a:off x="1300756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2" name="TextBox 401"/>
          <p:cNvSpPr txBox="1"/>
          <p:nvPr/>
        </p:nvSpPr>
        <p:spPr>
          <a:xfrm>
            <a:off x="12571466" y="4496564"/>
            <a:ext cx="314510" cy="400110"/>
          </a:xfrm>
          <a:prstGeom prst="rect">
            <a:avLst/>
          </a:prstGeom>
          <a:noFill/>
        </p:spPr>
        <p:txBody>
          <a:bodyPr wrap="none" rtlCol="0">
            <a:spAutoFit/>
          </a:bodyPr>
          <a:lstStyle/>
          <a:p>
            <a:r>
              <a:rPr lang="en-US" sz="2000" dirty="0">
                <a:solidFill>
                  <a:srgbClr val="262598"/>
                </a:solidFill>
                <a:latin typeface="+mj-lt"/>
              </a:rPr>
              <a:t>1</a:t>
            </a:r>
          </a:p>
        </p:txBody>
      </p:sp>
      <p:sp>
        <p:nvSpPr>
          <p:cNvPr id="241" name="Rectangle 240"/>
          <p:cNvSpPr/>
          <p:nvPr/>
        </p:nvSpPr>
        <p:spPr bwMode="auto">
          <a:xfrm>
            <a:off x="1396253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3" name="Rectangle 242"/>
          <p:cNvSpPr/>
          <p:nvPr/>
        </p:nvSpPr>
        <p:spPr bwMode="auto">
          <a:xfrm>
            <a:off x="1377426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5" name="Rectangle 244"/>
          <p:cNvSpPr/>
          <p:nvPr/>
        </p:nvSpPr>
        <p:spPr bwMode="auto">
          <a:xfrm>
            <a:off x="1358599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7" name="Rectangle 246"/>
          <p:cNvSpPr/>
          <p:nvPr/>
        </p:nvSpPr>
        <p:spPr bwMode="auto">
          <a:xfrm>
            <a:off x="1339773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9" name="Rectangle 248"/>
          <p:cNvSpPr/>
          <p:nvPr/>
        </p:nvSpPr>
        <p:spPr bwMode="auto">
          <a:xfrm>
            <a:off x="1320946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28" name="Rectangle 127"/>
          <p:cNvSpPr/>
          <p:nvPr/>
        </p:nvSpPr>
        <p:spPr bwMode="auto">
          <a:xfrm>
            <a:off x="1301794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0" name="Rectangle 129"/>
          <p:cNvSpPr/>
          <p:nvPr/>
        </p:nvSpPr>
        <p:spPr bwMode="auto">
          <a:xfrm>
            <a:off x="1282967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3" name="Rectangle 132"/>
          <p:cNvSpPr/>
          <p:nvPr/>
        </p:nvSpPr>
        <p:spPr bwMode="auto">
          <a:xfrm>
            <a:off x="1264140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5" name="Rectangle 134"/>
          <p:cNvSpPr/>
          <p:nvPr/>
        </p:nvSpPr>
        <p:spPr bwMode="auto">
          <a:xfrm>
            <a:off x="1245314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2" name="Rectangle 241"/>
          <p:cNvSpPr/>
          <p:nvPr/>
        </p:nvSpPr>
        <p:spPr bwMode="auto">
          <a:xfrm>
            <a:off x="13868400"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sp>
        <p:nvSpPr>
          <p:cNvPr id="244" name="Rectangle 243"/>
          <p:cNvSpPr/>
          <p:nvPr/>
        </p:nvSpPr>
        <p:spPr bwMode="auto">
          <a:xfrm>
            <a:off x="1368013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6" name="Rectangle 245"/>
          <p:cNvSpPr/>
          <p:nvPr/>
        </p:nvSpPr>
        <p:spPr bwMode="auto">
          <a:xfrm>
            <a:off x="1349175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8" name="Rectangle 247"/>
          <p:cNvSpPr/>
          <p:nvPr/>
        </p:nvSpPr>
        <p:spPr bwMode="auto">
          <a:xfrm>
            <a:off x="1330359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0" name="Rectangle 379"/>
          <p:cNvSpPr/>
          <p:nvPr/>
        </p:nvSpPr>
        <p:spPr bwMode="auto">
          <a:xfrm>
            <a:off x="13111205"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sp>
        <p:nvSpPr>
          <p:cNvPr id="381" name="Rectangle 380"/>
          <p:cNvSpPr/>
          <p:nvPr/>
        </p:nvSpPr>
        <p:spPr bwMode="auto">
          <a:xfrm>
            <a:off x="12922937"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2" name="Rectangle 381"/>
          <p:cNvSpPr/>
          <p:nvPr/>
        </p:nvSpPr>
        <p:spPr bwMode="auto">
          <a:xfrm>
            <a:off x="12734562"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3" name="Rectangle 382"/>
          <p:cNvSpPr/>
          <p:nvPr/>
        </p:nvSpPr>
        <p:spPr bwMode="auto">
          <a:xfrm>
            <a:off x="12546401"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3" name="TextBox 402"/>
          <p:cNvSpPr txBox="1"/>
          <p:nvPr/>
        </p:nvSpPr>
        <p:spPr>
          <a:xfrm>
            <a:off x="2522881" y="6847750"/>
            <a:ext cx="9477723" cy="619850"/>
          </a:xfrm>
          <a:prstGeom prst="rect">
            <a:avLst/>
          </a:prstGeom>
          <a:noFill/>
        </p:spPr>
        <p:txBody>
          <a:bodyPr wrap="none" rtlCol="0">
            <a:spAutoFit/>
          </a:bodyPr>
          <a:lstStyle/>
          <a:p>
            <a:pPr algn="ctr"/>
            <a:r>
              <a:rPr lang="en-US" dirty="0">
                <a:latin typeface="+mj-lt"/>
              </a:rPr>
              <a:t>Does this give fair (i.e. equal) share of the data rate?</a:t>
            </a:r>
          </a:p>
        </p:txBody>
      </p:sp>
      <p:grpSp>
        <p:nvGrpSpPr>
          <p:cNvPr id="148" name="Group 147"/>
          <p:cNvGrpSpPr/>
          <p:nvPr/>
        </p:nvGrpSpPr>
        <p:grpSpPr>
          <a:xfrm>
            <a:off x="9905330" y="4495107"/>
            <a:ext cx="390330" cy="1050757"/>
            <a:chOff x="11303629" y="4495107"/>
            <a:chExt cx="390330" cy="1050757"/>
          </a:xfrm>
        </p:grpSpPr>
        <p:sp>
          <p:nvSpPr>
            <p:cNvPr id="149" name="Rectangle 148"/>
            <p:cNvSpPr/>
            <p:nvPr/>
          </p:nvSpPr>
          <p:spPr bwMode="auto">
            <a:xfrm>
              <a:off x="11303629"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0" name="Rectangle 149"/>
            <p:cNvSpPr/>
            <p:nvPr/>
          </p:nvSpPr>
          <p:spPr bwMode="auto">
            <a:xfrm>
              <a:off x="11590105"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1" name="Rectangle 150"/>
            <p:cNvSpPr/>
            <p:nvPr/>
          </p:nvSpPr>
          <p:spPr bwMode="auto">
            <a:xfrm>
              <a:off x="1149889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2" name="Rectangle 151"/>
            <p:cNvSpPr/>
            <p:nvPr/>
          </p:nvSpPr>
          <p:spPr bwMode="auto">
            <a:xfrm>
              <a:off x="1140768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3" name="Rectangle 152"/>
            <p:cNvSpPr/>
            <p:nvPr/>
          </p:nvSpPr>
          <p:spPr bwMode="auto">
            <a:xfrm>
              <a:off x="11316478"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4" name="TextBox 153"/>
            <p:cNvSpPr txBox="1"/>
            <p:nvPr/>
          </p:nvSpPr>
          <p:spPr>
            <a:xfrm>
              <a:off x="11357327" y="4495107"/>
              <a:ext cx="314510" cy="400110"/>
            </a:xfrm>
            <a:prstGeom prst="rect">
              <a:avLst/>
            </a:prstGeom>
            <a:noFill/>
          </p:spPr>
          <p:txBody>
            <a:bodyPr wrap="none" rtlCol="0">
              <a:spAutoFit/>
            </a:bodyPr>
            <a:lstStyle/>
            <a:p>
              <a:r>
                <a:rPr lang="en-US" sz="2000" dirty="0">
                  <a:solidFill>
                    <a:srgbClr val="FF0000"/>
                  </a:solidFill>
                  <a:latin typeface="+mj-lt"/>
                </a:rPr>
                <a:t>5</a:t>
              </a:r>
            </a:p>
          </p:txBody>
        </p:sp>
      </p:grpSp>
    </p:spTree>
    <p:extLst>
      <p:ext uri="{BB962C8B-B14F-4D97-AF65-F5344CB8AC3E}">
        <p14:creationId xmlns:p14="http://schemas.microsoft.com/office/powerpoint/2010/main" val="182619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right)">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6"/>
                                        </p:tgtEl>
                                      </p:cBhvr>
                                    </p:animEffect>
                                    <p:set>
                                      <p:cBhvr>
                                        <p:cTn id="22" dur="1" fill="hold">
                                          <p:stCondLst>
                                            <p:cond delay="499"/>
                                          </p:stCondLst>
                                        </p:cTn>
                                        <p:tgtEl>
                                          <p:spTgt spid="56"/>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par>
                                <p:cTn id="30" presetID="0" presetClass="path" presetSubtype="0" fill="hold" grpId="1" nodeType="withEffect">
                                  <p:stCondLst>
                                    <p:cond delay="0"/>
                                  </p:stCondLst>
                                  <p:childTnLst>
                                    <p:animMotion origin="layout" path="M -4.86111E-6 -4.69136E-6 L 0.00337 0.14719 " pathEditMode="relative" rAng="0" ptsTypes="AA">
                                      <p:cBhvr>
                                        <p:cTn id="31" dur="500" fill="hold"/>
                                        <p:tgtEl>
                                          <p:spTgt spid="242"/>
                                        </p:tgtEl>
                                        <p:attrNameLst>
                                          <p:attrName>ppt_x</p:attrName>
                                          <p:attrName>ppt_y</p:attrName>
                                        </p:attrNameLst>
                                      </p:cBhvr>
                                      <p:rCtr x="163" y="7350"/>
                                    </p:animMotion>
                                  </p:childTnLst>
                                  <p:subTnLst>
                                    <p:set>
                                      <p:cBhvr override="childStyle">
                                        <p:cTn dur="1" fill="hold" display="0" masterRel="sameClick" afterEffect="1">
                                          <p:stCondLst>
                                            <p:cond evt="end" delay="0">
                                              <p:tn val="30"/>
                                            </p:cond>
                                          </p:stCondLst>
                                        </p:cTn>
                                        <p:tgtEl>
                                          <p:spTgt spid="242"/>
                                        </p:tgtEl>
                                        <p:attrNameLst>
                                          <p:attrName>style.visibility</p:attrName>
                                        </p:attrNameLst>
                                      </p:cBhvr>
                                      <p:to>
                                        <p:strVal val="hidden"/>
                                      </p:to>
                                    </p:set>
                                  </p:sub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73"/>
                                        </p:tgtEl>
                                        <p:attrNameLst>
                                          <p:attrName>style.visibility</p:attrName>
                                        </p:attrNameLst>
                                      </p:cBhvr>
                                      <p:to>
                                        <p:strVal val="visible"/>
                                      </p:to>
                                    </p:set>
                                  </p:childTnLst>
                                </p:cTn>
                              </p:par>
                              <p:par>
                                <p:cTn id="35" presetID="0" presetClass="path" presetSubtype="0" fill="hold" grpId="2" nodeType="withEffect">
                                  <p:stCondLst>
                                    <p:cond delay="0"/>
                                  </p:stCondLst>
                                  <p:childTnLst>
                                    <p:animMotion origin="layout" path="M -2.53472E-6 -4.69136E-6 L 0.00966 0.14719 " pathEditMode="relative" rAng="0" ptsTypes="AA">
                                      <p:cBhvr>
                                        <p:cTn id="36" dur="500" fill="hold"/>
                                        <p:tgtEl>
                                          <p:spTgt spid="244"/>
                                        </p:tgtEl>
                                        <p:attrNameLst>
                                          <p:attrName>ppt_x</p:attrName>
                                          <p:attrName>ppt_y</p:attrName>
                                        </p:attrNameLst>
                                      </p:cBhvr>
                                      <p:rCtr x="477" y="7350"/>
                                    </p:animMotion>
                                  </p:childTnLst>
                                  <p:subTnLst>
                                    <p:set>
                                      <p:cBhvr override="childStyle">
                                        <p:cTn dur="1" fill="hold" display="0" masterRel="sameClick" afterEffect="1">
                                          <p:stCondLst>
                                            <p:cond evt="end" delay="0">
                                              <p:tn val="35"/>
                                            </p:cond>
                                          </p:stCondLst>
                                        </p:cTn>
                                        <p:tgtEl>
                                          <p:spTgt spid="244"/>
                                        </p:tgtEl>
                                        <p:attrNameLst>
                                          <p:attrName>style.visibility</p:attrName>
                                        </p:attrNameLst>
                                      </p:cBhvr>
                                      <p:to>
                                        <p:strVal val="hidden"/>
                                      </p:to>
                                    </p:set>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274"/>
                                        </p:tgtEl>
                                        <p:attrNameLst>
                                          <p:attrName>style.visibility</p:attrName>
                                        </p:attrNameLst>
                                      </p:cBhvr>
                                      <p:to>
                                        <p:strVal val="visible"/>
                                      </p:to>
                                    </p:set>
                                  </p:childTnLst>
                                </p:cTn>
                              </p:par>
                              <p:par>
                                <p:cTn id="40" presetID="0" presetClass="path" presetSubtype="0" fill="hold" grpId="1" nodeType="withEffect">
                                  <p:stCondLst>
                                    <p:cond delay="0"/>
                                  </p:stCondLst>
                                  <p:childTnLst>
                                    <p:animMotion origin="layout" path="M 0 0 L 0.01725 0.14719 " pathEditMode="relative" ptsTypes="AA">
                                      <p:cBhvr>
                                        <p:cTn id="41" dur="500" fill="hold"/>
                                        <p:tgtEl>
                                          <p:spTgt spid="246"/>
                                        </p:tgtEl>
                                        <p:attrNameLst>
                                          <p:attrName>ppt_x</p:attrName>
                                          <p:attrName>ppt_y</p:attrName>
                                        </p:attrNameLst>
                                      </p:cBhvr>
                                    </p:animMotion>
                                  </p:childTnLst>
                                  <p:subTnLst>
                                    <p:set>
                                      <p:cBhvr override="childStyle">
                                        <p:cTn dur="1" fill="hold" display="0" masterRel="sameClick" afterEffect="1">
                                          <p:stCondLst>
                                            <p:cond evt="end" delay="0">
                                              <p:tn val="40"/>
                                            </p:cond>
                                          </p:stCondLst>
                                        </p:cTn>
                                        <p:tgtEl>
                                          <p:spTgt spid="246"/>
                                        </p:tgtEl>
                                        <p:attrNameLst>
                                          <p:attrName>style.visibility</p:attrName>
                                        </p:attrNameLst>
                                      </p:cBhvr>
                                      <p:to>
                                        <p:strVal val="hidden"/>
                                      </p:to>
                                    </p:set>
                                  </p:sub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275"/>
                                        </p:tgtEl>
                                        <p:attrNameLst>
                                          <p:attrName>style.visibility</p:attrName>
                                        </p:attrNameLst>
                                      </p:cBhvr>
                                      <p:to>
                                        <p:strVal val="visible"/>
                                      </p:to>
                                    </p:set>
                                  </p:childTnLst>
                                </p:cTn>
                              </p:par>
                              <p:par>
                                <p:cTn id="45" presetID="0" presetClass="path" presetSubtype="0" fill="hold" grpId="1" nodeType="withEffect">
                                  <p:stCondLst>
                                    <p:cond delay="0"/>
                                  </p:stCondLst>
                                  <p:childTnLst>
                                    <p:animMotion origin="layout" path="M 3.61111E-6 -4.69136E-6 L 0.02267 0.14719 " pathEditMode="relative" rAng="0" ptsTypes="AA">
                                      <p:cBhvr>
                                        <p:cTn id="46" dur="500" fill="hold"/>
                                        <p:tgtEl>
                                          <p:spTgt spid="248"/>
                                        </p:tgtEl>
                                        <p:attrNameLst>
                                          <p:attrName>ppt_x</p:attrName>
                                          <p:attrName>ppt_y</p:attrName>
                                        </p:attrNameLst>
                                      </p:cBhvr>
                                      <p:rCtr x="1128" y="7350"/>
                                    </p:animMotion>
                                  </p:childTnLst>
                                  <p:subTnLst>
                                    <p:set>
                                      <p:cBhvr override="childStyle">
                                        <p:cTn dur="1" fill="hold" display="0" masterRel="sameClick" afterEffect="1">
                                          <p:stCondLst>
                                            <p:cond evt="end" delay="0">
                                              <p:tn val="45"/>
                                            </p:cond>
                                          </p:stCondLst>
                                        </p:cTn>
                                        <p:tgtEl>
                                          <p:spTgt spid="248"/>
                                        </p:tgtEl>
                                        <p:attrNameLst>
                                          <p:attrName>style.visibility</p:attrName>
                                        </p:attrNameLst>
                                      </p:cBhvr>
                                      <p:to>
                                        <p:strVal val="hidden"/>
                                      </p:to>
                                    </p:set>
                                  </p:subTnLst>
                                </p:cTn>
                              </p:par>
                            </p:childTnLst>
                          </p:cTn>
                        </p:par>
                        <p:par>
                          <p:cTn id="47" fill="hold">
                            <p:stCondLst>
                              <p:cond delay="2000"/>
                            </p:stCondLst>
                            <p:childTnLst>
                              <p:par>
                                <p:cTn id="48" presetID="1" presetClass="entr" presetSubtype="0" fill="hold" grpId="0" nodeType="afterEffect">
                                  <p:stCondLst>
                                    <p:cond delay="0"/>
                                  </p:stCondLst>
                                  <p:childTnLst>
                                    <p:set>
                                      <p:cBhvr>
                                        <p:cTn id="49" dur="1" fill="hold">
                                          <p:stCondLst>
                                            <p:cond delay="0"/>
                                          </p:stCondLst>
                                        </p:cTn>
                                        <p:tgtEl>
                                          <p:spTgt spid="27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0" presetClass="path" presetSubtype="0" fill="hold" grpId="1" nodeType="withEffect">
                                  <p:stCondLst>
                                    <p:cond delay="0"/>
                                  </p:stCondLst>
                                  <p:childTnLst>
                                    <p:animMotion origin="layout" path="M 2.95139E-6 2.40741E-6 L 0.02398 0.1439 " pathEditMode="relative" rAng="0" ptsTypes="AA">
                                      <p:cBhvr>
                                        <p:cTn id="55" dur="500" fill="hold"/>
                                        <p:tgtEl>
                                          <p:spTgt spid="380"/>
                                        </p:tgtEl>
                                        <p:attrNameLst>
                                          <p:attrName>ppt_x</p:attrName>
                                          <p:attrName>ppt_y</p:attrName>
                                        </p:attrNameLst>
                                      </p:cBhvr>
                                      <p:rCtr x="1194" y="7195"/>
                                    </p:animMotion>
                                  </p:childTnLst>
                                  <p:subTnLst>
                                    <p:set>
                                      <p:cBhvr override="childStyle">
                                        <p:cTn dur="1" fill="hold" display="0" masterRel="sameClick" afterEffect="1">
                                          <p:stCondLst>
                                            <p:cond evt="end" delay="0">
                                              <p:tn val="54"/>
                                            </p:cond>
                                          </p:stCondLst>
                                        </p:cTn>
                                        <p:tgtEl>
                                          <p:spTgt spid="380"/>
                                        </p:tgtEl>
                                        <p:attrNameLst>
                                          <p:attrName>style.visibility</p:attrName>
                                        </p:attrNameLst>
                                      </p:cBhvr>
                                      <p:to>
                                        <p:strVal val="hidden"/>
                                      </p:to>
                                    </p:set>
                                  </p:sub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76"/>
                                        </p:tgtEl>
                                        <p:attrNameLst>
                                          <p:attrName>style.visibility</p:attrName>
                                        </p:attrNameLst>
                                      </p:cBhvr>
                                      <p:to>
                                        <p:strVal val="visible"/>
                                      </p:to>
                                    </p:set>
                                  </p:childTnLst>
                                </p:cTn>
                              </p:par>
                              <p:par>
                                <p:cTn id="59" presetID="0" presetClass="path" presetSubtype="0" fill="hold" grpId="1" nodeType="withEffect">
                                  <p:stCondLst>
                                    <p:cond delay="0"/>
                                  </p:stCondLst>
                                  <p:childTnLst>
                                    <p:animMotion origin="layout" path="M -4.72222E-6 2.40741E-6 L 0.03039 0.1439 " pathEditMode="relative" rAng="0" ptsTypes="AA">
                                      <p:cBhvr>
                                        <p:cTn id="60" dur="500" fill="hold"/>
                                        <p:tgtEl>
                                          <p:spTgt spid="381"/>
                                        </p:tgtEl>
                                        <p:attrNameLst>
                                          <p:attrName>ppt_x</p:attrName>
                                          <p:attrName>ppt_y</p:attrName>
                                        </p:attrNameLst>
                                      </p:cBhvr>
                                      <p:rCtr x="1519" y="7195"/>
                                    </p:animMotion>
                                  </p:childTnLst>
                                  <p:subTnLst>
                                    <p:set>
                                      <p:cBhvr override="childStyle">
                                        <p:cTn dur="1" fill="hold" display="0" masterRel="sameClick" afterEffect="1">
                                          <p:stCondLst>
                                            <p:cond evt="end" delay="0">
                                              <p:tn val="59"/>
                                            </p:cond>
                                          </p:stCondLst>
                                        </p:cTn>
                                        <p:tgtEl>
                                          <p:spTgt spid="381"/>
                                        </p:tgtEl>
                                        <p:attrNameLst>
                                          <p:attrName>style.visibility</p:attrName>
                                        </p:attrNameLst>
                                      </p:cBhvr>
                                      <p:to>
                                        <p:strVal val="hidden"/>
                                      </p:to>
                                    </p:set>
                                  </p:subTnLst>
                                </p:cTn>
                              </p:par>
                            </p:childTnLst>
                          </p:cTn>
                        </p:par>
                        <p:par>
                          <p:cTn id="61" fill="hold">
                            <p:stCondLst>
                              <p:cond delay="1000"/>
                            </p:stCondLst>
                            <p:childTnLst>
                              <p:par>
                                <p:cTn id="62" presetID="1" presetClass="entr" presetSubtype="0" fill="hold" grpId="0" nodeType="afterEffect">
                                  <p:stCondLst>
                                    <p:cond delay="0"/>
                                  </p:stCondLst>
                                  <p:childTnLst>
                                    <p:set>
                                      <p:cBhvr>
                                        <p:cTn id="63" dur="1" fill="hold">
                                          <p:stCondLst>
                                            <p:cond delay="0"/>
                                          </p:stCondLst>
                                        </p:cTn>
                                        <p:tgtEl>
                                          <p:spTgt spid="377"/>
                                        </p:tgtEl>
                                        <p:attrNameLst>
                                          <p:attrName>style.visibility</p:attrName>
                                        </p:attrNameLst>
                                      </p:cBhvr>
                                      <p:to>
                                        <p:strVal val="visible"/>
                                      </p:to>
                                    </p:set>
                                  </p:childTnLst>
                                </p:cTn>
                              </p:par>
                              <p:par>
                                <p:cTn id="64" presetID="0" presetClass="path" presetSubtype="0" fill="hold" grpId="1" nodeType="withEffect">
                                  <p:stCondLst>
                                    <p:cond delay="0"/>
                                  </p:stCondLst>
                                  <p:childTnLst>
                                    <p:animMotion origin="layout" path="M -2.39583E-6 2.40741E-6 L 0.03711 0.14641 " pathEditMode="relative" rAng="0" ptsTypes="AA">
                                      <p:cBhvr>
                                        <p:cTn id="65" dur="500" fill="hold"/>
                                        <p:tgtEl>
                                          <p:spTgt spid="382"/>
                                        </p:tgtEl>
                                        <p:attrNameLst>
                                          <p:attrName>ppt_x</p:attrName>
                                          <p:attrName>ppt_y</p:attrName>
                                        </p:attrNameLst>
                                      </p:cBhvr>
                                      <p:rCtr x="1855" y="7311"/>
                                    </p:animMotion>
                                  </p:childTnLst>
                                  <p:subTnLst>
                                    <p:set>
                                      <p:cBhvr override="childStyle">
                                        <p:cTn dur="1" fill="hold" display="0" masterRel="sameClick" afterEffect="1">
                                          <p:stCondLst>
                                            <p:cond evt="end" delay="0">
                                              <p:tn val="64"/>
                                            </p:cond>
                                          </p:stCondLst>
                                        </p:cTn>
                                        <p:tgtEl>
                                          <p:spTgt spid="382"/>
                                        </p:tgtEl>
                                        <p:attrNameLst>
                                          <p:attrName>style.visibility</p:attrName>
                                        </p:attrNameLst>
                                      </p:cBhvr>
                                      <p:to>
                                        <p:strVal val="hidden"/>
                                      </p:to>
                                    </p:set>
                                  </p:subTnLst>
                                </p:cTn>
                              </p:par>
                            </p:childTnLst>
                          </p:cTn>
                        </p:par>
                        <p:par>
                          <p:cTn id="66" fill="hold">
                            <p:stCondLst>
                              <p:cond delay="1500"/>
                            </p:stCondLst>
                            <p:childTnLst>
                              <p:par>
                                <p:cTn id="67" presetID="1" presetClass="entr" presetSubtype="0" fill="hold" grpId="0" nodeType="afterEffect">
                                  <p:stCondLst>
                                    <p:cond delay="0"/>
                                  </p:stCondLst>
                                  <p:childTnLst>
                                    <p:set>
                                      <p:cBhvr>
                                        <p:cTn id="68" dur="1" fill="hold">
                                          <p:stCondLst>
                                            <p:cond delay="0"/>
                                          </p:stCondLst>
                                        </p:cTn>
                                        <p:tgtEl>
                                          <p:spTgt spid="378"/>
                                        </p:tgtEl>
                                        <p:attrNameLst>
                                          <p:attrName>style.visibility</p:attrName>
                                        </p:attrNameLst>
                                      </p:cBhvr>
                                      <p:to>
                                        <p:strVal val="visible"/>
                                      </p:to>
                                    </p:set>
                                  </p:childTnLst>
                                </p:cTn>
                              </p:par>
                              <p:par>
                                <p:cTn id="69" presetID="0" presetClass="path" presetSubtype="0" fill="hold" grpId="1" nodeType="withEffect">
                                  <p:stCondLst>
                                    <p:cond delay="0"/>
                                  </p:stCondLst>
                                  <p:childTnLst>
                                    <p:animMotion origin="layout" path="M 1.42361E-6 2.40741E-6 L 0.04351 0.14699 " pathEditMode="relative" rAng="0" ptsTypes="AA">
                                      <p:cBhvr>
                                        <p:cTn id="70" dur="500" fill="hold"/>
                                        <p:tgtEl>
                                          <p:spTgt spid="383"/>
                                        </p:tgtEl>
                                        <p:attrNameLst>
                                          <p:attrName>ppt_x</p:attrName>
                                          <p:attrName>ppt_y</p:attrName>
                                        </p:attrNameLst>
                                      </p:cBhvr>
                                      <p:rCtr x="2170" y="7350"/>
                                    </p:animMotion>
                                  </p:childTnLst>
                                  <p:subTnLst>
                                    <p:set>
                                      <p:cBhvr override="childStyle">
                                        <p:cTn dur="1" fill="hold" display="0" masterRel="sameClick" afterEffect="1">
                                          <p:stCondLst>
                                            <p:cond evt="end" delay="0">
                                              <p:tn val="69"/>
                                            </p:cond>
                                          </p:stCondLst>
                                        </p:cTn>
                                        <p:tgtEl>
                                          <p:spTgt spid="383"/>
                                        </p:tgtEl>
                                        <p:attrNameLst>
                                          <p:attrName>style.visibility</p:attrName>
                                        </p:attrNameLst>
                                      </p:cBhvr>
                                      <p:to>
                                        <p:strVal val="hidden"/>
                                      </p:to>
                                    </p:set>
                                  </p:subTnLst>
                                </p:cTn>
                              </p:par>
                            </p:childTnLst>
                          </p:cTn>
                        </p:par>
                        <p:par>
                          <p:cTn id="71" fill="hold">
                            <p:stCondLst>
                              <p:cond delay="2000"/>
                            </p:stCondLst>
                            <p:childTnLst>
                              <p:par>
                                <p:cTn id="72" presetID="1" presetClass="entr" presetSubtype="0" fill="hold" grpId="0" nodeType="afterEffect">
                                  <p:stCondLst>
                                    <p:cond delay="0"/>
                                  </p:stCondLst>
                                  <p:childTnLst>
                                    <p:set>
                                      <p:cBhvr>
                                        <p:cTn id="73" dur="1" fill="hold">
                                          <p:stCondLst>
                                            <p:cond delay="0"/>
                                          </p:stCondLst>
                                        </p:cTn>
                                        <p:tgtEl>
                                          <p:spTgt spid="37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9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402"/>
                                        </p:tgtEl>
                                        <p:attrNameLst>
                                          <p:attrName>style.visibility</p:attrName>
                                        </p:attrNameLst>
                                      </p:cBhvr>
                                      <p:to>
                                        <p:strVal val="visible"/>
                                      </p:to>
                                    </p:set>
                                  </p:childTnLst>
                                </p:cTn>
                              </p:par>
                            </p:childTnLst>
                          </p:cTn>
                        </p:par>
                        <p:par>
                          <p:cTn id="80" fill="hold">
                            <p:stCondLst>
                              <p:cond delay="0"/>
                            </p:stCondLst>
                            <p:childTnLst>
                              <p:par>
                                <p:cTn id="81" presetID="0" presetClass="path" presetSubtype="0" fill="hold" grpId="0" nodeType="afterEffect">
                                  <p:stCondLst>
                                    <p:cond delay="0"/>
                                  </p:stCondLst>
                                  <p:childTnLst>
                                    <p:animMotion origin="layout" path="M 0 0 L -0.06489 0.14719 " pathEditMode="relative" ptsTypes="AA">
                                      <p:cBhvr>
                                        <p:cTn id="82" dur="500" fill="hold"/>
                                        <p:tgtEl>
                                          <p:spTgt spid="241"/>
                                        </p:tgtEl>
                                        <p:attrNameLst>
                                          <p:attrName>ppt_x</p:attrName>
                                          <p:attrName>ppt_y</p:attrName>
                                        </p:attrNameLst>
                                      </p:cBhvr>
                                    </p:animMotion>
                                  </p:childTnLst>
                                  <p:subTnLst>
                                    <p:set>
                                      <p:cBhvr override="childStyle">
                                        <p:cTn dur="1" fill="hold" display="0" masterRel="sameClick" afterEffect="1">
                                          <p:stCondLst>
                                            <p:cond evt="end" delay="0">
                                              <p:tn val="81"/>
                                            </p:cond>
                                          </p:stCondLst>
                                        </p:cTn>
                                        <p:tgtEl>
                                          <p:spTgt spid="241"/>
                                        </p:tgtEl>
                                        <p:attrNameLst>
                                          <p:attrName>style.visibility</p:attrName>
                                        </p:attrNameLst>
                                      </p:cBhvr>
                                      <p:to>
                                        <p:strVal val="hidden"/>
                                      </p:to>
                                    </p:set>
                                  </p:sub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401"/>
                                        </p:tgtEl>
                                        <p:attrNameLst>
                                          <p:attrName>style.visibility</p:attrName>
                                        </p:attrNameLst>
                                      </p:cBhvr>
                                      <p:to>
                                        <p:strVal val="visible"/>
                                      </p:to>
                                    </p:set>
                                  </p:childTnLst>
                                </p:cTn>
                              </p:par>
                            </p:childTnLst>
                          </p:cTn>
                        </p:par>
                        <p:par>
                          <p:cTn id="86" fill="hold">
                            <p:stCondLst>
                              <p:cond delay="500"/>
                            </p:stCondLst>
                            <p:childTnLst>
                              <p:par>
                                <p:cTn id="87" presetID="0" presetClass="path" presetSubtype="0" fill="hold" grpId="0" nodeType="afterEffect">
                                  <p:stCondLst>
                                    <p:cond delay="0"/>
                                  </p:stCondLst>
                                  <p:childTnLst>
                                    <p:animMotion origin="layout" path="M 0 0 L -0.05827 0.14719 " pathEditMode="relative" ptsTypes="AA">
                                      <p:cBhvr>
                                        <p:cTn id="88" dur="500" fill="hold"/>
                                        <p:tgtEl>
                                          <p:spTgt spid="243"/>
                                        </p:tgtEl>
                                        <p:attrNameLst>
                                          <p:attrName>ppt_x</p:attrName>
                                          <p:attrName>ppt_y</p:attrName>
                                        </p:attrNameLst>
                                      </p:cBhvr>
                                    </p:animMotion>
                                  </p:childTnLst>
                                  <p:subTnLst>
                                    <p:set>
                                      <p:cBhvr override="childStyle">
                                        <p:cTn dur="1" fill="hold" display="0" masterRel="sameClick" afterEffect="1">
                                          <p:stCondLst>
                                            <p:cond evt="end" delay="0">
                                              <p:tn val="87"/>
                                            </p:cond>
                                          </p:stCondLst>
                                        </p:cTn>
                                        <p:tgtEl>
                                          <p:spTgt spid="243"/>
                                        </p:tgtEl>
                                        <p:attrNameLst>
                                          <p:attrName>style.visibility</p:attrName>
                                        </p:attrNameLst>
                                      </p:cBhvr>
                                      <p:to>
                                        <p:strVal val="hidden"/>
                                      </p:to>
                                    </p:set>
                                  </p:subTnLst>
                                </p:cTn>
                              </p:par>
                            </p:childTnLst>
                          </p:cTn>
                        </p:par>
                        <p:par>
                          <p:cTn id="89" fill="hold">
                            <p:stCondLst>
                              <p:cond delay="1000"/>
                            </p:stCondLst>
                            <p:childTnLst>
                              <p:par>
                                <p:cTn id="90" presetID="1" presetClass="entr" presetSubtype="0" fill="hold" grpId="0" nodeType="afterEffect">
                                  <p:stCondLst>
                                    <p:cond delay="0"/>
                                  </p:stCondLst>
                                  <p:childTnLst>
                                    <p:set>
                                      <p:cBhvr>
                                        <p:cTn id="91" dur="1" fill="hold">
                                          <p:stCondLst>
                                            <p:cond delay="0"/>
                                          </p:stCondLst>
                                        </p:cTn>
                                        <p:tgtEl>
                                          <p:spTgt spid="40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grpId="0" nodeType="afterEffect">
                                  <p:stCondLst>
                                    <p:cond delay="0"/>
                                  </p:stCondLst>
                                  <p:childTnLst>
                                    <p:animMotion origin="layout" path="M 0 0 L -0.05176 0.14719 " pathEditMode="relative" ptsTypes="AA">
                                      <p:cBhvr>
                                        <p:cTn id="94" dur="500" fill="hold"/>
                                        <p:tgtEl>
                                          <p:spTgt spid="245"/>
                                        </p:tgtEl>
                                        <p:attrNameLst>
                                          <p:attrName>ppt_x</p:attrName>
                                          <p:attrName>ppt_y</p:attrName>
                                        </p:attrNameLst>
                                      </p:cBhvr>
                                    </p:animMotion>
                                  </p:childTnLst>
                                  <p:subTnLst>
                                    <p:set>
                                      <p:cBhvr override="childStyle">
                                        <p:cTn dur="1" fill="hold" display="0" masterRel="sameClick" afterEffect="1">
                                          <p:stCondLst>
                                            <p:cond evt="end" delay="0">
                                              <p:tn val="93"/>
                                            </p:cond>
                                          </p:stCondLst>
                                        </p:cTn>
                                        <p:tgtEl>
                                          <p:spTgt spid="245"/>
                                        </p:tgtEl>
                                        <p:attrNameLst>
                                          <p:attrName>style.visibility</p:attrName>
                                        </p:attrNameLst>
                                      </p:cBhvr>
                                      <p:to>
                                        <p:strVal val="hidden"/>
                                      </p:to>
                                    </p:set>
                                  </p:subTnLst>
                                </p:cTn>
                              </p:par>
                            </p:childTnLst>
                          </p:cTn>
                        </p:par>
                        <p:par>
                          <p:cTn id="95" fill="hold">
                            <p:stCondLst>
                              <p:cond delay="1500"/>
                            </p:stCondLst>
                            <p:childTnLst>
                              <p:par>
                                <p:cTn id="96" presetID="1" presetClass="entr" presetSubtype="0" fill="hold" grpId="0" nodeType="afterEffect">
                                  <p:stCondLst>
                                    <p:cond delay="0"/>
                                  </p:stCondLst>
                                  <p:childTnLst>
                                    <p:set>
                                      <p:cBhvr>
                                        <p:cTn id="97" dur="1" fill="hold">
                                          <p:stCondLst>
                                            <p:cond delay="0"/>
                                          </p:stCondLst>
                                        </p:cTn>
                                        <p:tgtEl>
                                          <p:spTgt spid="399"/>
                                        </p:tgtEl>
                                        <p:attrNameLst>
                                          <p:attrName>style.visibility</p:attrName>
                                        </p:attrNameLst>
                                      </p:cBhvr>
                                      <p:to>
                                        <p:strVal val="visible"/>
                                      </p:to>
                                    </p:set>
                                  </p:childTnLst>
                                </p:cTn>
                              </p:par>
                            </p:childTnLst>
                          </p:cTn>
                        </p:par>
                        <p:par>
                          <p:cTn id="98" fill="hold">
                            <p:stCondLst>
                              <p:cond delay="1500"/>
                            </p:stCondLst>
                            <p:childTnLst>
                              <p:par>
                                <p:cTn id="99" presetID="0" presetClass="path" presetSubtype="0" accel="50000" decel="50000" fill="hold" grpId="0" nodeType="afterEffect">
                                  <p:stCondLst>
                                    <p:cond delay="0"/>
                                  </p:stCondLst>
                                  <p:childTnLst>
                                    <p:animMotion origin="layout" path="M 0 0 L -0.04503 0.14719 " pathEditMode="relative" ptsTypes="AA">
                                      <p:cBhvr>
                                        <p:cTn id="100" dur="500" fill="hold"/>
                                        <p:tgtEl>
                                          <p:spTgt spid="247"/>
                                        </p:tgtEl>
                                        <p:attrNameLst>
                                          <p:attrName>ppt_x</p:attrName>
                                          <p:attrName>ppt_y</p:attrName>
                                        </p:attrNameLst>
                                      </p:cBhvr>
                                    </p:animMotion>
                                  </p:childTnLst>
                                  <p:subTnLst>
                                    <p:set>
                                      <p:cBhvr override="childStyle">
                                        <p:cTn dur="1" fill="hold" display="0" masterRel="sameClick" afterEffect="1">
                                          <p:stCondLst>
                                            <p:cond evt="end" delay="0">
                                              <p:tn val="99"/>
                                            </p:cond>
                                          </p:stCondLst>
                                        </p:cTn>
                                        <p:tgtEl>
                                          <p:spTgt spid="247"/>
                                        </p:tgtEl>
                                        <p:attrNameLst>
                                          <p:attrName>style.visibility</p:attrName>
                                        </p:attrNameLst>
                                      </p:cBhvr>
                                      <p:to>
                                        <p:strVal val="hidden"/>
                                      </p:to>
                                    </p:set>
                                  </p:subTnLst>
                                </p:cTn>
                              </p:par>
                            </p:childTnLst>
                          </p:cTn>
                        </p:par>
                        <p:par>
                          <p:cTn id="101" fill="hold">
                            <p:stCondLst>
                              <p:cond delay="2000"/>
                            </p:stCondLst>
                            <p:childTnLst>
                              <p:par>
                                <p:cTn id="102" presetID="1" presetClass="entr" presetSubtype="0" fill="hold" grpId="0" nodeType="afterEffect">
                                  <p:stCondLst>
                                    <p:cond delay="0"/>
                                  </p:stCondLst>
                                  <p:childTnLst>
                                    <p:set>
                                      <p:cBhvr>
                                        <p:cTn id="103" dur="1" fill="hold">
                                          <p:stCondLst>
                                            <p:cond delay="0"/>
                                          </p:stCondLst>
                                        </p:cTn>
                                        <p:tgtEl>
                                          <p:spTgt spid="398"/>
                                        </p:tgtEl>
                                        <p:attrNameLst>
                                          <p:attrName>style.visibility</p:attrName>
                                        </p:attrNameLst>
                                      </p:cBhvr>
                                      <p:to>
                                        <p:strVal val="visible"/>
                                      </p:to>
                                    </p:set>
                                  </p:childTnLst>
                                </p:cTn>
                              </p:par>
                            </p:childTnLst>
                          </p:cTn>
                        </p:par>
                        <p:par>
                          <p:cTn id="104" fill="hold">
                            <p:stCondLst>
                              <p:cond delay="2000"/>
                            </p:stCondLst>
                            <p:childTnLst>
                              <p:par>
                                <p:cTn id="105" presetID="0" presetClass="path" presetSubtype="0" accel="50000" decel="50000" fill="hold" grpId="0" nodeType="afterEffect">
                                  <p:stCondLst>
                                    <p:cond delay="0"/>
                                  </p:stCondLst>
                                  <p:childTnLst>
                                    <p:animMotion origin="layout" path="M 0 0 L -0.03939 0.14719 " pathEditMode="relative" ptsTypes="AA">
                                      <p:cBhvr>
                                        <p:cTn id="106" dur="500" fill="hold"/>
                                        <p:tgtEl>
                                          <p:spTgt spid="249"/>
                                        </p:tgtEl>
                                        <p:attrNameLst>
                                          <p:attrName>ppt_x</p:attrName>
                                          <p:attrName>ppt_y</p:attrName>
                                        </p:attrNameLst>
                                      </p:cBhvr>
                                    </p:animMotion>
                                  </p:childTnLst>
                                  <p:subTnLst>
                                    <p:set>
                                      <p:cBhvr override="childStyle">
                                        <p:cTn dur="1" fill="hold" display="0" masterRel="sameClick" afterEffect="1">
                                          <p:stCondLst>
                                            <p:cond evt="end" delay="0">
                                              <p:tn val="105"/>
                                            </p:cond>
                                          </p:stCondLst>
                                        </p:cTn>
                                        <p:tgtEl>
                                          <p:spTgt spid="249"/>
                                        </p:tgtEl>
                                        <p:attrNameLst>
                                          <p:attrName>style.visibility</p:attrName>
                                        </p:attrNameLst>
                                      </p:cBhvr>
                                      <p:to>
                                        <p:strVal val="hidden"/>
                                      </p:to>
                                    </p:set>
                                  </p:subTnLst>
                                </p:cTn>
                              </p:par>
                            </p:childTnLst>
                          </p:cTn>
                        </p:par>
                        <p:par>
                          <p:cTn id="107" fill="hold">
                            <p:stCondLst>
                              <p:cond delay="2500"/>
                            </p:stCondLst>
                            <p:childTnLst>
                              <p:par>
                                <p:cTn id="108" presetID="1" presetClass="entr" presetSubtype="0" fill="hold" grpId="0" nodeType="afterEffect">
                                  <p:stCondLst>
                                    <p:cond delay="0"/>
                                  </p:stCondLst>
                                  <p:childTnLst>
                                    <p:set>
                                      <p:cBhvr>
                                        <p:cTn id="109" dur="1" fill="hold">
                                          <p:stCondLst>
                                            <p:cond delay="0"/>
                                          </p:stCondLst>
                                        </p:cTn>
                                        <p:tgtEl>
                                          <p:spTgt spid="397"/>
                                        </p:tgtEl>
                                        <p:attrNameLst>
                                          <p:attrName>style.visibility</p:attrName>
                                        </p:attrNameLst>
                                      </p:cBhvr>
                                      <p:to>
                                        <p:strVal val="visible"/>
                                      </p:to>
                                    </p:set>
                                  </p:childTnLst>
                                </p:cTn>
                              </p:par>
                            </p:childTnLst>
                          </p:cTn>
                        </p:par>
                        <p:par>
                          <p:cTn id="110" fill="hold">
                            <p:stCondLst>
                              <p:cond delay="2500"/>
                            </p:stCondLst>
                            <p:childTnLst>
                              <p:par>
                                <p:cTn id="111" presetID="0" presetClass="path" presetSubtype="0" accel="50000" decel="50000" fill="hold" grpId="0" nodeType="afterEffect">
                                  <p:stCondLst>
                                    <p:cond delay="0"/>
                                  </p:stCondLst>
                                  <p:childTnLst>
                                    <p:animMotion origin="layout" path="M 0 0 L -0.0319 0.14719 " pathEditMode="relative" ptsTypes="AA">
                                      <p:cBhvr>
                                        <p:cTn id="112" dur="500" fill="hold"/>
                                        <p:tgtEl>
                                          <p:spTgt spid="128"/>
                                        </p:tgtEl>
                                        <p:attrNameLst>
                                          <p:attrName>ppt_x</p:attrName>
                                          <p:attrName>ppt_y</p:attrName>
                                        </p:attrNameLst>
                                      </p:cBhvr>
                                    </p:animMotion>
                                  </p:childTnLst>
                                  <p:subTnLst>
                                    <p:set>
                                      <p:cBhvr override="childStyle">
                                        <p:cTn dur="1" fill="hold" display="0" masterRel="sameClick" afterEffect="1">
                                          <p:stCondLst>
                                            <p:cond evt="end" delay="0">
                                              <p:tn val="111"/>
                                            </p:cond>
                                          </p:stCondLst>
                                        </p:cTn>
                                        <p:tgtEl>
                                          <p:spTgt spid="128"/>
                                        </p:tgtEl>
                                        <p:attrNameLst>
                                          <p:attrName>style.visibility</p:attrName>
                                        </p:attrNameLst>
                                      </p:cBhvr>
                                      <p:to>
                                        <p:strVal val="hidden"/>
                                      </p:to>
                                    </p:set>
                                  </p:subTnLst>
                                </p:cTn>
                              </p:par>
                            </p:childTnLst>
                          </p:cTn>
                        </p:par>
                        <p:par>
                          <p:cTn id="113" fill="hold">
                            <p:stCondLst>
                              <p:cond delay="3000"/>
                            </p:stCondLst>
                            <p:childTnLst>
                              <p:par>
                                <p:cTn id="114" presetID="1" presetClass="entr" presetSubtype="0" fill="hold" grpId="0" nodeType="afterEffect">
                                  <p:stCondLst>
                                    <p:cond delay="0"/>
                                  </p:stCondLst>
                                  <p:childTnLst>
                                    <p:set>
                                      <p:cBhvr>
                                        <p:cTn id="115" dur="1" fill="hold">
                                          <p:stCondLst>
                                            <p:cond delay="0"/>
                                          </p:stCondLst>
                                        </p:cTn>
                                        <p:tgtEl>
                                          <p:spTgt spid="396"/>
                                        </p:tgtEl>
                                        <p:attrNameLst>
                                          <p:attrName>style.visibility</p:attrName>
                                        </p:attrNameLst>
                                      </p:cBhvr>
                                      <p:to>
                                        <p:strVal val="visible"/>
                                      </p:to>
                                    </p:set>
                                  </p:childTnLst>
                                </p:cTn>
                              </p:par>
                            </p:childTnLst>
                          </p:cTn>
                        </p:par>
                        <p:par>
                          <p:cTn id="116" fill="hold">
                            <p:stCondLst>
                              <p:cond delay="3000"/>
                            </p:stCondLst>
                            <p:childTnLst>
                              <p:par>
                                <p:cTn id="117" presetID="0" presetClass="path" presetSubtype="0" accel="50000" decel="50000" fill="hold" grpId="0" nodeType="afterEffect">
                                  <p:stCondLst>
                                    <p:cond delay="0"/>
                                  </p:stCondLst>
                                  <p:childTnLst>
                                    <p:animMotion origin="layout" path="M 0 0 L -0.02571 0.1468 " pathEditMode="relative" ptsTypes="AA">
                                      <p:cBhvr>
                                        <p:cTn id="118" dur="500" fill="hold"/>
                                        <p:tgtEl>
                                          <p:spTgt spid="130"/>
                                        </p:tgtEl>
                                        <p:attrNameLst>
                                          <p:attrName>ppt_x</p:attrName>
                                          <p:attrName>ppt_y</p:attrName>
                                        </p:attrNameLst>
                                      </p:cBhvr>
                                    </p:animMotion>
                                  </p:childTnLst>
                                  <p:subTnLst>
                                    <p:set>
                                      <p:cBhvr override="childStyle">
                                        <p:cTn dur="1" fill="hold" display="0" masterRel="sameClick" afterEffect="1">
                                          <p:stCondLst>
                                            <p:cond evt="end" delay="0">
                                              <p:tn val="117"/>
                                            </p:cond>
                                          </p:stCondLst>
                                        </p:cTn>
                                        <p:tgtEl>
                                          <p:spTgt spid="130"/>
                                        </p:tgtEl>
                                        <p:attrNameLst>
                                          <p:attrName>style.visibility</p:attrName>
                                        </p:attrNameLst>
                                      </p:cBhvr>
                                      <p:to>
                                        <p:strVal val="hidden"/>
                                      </p:to>
                                    </p:set>
                                  </p:subTnLst>
                                </p:cTn>
                              </p:par>
                            </p:childTnLst>
                          </p:cTn>
                        </p:par>
                        <p:par>
                          <p:cTn id="119" fill="hold">
                            <p:stCondLst>
                              <p:cond delay="3500"/>
                            </p:stCondLst>
                            <p:childTnLst>
                              <p:par>
                                <p:cTn id="120" presetID="1" presetClass="entr" presetSubtype="0" fill="hold" grpId="0" nodeType="afterEffect">
                                  <p:stCondLst>
                                    <p:cond delay="0"/>
                                  </p:stCondLst>
                                  <p:childTnLst>
                                    <p:set>
                                      <p:cBhvr>
                                        <p:cTn id="121" dur="1" fill="hold">
                                          <p:stCondLst>
                                            <p:cond delay="0"/>
                                          </p:stCondLst>
                                        </p:cTn>
                                        <p:tgtEl>
                                          <p:spTgt spid="395"/>
                                        </p:tgtEl>
                                        <p:attrNameLst>
                                          <p:attrName>style.visibility</p:attrName>
                                        </p:attrNameLst>
                                      </p:cBhvr>
                                      <p:to>
                                        <p:strVal val="visible"/>
                                      </p:to>
                                    </p:set>
                                  </p:childTnLst>
                                </p:cTn>
                              </p:par>
                            </p:childTnLst>
                          </p:cTn>
                        </p:par>
                        <p:par>
                          <p:cTn id="122" fill="hold">
                            <p:stCondLst>
                              <p:cond delay="3500"/>
                            </p:stCondLst>
                            <p:childTnLst>
                              <p:par>
                                <p:cTn id="123" presetID="0" presetClass="path" presetSubtype="0" accel="50000" decel="50000" fill="hold" grpId="0" nodeType="afterEffect">
                                  <p:stCondLst>
                                    <p:cond delay="0"/>
                                  </p:stCondLst>
                                  <p:childTnLst>
                                    <p:animMotion origin="layout" path="M 0 0 L -0.0191 0.1468 " pathEditMode="relative" ptsTypes="AA">
                                      <p:cBhvr>
                                        <p:cTn id="124" dur="500" fill="hold"/>
                                        <p:tgtEl>
                                          <p:spTgt spid="133"/>
                                        </p:tgtEl>
                                        <p:attrNameLst>
                                          <p:attrName>ppt_x</p:attrName>
                                          <p:attrName>ppt_y</p:attrName>
                                        </p:attrNameLst>
                                      </p:cBhvr>
                                    </p:animMotion>
                                  </p:childTnLst>
                                  <p:subTnLst>
                                    <p:set>
                                      <p:cBhvr override="childStyle">
                                        <p:cTn dur="1" fill="hold" display="0" masterRel="sameClick" afterEffect="1">
                                          <p:stCondLst>
                                            <p:cond evt="end" delay="0">
                                              <p:tn val="123"/>
                                            </p:cond>
                                          </p:stCondLst>
                                        </p:cTn>
                                        <p:tgtEl>
                                          <p:spTgt spid="133"/>
                                        </p:tgtEl>
                                        <p:attrNameLst>
                                          <p:attrName>style.visibility</p:attrName>
                                        </p:attrNameLst>
                                      </p:cBhvr>
                                      <p:to>
                                        <p:strVal val="hidden"/>
                                      </p:to>
                                    </p:set>
                                  </p:subTnLst>
                                </p:cTn>
                              </p:par>
                            </p:childTnLst>
                          </p:cTn>
                        </p:par>
                        <p:par>
                          <p:cTn id="125" fill="hold">
                            <p:stCondLst>
                              <p:cond delay="4000"/>
                            </p:stCondLst>
                            <p:childTnLst>
                              <p:par>
                                <p:cTn id="126" presetID="1" presetClass="entr" presetSubtype="0" fill="hold" grpId="0" nodeType="afterEffect">
                                  <p:stCondLst>
                                    <p:cond delay="0"/>
                                  </p:stCondLst>
                                  <p:childTnLst>
                                    <p:set>
                                      <p:cBhvr>
                                        <p:cTn id="127" dur="1" fill="hold">
                                          <p:stCondLst>
                                            <p:cond delay="0"/>
                                          </p:stCondLst>
                                        </p:cTn>
                                        <p:tgtEl>
                                          <p:spTgt spid="393"/>
                                        </p:tgtEl>
                                        <p:attrNameLst>
                                          <p:attrName>style.visibility</p:attrName>
                                        </p:attrNameLst>
                                      </p:cBhvr>
                                      <p:to>
                                        <p:strVal val="visible"/>
                                      </p:to>
                                    </p:set>
                                  </p:childTnLst>
                                </p:cTn>
                              </p:par>
                            </p:childTnLst>
                          </p:cTn>
                        </p:par>
                        <p:par>
                          <p:cTn id="128" fill="hold">
                            <p:stCondLst>
                              <p:cond delay="4000"/>
                            </p:stCondLst>
                            <p:childTnLst>
                              <p:par>
                                <p:cTn id="129" presetID="0" presetClass="path" presetSubtype="0" accel="50000" decel="50000" fill="hold" grpId="0" nodeType="afterEffect">
                                  <p:stCondLst>
                                    <p:cond delay="0"/>
                                  </p:stCondLst>
                                  <p:childTnLst>
                                    <p:animMotion origin="layout" path="M 0 0 L -0.01237 0.14719 " pathEditMode="relative" ptsTypes="AA">
                                      <p:cBhvr>
                                        <p:cTn id="130" dur="500" fill="hold"/>
                                        <p:tgtEl>
                                          <p:spTgt spid="135"/>
                                        </p:tgtEl>
                                        <p:attrNameLst>
                                          <p:attrName>ppt_x</p:attrName>
                                          <p:attrName>ppt_y</p:attrName>
                                        </p:attrNameLst>
                                      </p:cBhvr>
                                    </p:animMotion>
                                  </p:childTnLst>
                                  <p:subTnLst>
                                    <p:set>
                                      <p:cBhvr override="childStyle">
                                        <p:cTn dur="1" fill="hold" display="0" masterRel="sameClick" afterEffect="1">
                                          <p:stCondLst>
                                            <p:cond evt="end" delay="0">
                                              <p:tn val="129"/>
                                            </p:cond>
                                          </p:stCondLst>
                                        </p:cTn>
                                        <p:tgtEl>
                                          <p:spTgt spid="135"/>
                                        </p:tgtEl>
                                        <p:attrNameLst>
                                          <p:attrName>style.visibility</p:attrName>
                                        </p:attrNameLst>
                                      </p:cBhvr>
                                      <p:to>
                                        <p:strVal val="hidden"/>
                                      </p:to>
                                    </p:set>
                                  </p:subTnLst>
                                </p:cTn>
                              </p:par>
                            </p:childTnLst>
                          </p:cTn>
                        </p:par>
                        <p:par>
                          <p:cTn id="131" fill="hold">
                            <p:stCondLst>
                              <p:cond delay="4500"/>
                            </p:stCondLst>
                            <p:childTnLst>
                              <p:par>
                                <p:cTn id="132" presetID="1" presetClass="entr" presetSubtype="0" fill="hold" grpId="0" nodeType="afterEffect">
                                  <p:stCondLst>
                                    <p:cond delay="0"/>
                                  </p:stCondLst>
                                  <p:childTnLst>
                                    <p:set>
                                      <p:cBhvr>
                                        <p:cTn id="133" dur="1" fill="hold">
                                          <p:stCondLst>
                                            <p:cond delay="0"/>
                                          </p:stCondLst>
                                        </p:cTn>
                                        <p:tgtEl>
                                          <p:spTgt spid="394"/>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48"/>
                                        </p:tgtEl>
                                      </p:cBhvr>
                                    </p:animEffect>
                                    <p:set>
                                      <p:cBhvr>
                                        <p:cTn id="138" dur="1" fill="hold">
                                          <p:stCondLst>
                                            <p:cond delay="499"/>
                                          </p:stCondLst>
                                        </p:cTn>
                                        <p:tgtEl>
                                          <p:spTgt spid="48"/>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45"/>
                                        </p:tgtEl>
                                        <p:attrNameLst>
                                          <p:attrName>style.visibility</p:attrName>
                                        </p:attrNameLst>
                                      </p:cBhvr>
                                      <p:to>
                                        <p:strVal val="visible"/>
                                      </p:to>
                                    </p:set>
                                    <p:animEffect transition="in" filter="fade">
                                      <p:cBhvr>
                                        <p:cTn id="141" dur="500"/>
                                        <p:tgtEl>
                                          <p:spTgt spid="45"/>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nodeType="clickEffect">
                                  <p:stCondLst>
                                    <p:cond delay="0"/>
                                  </p:stCondLst>
                                  <p:childTnLst>
                                    <p:animEffect transition="out" filter="fade">
                                      <p:cBhvr>
                                        <p:cTn id="145" dur="500"/>
                                        <p:tgtEl>
                                          <p:spTgt spid="50"/>
                                        </p:tgtEl>
                                      </p:cBhvr>
                                    </p:animEffect>
                                    <p:set>
                                      <p:cBhvr>
                                        <p:cTn id="146" dur="1" fill="hold">
                                          <p:stCondLst>
                                            <p:cond delay="499"/>
                                          </p:stCondLst>
                                        </p:cTn>
                                        <p:tgtEl>
                                          <p:spTgt spid="50"/>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46"/>
                                        </p:tgtEl>
                                        <p:attrNameLst>
                                          <p:attrName>style.visibility</p:attrName>
                                        </p:attrNameLst>
                                      </p:cBhvr>
                                      <p:to>
                                        <p:strVal val="visible"/>
                                      </p:to>
                                    </p:set>
                                    <p:animEffect transition="in" filter="fade">
                                      <p:cBhvr>
                                        <p:cTn id="149" dur="500"/>
                                        <p:tgtEl>
                                          <p:spTgt spid="46"/>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51"/>
                                        </p:tgtEl>
                                      </p:cBhvr>
                                    </p:animEffect>
                                    <p:set>
                                      <p:cBhvr>
                                        <p:cTn id="154" dur="1" fill="hold">
                                          <p:stCondLst>
                                            <p:cond delay="499"/>
                                          </p:stCondLst>
                                        </p:cTn>
                                        <p:tgtEl>
                                          <p:spTgt spid="51"/>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fade">
                                      <p:cBhvr>
                                        <p:cTn id="157" dur="500"/>
                                        <p:tgtEl>
                                          <p:spTgt spid="47"/>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nodeType="clickEffect">
                                  <p:stCondLst>
                                    <p:cond delay="0"/>
                                  </p:stCondLst>
                                  <p:childTnLst>
                                    <p:animEffect transition="out" filter="fade">
                                      <p:cBhvr>
                                        <p:cTn id="161" dur="500"/>
                                        <p:tgtEl>
                                          <p:spTgt spid="2"/>
                                        </p:tgtEl>
                                      </p:cBhvr>
                                    </p:animEffect>
                                    <p:set>
                                      <p:cBhvr>
                                        <p:cTn id="162" dur="1" fill="hold">
                                          <p:stCondLst>
                                            <p:cond delay="499"/>
                                          </p:stCondLst>
                                        </p:cTn>
                                        <p:tgtEl>
                                          <p:spTgt spid="2"/>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148"/>
                                        </p:tgtEl>
                                        <p:attrNameLst>
                                          <p:attrName>style.visibility</p:attrName>
                                        </p:attrNameLst>
                                      </p:cBhvr>
                                      <p:to>
                                        <p:strVal val="visible"/>
                                      </p:to>
                                    </p:set>
                                    <p:animEffect transition="in" filter="fade">
                                      <p:cBhvr>
                                        <p:cTn id="165" dur="500"/>
                                        <p:tgtEl>
                                          <p:spTgt spid="148"/>
                                        </p:tgtEl>
                                      </p:cBhvr>
                                    </p:animEffec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132"/>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6" grpId="0" animBg="1"/>
      <p:bldP spid="273" grpId="0" animBg="1"/>
      <p:bldP spid="274" grpId="0" animBg="1"/>
      <p:bldP spid="275" grpId="0" animBg="1"/>
      <p:bldP spid="276" grpId="0" animBg="1"/>
      <p:bldP spid="132" grpId="0"/>
      <p:bldP spid="376" grpId="0" animBg="1"/>
      <p:bldP spid="377" grpId="0" animBg="1"/>
      <p:bldP spid="378" grpId="0" animBg="1"/>
      <p:bldP spid="379"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p:bldP spid="241" grpId="0" animBg="1"/>
      <p:bldP spid="243" grpId="0" animBg="1"/>
      <p:bldP spid="245" grpId="0" animBg="1"/>
      <p:bldP spid="247" grpId="0" animBg="1"/>
      <p:bldP spid="249" grpId="0" animBg="1"/>
      <p:bldP spid="128" grpId="0" animBg="1"/>
      <p:bldP spid="130" grpId="0" animBg="1"/>
      <p:bldP spid="133" grpId="0" animBg="1"/>
      <p:bldP spid="135" grpId="0" animBg="1"/>
      <p:bldP spid="242" grpId="1" animBg="1"/>
      <p:bldP spid="244" grpId="2" animBg="1"/>
      <p:bldP spid="246" grpId="1" animBg="1"/>
      <p:bldP spid="248" grpId="1" animBg="1"/>
      <p:bldP spid="380" grpId="1" animBg="1"/>
      <p:bldP spid="381" grpId="1" animBg="1"/>
      <p:bldP spid="382" grpId="1" animBg="1"/>
      <p:bldP spid="383" grpId="1" animBg="1"/>
      <p:bldP spid="40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Yes!</a:t>
            </a:r>
          </a:p>
        </p:txBody>
      </p:sp>
      <p:sp>
        <p:nvSpPr>
          <p:cNvPr id="3" name="Content Placeholder 2"/>
          <p:cNvSpPr>
            <a:spLocks noGrp="1"/>
          </p:cNvSpPr>
          <p:nvPr>
            <p:ph idx="1"/>
          </p:nvPr>
        </p:nvSpPr>
        <p:spPr/>
        <p:txBody>
          <a:bodyPr/>
          <a:lstStyle/>
          <a:p>
            <a:pPr marL="514350" indent="-514350">
              <a:buSzPct val="100000"/>
              <a:buFont typeface="+mj-lt"/>
              <a:buAutoNum type="arabicPeriod"/>
            </a:pPr>
            <a:r>
              <a:rPr lang="en-US" dirty="0"/>
              <a:t>It can be proved that the departure time of a packet with Fair Queueing is no more than </a:t>
            </a:r>
            <a:r>
              <a:rPr lang="en-US" i="1" dirty="0" err="1"/>
              <a:t>L</a:t>
            </a:r>
            <a:r>
              <a:rPr lang="en-US" i="1" baseline="-25000" dirty="0" err="1"/>
              <a:t>max</a:t>
            </a:r>
            <a:r>
              <a:rPr lang="en-US" dirty="0"/>
              <a:t>/</a:t>
            </a:r>
            <a:r>
              <a:rPr lang="en-US" i="1" dirty="0"/>
              <a:t>R</a:t>
            </a:r>
            <a:r>
              <a:rPr lang="en-US" dirty="0"/>
              <a:t> seconds later than if it was scheduled bit-by-bit. Where </a:t>
            </a:r>
            <a:r>
              <a:rPr lang="en-US" i="1" dirty="0" err="1"/>
              <a:t>L</a:t>
            </a:r>
            <a:r>
              <a:rPr lang="en-US" i="1" baseline="-25000" dirty="0" err="1"/>
              <a:t>max</a:t>
            </a:r>
            <a:r>
              <a:rPr lang="en-US" dirty="0"/>
              <a:t> is the maximum length packet and </a:t>
            </a:r>
            <a:r>
              <a:rPr lang="en-US" i="1" dirty="0"/>
              <a:t>R</a:t>
            </a:r>
            <a:r>
              <a:rPr lang="en-US" dirty="0"/>
              <a:t> is the data rate of the outgoing link.</a:t>
            </a:r>
          </a:p>
          <a:p>
            <a:pPr marL="514350" indent="-514350">
              <a:buSzPct val="100000"/>
              <a:buFont typeface="+mj-lt"/>
              <a:buAutoNum type="arabicPeriod"/>
            </a:pPr>
            <a:r>
              <a:rPr lang="en-US" dirty="0"/>
              <a:t>In the limit, the two flows receive equal share of the data rate.</a:t>
            </a:r>
          </a:p>
          <a:p>
            <a:pPr marL="514350" indent="-514350">
              <a:buSzPct val="100000"/>
              <a:buFont typeface="+mj-lt"/>
              <a:buAutoNum type="arabicPeriod"/>
            </a:pPr>
            <a:r>
              <a:rPr lang="en-US" dirty="0"/>
              <a:t>The result extends to any number of flows sharing a link.</a:t>
            </a:r>
            <a:r>
              <a:rPr lang="en-US" baseline="30000" dirty="0">
                <a:solidFill>
                  <a:schemeClr val="accent2"/>
                </a:solidFill>
              </a:rPr>
              <a:t>1</a:t>
            </a:r>
          </a:p>
        </p:txBody>
      </p:sp>
      <p:sp>
        <p:nvSpPr>
          <p:cNvPr id="4" name="Slide Number Placeholder 3"/>
          <p:cNvSpPr>
            <a:spLocks noGrp="1"/>
          </p:cNvSpPr>
          <p:nvPr>
            <p:ph type="sldNum" sz="quarter" idx="12"/>
          </p:nvPr>
        </p:nvSpPr>
        <p:spPr/>
        <p:txBody>
          <a:bodyPr/>
          <a:lstStyle/>
          <a:p>
            <a:fld id="{47BB83B6-92F4-494F-9F1D-BD99F394F2F6}" type="slidenum">
              <a:rPr lang="en-US" smtClean="0"/>
              <a:pPr/>
              <a:t>34</a:t>
            </a:fld>
            <a:endParaRPr lang="en-US"/>
          </a:p>
        </p:txBody>
      </p:sp>
      <p:sp>
        <p:nvSpPr>
          <p:cNvPr id="6" name="TextBox 5"/>
          <p:cNvSpPr txBox="1"/>
          <p:nvPr/>
        </p:nvSpPr>
        <p:spPr>
          <a:xfrm>
            <a:off x="2524369" y="7480905"/>
            <a:ext cx="9581662" cy="400110"/>
          </a:xfrm>
          <a:prstGeom prst="rect">
            <a:avLst/>
          </a:prstGeom>
          <a:noFill/>
        </p:spPr>
        <p:txBody>
          <a:bodyPr wrap="none" rtlCol="0">
            <a:spAutoFit/>
          </a:bodyPr>
          <a:lstStyle/>
          <a:p>
            <a:r>
              <a:rPr lang="en-US" sz="2000" dirty="0">
                <a:solidFill>
                  <a:srgbClr val="262598"/>
                </a:solidFill>
                <a:latin typeface="+mj-lt"/>
              </a:rPr>
              <a:t>[1] “Analysis and Simulation of a Fair Queueing Algorithm” Demers, </a:t>
            </a:r>
            <a:r>
              <a:rPr lang="en-US" sz="2000" dirty="0" err="1">
                <a:solidFill>
                  <a:srgbClr val="262598"/>
                </a:solidFill>
                <a:latin typeface="+mj-lt"/>
              </a:rPr>
              <a:t>Keshav</a:t>
            </a:r>
            <a:r>
              <a:rPr lang="en-US" sz="2000" dirty="0">
                <a:solidFill>
                  <a:srgbClr val="262598"/>
                </a:solidFill>
                <a:latin typeface="+mj-lt"/>
              </a:rPr>
              <a:t>, </a:t>
            </a:r>
            <a:r>
              <a:rPr lang="en-US" sz="2000" dirty="0" err="1">
                <a:solidFill>
                  <a:srgbClr val="262598"/>
                </a:solidFill>
                <a:latin typeface="+mj-lt"/>
              </a:rPr>
              <a:t>Shenker</a:t>
            </a:r>
            <a:r>
              <a:rPr lang="en-US" sz="2000" dirty="0">
                <a:solidFill>
                  <a:srgbClr val="262598"/>
                </a:solidFill>
                <a:latin typeface="+mj-lt"/>
              </a:rPr>
              <a:t>. 1990.</a:t>
            </a:r>
          </a:p>
        </p:txBody>
      </p:sp>
    </p:spTree>
    <p:extLst>
      <p:ext uri="{BB962C8B-B14F-4D97-AF65-F5344CB8AC3E}">
        <p14:creationId xmlns:p14="http://schemas.microsoft.com/office/powerpoint/2010/main" val="263410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What if we want to give a different </a:t>
            </a:r>
            <a:br>
              <a:rPr lang="en-US" dirty="0"/>
            </a:br>
            <a:r>
              <a:rPr lang="en-US" dirty="0"/>
              <a:t>share of the link to each flow?</a:t>
            </a:r>
          </a:p>
        </p:txBody>
      </p:sp>
      <p:sp>
        <p:nvSpPr>
          <p:cNvPr id="6" name="Subtitle 5"/>
          <p:cNvSpPr>
            <a:spLocks noGrp="1"/>
          </p:cNvSpPr>
          <p:nvPr>
            <p:ph type="subTitle" idx="1"/>
          </p:nvPr>
        </p:nvSpPr>
        <p:spPr/>
        <p:txBody>
          <a:bodyPr/>
          <a:lstStyle/>
          <a:p>
            <a:r>
              <a:rPr lang="en-US" dirty="0"/>
              <a:t>i.e., a </a:t>
            </a:r>
            <a:r>
              <a:rPr lang="en-US" u="sng" dirty="0"/>
              <a:t>weighted</a:t>
            </a:r>
            <a:r>
              <a:rPr lang="en-US" dirty="0"/>
              <a:t> fair share. </a:t>
            </a:r>
          </a:p>
        </p:txBody>
      </p:sp>
      <p:sp>
        <p:nvSpPr>
          <p:cNvPr id="4" name="Slide Number Placeholder 3"/>
          <p:cNvSpPr>
            <a:spLocks noGrp="1"/>
          </p:cNvSpPr>
          <p:nvPr>
            <p:ph type="sldNum" sz="quarter" idx="4294967295"/>
          </p:nvPr>
        </p:nvSpPr>
        <p:spPr>
          <a:xfrm>
            <a:off x="11582400" y="7680325"/>
            <a:ext cx="3048000" cy="549275"/>
          </a:xfrm>
        </p:spPr>
        <p:txBody>
          <a:bodyPr/>
          <a:lstStyle/>
          <a:p>
            <a:fld id="{47BB83B6-92F4-494F-9F1D-BD99F394F2F6}" type="slidenum">
              <a:rPr lang="en-US" smtClean="0"/>
              <a:pPr/>
              <a:t>35</a:t>
            </a:fld>
            <a:endParaRPr lang="en-US"/>
          </a:p>
        </p:txBody>
      </p:sp>
    </p:spTree>
    <p:extLst>
      <p:ext uri="{BB962C8B-B14F-4D97-AF65-F5344CB8AC3E}">
        <p14:creationId xmlns:p14="http://schemas.microsoft.com/office/powerpoint/2010/main" val="902863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p:cNvSpPr/>
          <p:nvPr/>
        </p:nvSpPr>
        <p:spPr bwMode="auto">
          <a:xfrm>
            <a:off x="9798269" y="4303986"/>
            <a:ext cx="4437993" cy="882869"/>
          </a:xfrm>
          <a:custGeom>
            <a:avLst/>
            <a:gdLst>
              <a:gd name="connsiteX0" fmla="*/ 0 w 4437993"/>
              <a:gd name="connsiteY0" fmla="*/ 0 h 882869"/>
              <a:gd name="connsiteX1" fmla="*/ 449317 w 4437993"/>
              <a:gd name="connsiteY1" fmla="*/ 882869 h 882869"/>
              <a:gd name="connsiteX2" fmla="*/ 4437993 w 4437993"/>
              <a:gd name="connsiteY2" fmla="*/ 874986 h 882869"/>
            </a:gdLst>
            <a:ahLst/>
            <a:cxnLst>
              <a:cxn ang="0">
                <a:pos x="connsiteX0" y="connsiteY0"/>
              </a:cxn>
              <a:cxn ang="0">
                <a:pos x="connsiteX1" y="connsiteY1"/>
              </a:cxn>
              <a:cxn ang="0">
                <a:pos x="connsiteX2" y="connsiteY2"/>
              </a:cxn>
            </a:cxnLst>
            <a:rect l="l" t="t" r="r" b="b"/>
            <a:pathLst>
              <a:path w="4437993" h="882869">
                <a:moveTo>
                  <a:pt x="0" y="0"/>
                </a:moveTo>
                <a:lnTo>
                  <a:pt x="449317" y="882869"/>
                </a:lnTo>
                <a:lnTo>
                  <a:pt x="4437993" y="874986"/>
                </a:lnTo>
              </a:path>
            </a:pathLst>
          </a:custGeom>
          <a:noFill/>
          <a:ln w="38100" cap="flat" cmpd="sng" algn="ctr">
            <a:solidFill>
              <a:schemeClr val="bg2"/>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2" name="Title 51"/>
          <p:cNvSpPr>
            <a:spLocks noGrp="1"/>
          </p:cNvSpPr>
          <p:nvPr>
            <p:ph type="title"/>
          </p:nvPr>
        </p:nvSpPr>
        <p:spPr/>
        <p:txBody>
          <a:bodyPr/>
          <a:lstStyle/>
          <a:p>
            <a:r>
              <a:rPr lang="en-US" dirty="0"/>
              <a:t>Weighted Fair Queueing</a:t>
            </a:r>
          </a:p>
        </p:txBody>
      </p:sp>
      <p:sp>
        <p:nvSpPr>
          <p:cNvPr id="4" name="Slide Number Placeholder 3"/>
          <p:cNvSpPr>
            <a:spLocks noGrp="1"/>
          </p:cNvSpPr>
          <p:nvPr>
            <p:ph type="sldNum" sz="quarter" idx="12"/>
          </p:nvPr>
        </p:nvSpPr>
        <p:spPr/>
        <p:txBody>
          <a:bodyPr/>
          <a:lstStyle/>
          <a:p>
            <a:fld id="{47BB83B6-92F4-494F-9F1D-BD99F394F2F6}" type="slidenum">
              <a:rPr lang="en-US" smtClean="0"/>
              <a:pPr/>
              <a:t>36</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grpSp>
        <p:nvGrpSpPr>
          <p:cNvPr id="3" name="Group 2"/>
          <p:cNvGrpSpPr/>
          <p:nvPr/>
        </p:nvGrpSpPr>
        <p:grpSpPr>
          <a:xfrm>
            <a:off x="12751977" y="4495107"/>
            <a:ext cx="390330" cy="1058757"/>
            <a:chOff x="13630470" y="4487107"/>
            <a:chExt cx="390330" cy="1058757"/>
          </a:xfrm>
        </p:grpSpPr>
        <p:grpSp>
          <p:nvGrpSpPr>
            <p:cNvPr id="42" name="Group 41"/>
            <p:cNvGrpSpPr/>
            <p:nvPr/>
          </p:nvGrpSpPr>
          <p:grpSpPr>
            <a:xfrm>
              <a:off x="13630470" y="4487107"/>
              <a:ext cx="390330" cy="1058757"/>
              <a:chOff x="13630470" y="4487107"/>
              <a:chExt cx="390330" cy="1058757"/>
            </a:xfrm>
          </p:grpSpPr>
          <p:sp>
            <p:nvSpPr>
              <p:cNvPr id="267" name="Rectangle 266"/>
              <p:cNvSpPr/>
              <p:nvPr/>
            </p:nvSpPr>
            <p:spPr bwMode="auto">
              <a:xfrm>
                <a:off x="136304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6" name="TextBox 385"/>
              <p:cNvSpPr txBox="1"/>
              <p:nvPr/>
            </p:nvSpPr>
            <p:spPr>
              <a:xfrm>
                <a:off x="13661435" y="4487107"/>
                <a:ext cx="314510" cy="400110"/>
              </a:xfrm>
              <a:prstGeom prst="rect">
                <a:avLst/>
              </a:prstGeom>
              <a:noFill/>
            </p:spPr>
            <p:txBody>
              <a:bodyPr wrap="none" rtlCol="0">
                <a:spAutoFit/>
              </a:bodyPr>
              <a:lstStyle/>
              <a:p>
                <a:r>
                  <a:rPr lang="en-US" sz="2000">
                    <a:solidFill>
                      <a:srgbClr val="FF0000"/>
                    </a:solidFill>
                    <a:latin typeface="+mj-lt"/>
                  </a:rPr>
                  <a:t>1</a:t>
                </a:r>
              </a:p>
            </p:txBody>
          </p:sp>
        </p:grpSp>
        <p:sp>
          <p:nvSpPr>
            <p:cNvPr id="273" name="Rectangle 272"/>
            <p:cNvSpPr/>
            <p:nvPr/>
          </p:nvSpPr>
          <p:spPr bwMode="auto">
            <a:xfrm>
              <a:off x="1391694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4" name="Rectangle 273"/>
            <p:cNvSpPr/>
            <p:nvPr/>
          </p:nvSpPr>
          <p:spPr bwMode="auto">
            <a:xfrm>
              <a:off x="1382573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5" name="Rectangle 274"/>
            <p:cNvSpPr/>
            <p:nvPr/>
          </p:nvSpPr>
          <p:spPr bwMode="auto">
            <a:xfrm>
              <a:off x="13734638"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6" name="Rectangle 275"/>
            <p:cNvSpPr/>
            <p:nvPr/>
          </p:nvSpPr>
          <p:spPr bwMode="auto">
            <a:xfrm>
              <a:off x="13643319"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27" name="Rectangle 226"/>
          <p:cNvSpPr/>
          <p:nvPr/>
        </p:nvSpPr>
        <p:spPr bwMode="auto">
          <a:xfrm>
            <a:off x="926683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917491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2" name="TextBox 131"/>
          <p:cNvSpPr txBox="1"/>
          <p:nvPr/>
        </p:nvSpPr>
        <p:spPr>
          <a:xfrm>
            <a:off x="2613521" y="6248400"/>
            <a:ext cx="9380965" cy="1147365"/>
          </a:xfrm>
          <a:prstGeom prst="rect">
            <a:avLst/>
          </a:prstGeom>
          <a:noFill/>
        </p:spPr>
        <p:txBody>
          <a:bodyPr wrap="none" rtlCol="0">
            <a:spAutoFit/>
          </a:bodyPr>
          <a:lstStyle/>
          <a:p>
            <a:pPr algn="ctr"/>
            <a:r>
              <a:rPr lang="en-US" dirty="0">
                <a:latin typeface="+mj-lt"/>
              </a:rPr>
              <a:t>As before, packets are sent in the order they would </a:t>
            </a:r>
            <a:br>
              <a:rPr lang="en-US" dirty="0">
                <a:latin typeface="+mj-lt"/>
              </a:rPr>
            </a:br>
            <a:r>
              <a:rPr lang="en-US" dirty="0">
                <a:latin typeface="+mj-lt"/>
              </a:rPr>
              <a:t>complete in the bit-by-bit scheme.</a:t>
            </a:r>
          </a:p>
        </p:txBody>
      </p:sp>
      <p:grpSp>
        <p:nvGrpSpPr>
          <p:cNvPr id="10" name="Group 9"/>
          <p:cNvGrpSpPr/>
          <p:nvPr/>
        </p:nvGrpSpPr>
        <p:grpSpPr>
          <a:xfrm>
            <a:off x="11034633" y="3615130"/>
            <a:ext cx="1224561" cy="720764"/>
            <a:chOff x="11034633" y="3615130"/>
            <a:chExt cx="1224561" cy="720764"/>
          </a:xfrm>
        </p:grpSpPr>
        <p:sp>
          <p:nvSpPr>
            <p:cNvPr id="138" name="Rectangle 137"/>
            <p:cNvSpPr/>
            <p:nvPr/>
          </p:nvSpPr>
          <p:spPr bwMode="auto">
            <a:xfrm>
              <a:off x="12170739"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2" name="Rectangle 181"/>
            <p:cNvSpPr/>
            <p:nvPr/>
          </p:nvSpPr>
          <p:spPr bwMode="auto">
            <a:xfrm>
              <a:off x="11790954"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8" name="Rectangle 187"/>
            <p:cNvSpPr/>
            <p:nvPr/>
          </p:nvSpPr>
          <p:spPr bwMode="auto">
            <a:xfrm>
              <a:off x="11414418"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2" name="Rectangle 231"/>
            <p:cNvSpPr/>
            <p:nvPr/>
          </p:nvSpPr>
          <p:spPr bwMode="auto">
            <a:xfrm>
              <a:off x="11034633"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11" name="Group 10"/>
          <p:cNvGrpSpPr/>
          <p:nvPr/>
        </p:nvGrpSpPr>
        <p:grpSpPr>
          <a:xfrm>
            <a:off x="10752231" y="3615130"/>
            <a:ext cx="1033044" cy="720764"/>
            <a:chOff x="10752231" y="3615130"/>
            <a:chExt cx="1033044" cy="720764"/>
          </a:xfrm>
        </p:grpSpPr>
        <p:sp>
          <p:nvSpPr>
            <p:cNvPr id="186" name="Rectangle 185"/>
            <p:cNvSpPr/>
            <p:nvPr/>
          </p:nvSpPr>
          <p:spPr bwMode="auto">
            <a:xfrm>
              <a:off x="1160268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8" name="Rectangle 227"/>
            <p:cNvSpPr/>
            <p:nvPr/>
          </p:nvSpPr>
          <p:spPr bwMode="auto">
            <a:xfrm>
              <a:off x="1122615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6" name="Rectangle 235"/>
            <p:cNvSpPr/>
            <p:nvPr/>
          </p:nvSpPr>
          <p:spPr bwMode="auto">
            <a:xfrm>
              <a:off x="1084636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5" name="Rectangle 184"/>
            <p:cNvSpPr/>
            <p:nvPr/>
          </p:nvSpPr>
          <p:spPr bwMode="auto">
            <a:xfrm>
              <a:off x="1169682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7" name="Rectangle 186"/>
            <p:cNvSpPr/>
            <p:nvPr/>
          </p:nvSpPr>
          <p:spPr bwMode="auto">
            <a:xfrm>
              <a:off x="1150855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9" name="Rectangle 188"/>
            <p:cNvSpPr/>
            <p:nvPr/>
          </p:nvSpPr>
          <p:spPr bwMode="auto">
            <a:xfrm>
              <a:off x="1132028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0" name="Rectangle 229"/>
            <p:cNvSpPr/>
            <p:nvPr/>
          </p:nvSpPr>
          <p:spPr bwMode="auto">
            <a:xfrm>
              <a:off x="1112876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4" name="Rectangle 233"/>
            <p:cNvSpPr/>
            <p:nvPr/>
          </p:nvSpPr>
          <p:spPr bwMode="auto">
            <a:xfrm>
              <a:off x="1094049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9" name="Rectangle 258"/>
            <p:cNvSpPr/>
            <p:nvPr/>
          </p:nvSpPr>
          <p:spPr bwMode="auto">
            <a:xfrm>
              <a:off x="1075223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60" name="Rectangle 259"/>
          <p:cNvSpPr/>
          <p:nvPr/>
        </p:nvSpPr>
        <p:spPr bwMode="auto">
          <a:xfrm>
            <a:off x="1065809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1" name="Rectangle 260"/>
          <p:cNvSpPr/>
          <p:nvPr/>
        </p:nvSpPr>
        <p:spPr bwMode="auto">
          <a:xfrm>
            <a:off x="1056396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2" name="Rectangle 261"/>
          <p:cNvSpPr/>
          <p:nvPr/>
        </p:nvSpPr>
        <p:spPr bwMode="auto">
          <a:xfrm>
            <a:off x="1046982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3" name="Rectangle 262"/>
          <p:cNvSpPr/>
          <p:nvPr/>
        </p:nvSpPr>
        <p:spPr bwMode="auto">
          <a:xfrm>
            <a:off x="1037569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4" name="Rectangle 263"/>
          <p:cNvSpPr/>
          <p:nvPr/>
        </p:nvSpPr>
        <p:spPr bwMode="auto">
          <a:xfrm>
            <a:off x="10281561"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7" name="Rectangle 356"/>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58" name="Rectangle 357"/>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59" name="Rectangle 358"/>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60" name="Rectangle 359"/>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61" name="Rectangle 360"/>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4</a:t>
            </a:r>
          </a:p>
        </p:txBody>
      </p:sp>
      <p:sp>
        <p:nvSpPr>
          <p:cNvPr id="362" name="Rectangle 361"/>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5</a:t>
            </a:r>
          </a:p>
        </p:txBody>
      </p:sp>
      <p:sp>
        <p:nvSpPr>
          <p:cNvPr id="363" name="Rectangle 362"/>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6</a:t>
            </a:r>
          </a:p>
        </p:txBody>
      </p:sp>
      <p:sp>
        <p:nvSpPr>
          <p:cNvPr id="364" name="Rectangle 363"/>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sp>
        <p:nvSpPr>
          <p:cNvPr id="365" name="Rectangle 364"/>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grpSp>
        <p:nvGrpSpPr>
          <p:cNvPr id="5" name="Group 4"/>
          <p:cNvGrpSpPr/>
          <p:nvPr/>
        </p:nvGrpSpPr>
        <p:grpSpPr>
          <a:xfrm>
            <a:off x="11420670" y="4495800"/>
            <a:ext cx="390330" cy="1058757"/>
            <a:chOff x="13173270" y="4487107"/>
            <a:chExt cx="390330" cy="1058757"/>
          </a:xfrm>
        </p:grpSpPr>
        <p:grpSp>
          <p:nvGrpSpPr>
            <p:cNvPr id="43" name="Group 42"/>
            <p:cNvGrpSpPr/>
            <p:nvPr/>
          </p:nvGrpSpPr>
          <p:grpSpPr>
            <a:xfrm>
              <a:off x="13173270" y="4487107"/>
              <a:ext cx="390330" cy="1058757"/>
              <a:chOff x="13173270" y="4487107"/>
              <a:chExt cx="390330" cy="1058757"/>
            </a:xfrm>
          </p:grpSpPr>
          <p:sp>
            <p:nvSpPr>
              <p:cNvPr id="321" name="Rectangle 320"/>
              <p:cNvSpPr/>
              <p:nvPr/>
            </p:nvSpPr>
            <p:spPr bwMode="auto">
              <a:xfrm>
                <a:off x="131732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7" name="TextBox 386"/>
              <p:cNvSpPr txBox="1"/>
              <p:nvPr/>
            </p:nvSpPr>
            <p:spPr>
              <a:xfrm>
                <a:off x="13214479" y="4487107"/>
                <a:ext cx="314510" cy="400110"/>
              </a:xfrm>
              <a:prstGeom prst="rect">
                <a:avLst/>
              </a:prstGeom>
              <a:noFill/>
            </p:spPr>
            <p:txBody>
              <a:bodyPr wrap="none" rtlCol="0">
                <a:spAutoFit/>
              </a:bodyPr>
              <a:lstStyle/>
              <a:p>
                <a:r>
                  <a:rPr lang="en-US" sz="2000" dirty="0">
                    <a:solidFill>
                      <a:srgbClr val="FF0000"/>
                    </a:solidFill>
                    <a:latin typeface="+mj-lt"/>
                  </a:rPr>
                  <a:t>2</a:t>
                </a:r>
              </a:p>
            </p:txBody>
          </p:sp>
        </p:grpSp>
        <p:sp>
          <p:nvSpPr>
            <p:cNvPr id="376" name="Rectangle 375"/>
            <p:cNvSpPr/>
            <p:nvPr/>
          </p:nvSpPr>
          <p:spPr bwMode="auto">
            <a:xfrm>
              <a:off x="13461234"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7" name="Rectangle 376"/>
            <p:cNvSpPr/>
            <p:nvPr/>
          </p:nvSpPr>
          <p:spPr bwMode="auto">
            <a:xfrm>
              <a:off x="13370025"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8" name="Rectangle 377"/>
            <p:cNvSpPr/>
            <p:nvPr/>
          </p:nvSpPr>
          <p:spPr bwMode="auto">
            <a:xfrm>
              <a:off x="13278706"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9" name="Rectangle 378"/>
            <p:cNvSpPr/>
            <p:nvPr/>
          </p:nvSpPr>
          <p:spPr bwMode="auto">
            <a:xfrm>
              <a:off x="13183641"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47" name="Group 46"/>
          <p:cNvGrpSpPr/>
          <p:nvPr/>
        </p:nvGrpSpPr>
        <p:grpSpPr>
          <a:xfrm>
            <a:off x="11863808" y="4505382"/>
            <a:ext cx="840842" cy="1046200"/>
            <a:chOff x="10363200" y="4495107"/>
            <a:chExt cx="840842" cy="1046200"/>
          </a:xfrm>
        </p:grpSpPr>
        <p:sp>
          <p:nvSpPr>
            <p:cNvPr id="331" name="Rectangle 330"/>
            <p:cNvSpPr/>
            <p:nvPr/>
          </p:nvSpPr>
          <p:spPr bwMode="auto">
            <a:xfrm>
              <a:off x="10363200" y="4809785"/>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7" name="Rectangle 336"/>
            <p:cNvSpPr/>
            <p:nvPr/>
          </p:nvSpPr>
          <p:spPr bwMode="auto">
            <a:xfrm>
              <a:off x="1046125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8" name="Rectangle 337"/>
            <p:cNvSpPr/>
            <p:nvPr/>
          </p:nvSpPr>
          <p:spPr bwMode="auto">
            <a:xfrm>
              <a:off x="10372626"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9" name="Rectangle 338"/>
            <p:cNvSpPr/>
            <p:nvPr/>
          </p:nvSpPr>
          <p:spPr bwMode="auto">
            <a:xfrm>
              <a:off x="1055361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0" name="Rectangle 339"/>
            <p:cNvSpPr/>
            <p:nvPr/>
          </p:nvSpPr>
          <p:spPr bwMode="auto">
            <a:xfrm>
              <a:off x="1064597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1" name="Rectangle 340"/>
            <p:cNvSpPr/>
            <p:nvPr/>
          </p:nvSpPr>
          <p:spPr bwMode="auto">
            <a:xfrm>
              <a:off x="10738331"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2" name="Rectangle 341"/>
            <p:cNvSpPr/>
            <p:nvPr/>
          </p:nvSpPr>
          <p:spPr bwMode="auto">
            <a:xfrm>
              <a:off x="10830689"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3" name="Rectangle 342"/>
            <p:cNvSpPr/>
            <p:nvPr/>
          </p:nvSpPr>
          <p:spPr bwMode="auto">
            <a:xfrm>
              <a:off x="1092304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4" name="Rectangle 343"/>
            <p:cNvSpPr/>
            <p:nvPr/>
          </p:nvSpPr>
          <p:spPr bwMode="auto">
            <a:xfrm>
              <a:off x="1101540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5" name="Rectangle 344"/>
            <p:cNvSpPr/>
            <p:nvPr/>
          </p:nvSpPr>
          <p:spPr bwMode="auto">
            <a:xfrm>
              <a:off x="1110776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1" name="TextBox 390"/>
            <p:cNvSpPr txBox="1"/>
            <p:nvPr/>
          </p:nvSpPr>
          <p:spPr>
            <a:xfrm>
              <a:off x="10671664" y="4495107"/>
              <a:ext cx="314510" cy="400110"/>
            </a:xfrm>
            <a:prstGeom prst="rect">
              <a:avLst/>
            </a:prstGeom>
            <a:noFill/>
          </p:spPr>
          <p:txBody>
            <a:bodyPr wrap="none" rtlCol="0">
              <a:spAutoFit/>
            </a:bodyPr>
            <a:lstStyle/>
            <a:p>
              <a:r>
                <a:rPr lang="en-US" sz="2000" dirty="0">
                  <a:solidFill>
                    <a:srgbClr val="262598"/>
                  </a:solidFill>
                  <a:latin typeface="+mj-lt"/>
                </a:rPr>
                <a:t>2</a:t>
              </a:r>
            </a:p>
          </p:txBody>
        </p:sp>
      </p:grpSp>
      <p:grpSp>
        <p:nvGrpSpPr>
          <p:cNvPr id="6" name="Group 5"/>
          <p:cNvGrpSpPr/>
          <p:nvPr/>
        </p:nvGrpSpPr>
        <p:grpSpPr>
          <a:xfrm>
            <a:off x="13208069" y="4500240"/>
            <a:ext cx="840842" cy="1046200"/>
            <a:chOff x="12263002" y="4496564"/>
            <a:chExt cx="840842" cy="1046200"/>
          </a:xfrm>
        </p:grpSpPr>
        <p:sp>
          <p:nvSpPr>
            <p:cNvPr id="392" name="Rectangle 391"/>
            <p:cNvSpPr/>
            <p:nvPr/>
          </p:nvSpPr>
          <p:spPr bwMode="auto">
            <a:xfrm>
              <a:off x="12263002" y="4811242"/>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3" name="Rectangle 392"/>
            <p:cNvSpPr/>
            <p:nvPr/>
          </p:nvSpPr>
          <p:spPr bwMode="auto">
            <a:xfrm>
              <a:off x="1236105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4" name="Rectangle 393"/>
            <p:cNvSpPr/>
            <p:nvPr/>
          </p:nvSpPr>
          <p:spPr bwMode="auto">
            <a:xfrm>
              <a:off x="12272428"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5" name="Rectangle 394"/>
            <p:cNvSpPr/>
            <p:nvPr/>
          </p:nvSpPr>
          <p:spPr bwMode="auto">
            <a:xfrm>
              <a:off x="1245341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6" name="Rectangle 395"/>
            <p:cNvSpPr/>
            <p:nvPr/>
          </p:nvSpPr>
          <p:spPr bwMode="auto">
            <a:xfrm>
              <a:off x="1254577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7" name="Rectangle 396"/>
            <p:cNvSpPr/>
            <p:nvPr/>
          </p:nvSpPr>
          <p:spPr bwMode="auto">
            <a:xfrm>
              <a:off x="12638133"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8" name="Rectangle 397"/>
            <p:cNvSpPr/>
            <p:nvPr/>
          </p:nvSpPr>
          <p:spPr bwMode="auto">
            <a:xfrm>
              <a:off x="12730491"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9" name="Rectangle 398"/>
            <p:cNvSpPr/>
            <p:nvPr/>
          </p:nvSpPr>
          <p:spPr bwMode="auto">
            <a:xfrm>
              <a:off x="1282284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0" name="Rectangle 399"/>
            <p:cNvSpPr/>
            <p:nvPr/>
          </p:nvSpPr>
          <p:spPr bwMode="auto">
            <a:xfrm>
              <a:off x="1291520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1" name="Rectangle 400"/>
            <p:cNvSpPr/>
            <p:nvPr/>
          </p:nvSpPr>
          <p:spPr bwMode="auto">
            <a:xfrm>
              <a:off x="1300756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2" name="TextBox 401"/>
            <p:cNvSpPr txBox="1"/>
            <p:nvPr/>
          </p:nvSpPr>
          <p:spPr>
            <a:xfrm>
              <a:off x="12571466" y="4496564"/>
              <a:ext cx="314510" cy="400110"/>
            </a:xfrm>
            <a:prstGeom prst="rect">
              <a:avLst/>
            </a:prstGeom>
            <a:noFill/>
          </p:spPr>
          <p:txBody>
            <a:bodyPr wrap="none" rtlCol="0">
              <a:spAutoFit/>
            </a:bodyPr>
            <a:lstStyle/>
            <a:p>
              <a:r>
                <a:rPr lang="en-US" sz="2000" dirty="0">
                  <a:solidFill>
                    <a:srgbClr val="262598"/>
                  </a:solidFill>
                  <a:latin typeface="+mj-lt"/>
                </a:rPr>
                <a:t>1</a:t>
              </a:r>
            </a:p>
          </p:txBody>
        </p:sp>
      </p:grpSp>
      <p:grpSp>
        <p:nvGrpSpPr>
          <p:cNvPr id="7" name="Group 6"/>
          <p:cNvGrpSpPr/>
          <p:nvPr/>
        </p:nvGrpSpPr>
        <p:grpSpPr>
          <a:xfrm>
            <a:off x="13017945" y="3615130"/>
            <a:ext cx="1033044" cy="722258"/>
            <a:chOff x="13017945" y="3615130"/>
            <a:chExt cx="1033044" cy="722258"/>
          </a:xfrm>
        </p:grpSpPr>
        <p:sp>
          <p:nvSpPr>
            <p:cNvPr id="241" name="Rectangle 240"/>
            <p:cNvSpPr/>
            <p:nvPr/>
          </p:nvSpPr>
          <p:spPr bwMode="auto">
            <a:xfrm>
              <a:off x="1396253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3" name="Rectangle 242"/>
            <p:cNvSpPr/>
            <p:nvPr/>
          </p:nvSpPr>
          <p:spPr bwMode="auto">
            <a:xfrm>
              <a:off x="1377426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5" name="Rectangle 244"/>
            <p:cNvSpPr/>
            <p:nvPr/>
          </p:nvSpPr>
          <p:spPr bwMode="auto">
            <a:xfrm>
              <a:off x="1358599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7" name="Rectangle 246"/>
            <p:cNvSpPr/>
            <p:nvPr/>
          </p:nvSpPr>
          <p:spPr bwMode="auto">
            <a:xfrm>
              <a:off x="1339773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9" name="Rectangle 248"/>
            <p:cNvSpPr/>
            <p:nvPr/>
          </p:nvSpPr>
          <p:spPr bwMode="auto">
            <a:xfrm>
              <a:off x="1320946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28" name="Rectangle 127"/>
            <p:cNvSpPr/>
            <p:nvPr/>
          </p:nvSpPr>
          <p:spPr bwMode="auto">
            <a:xfrm>
              <a:off x="1301794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2" name="Rectangle 241"/>
            <p:cNvSpPr/>
            <p:nvPr/>
          </p:nvSpPr>
          <p:spPr bwMode="auto">
            <a:xfrm>
              <a:off x="1386840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sp>
          <p:nvSpPr>
            <p:cNvPr id="246" name="Rectangle 245"/>
            <p:cNvSpPr/>
            <p:nvPr/>
          </p:nvSpPr>
          <p:spPr bwMode="auto">
            <a:xfrm>
              <a:off x="1349175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0" name="Rectangle 379"/>
            <p:cNvSpPr/>
            <p:nvPr/>
          </p:nvSpPr>
          <p:spPr bwMode="auto">
            <a:xfrm>
              <a:off x="13111205" y="3616624"/>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grpSp>
      <p:grpSp>
        <p:nvGrpSpPr>
          <p:cNvPr id="9" name="Group 8"/>
          <p:cNvGrpSpPr/>
          <p:nvPr/>
        </p:nvGrpSpPr>
        <p:grpSpPr>
          <a:xfrm>
            <a:off x="11885088" y="3615130"/>
            <a:ext cx="1033044" cy="722258"/>
            <a:chOff x="11885088" y="3615130"/>
            <a:chExt cx="1033044" cy="722258"/>
          </a:xfrm>
        </p:grpSpPr>
        <p:sp>
          <p:nvSpPr>
            <p:cNvPr id="136" name="Rectangle 135"/>
            <p:cNvSpPr/>
            <p:nvPr/>
          </p:nvSpPr>
          <p:spPr bwMode="auto">
            <a:xfrm>
              <a:off x="1235900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0" name="Rectangle 179"/>
            <p:cNvSpPr/>
            <p:nvPr/>
          </p:nvSpPr>
          <p:spPr bwMode="auto">
            <a:xfrm>
              <a:off x="1197922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7" name="Rectangle 136"/>
            <p:cNvSpPr/>
            <p:nvPr/>
          </p:nvSpPr>
          <p:spPr bwMode="auto">
            <a:xfrm>
              <a:off x="1226487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9" name="Rectangle 138"/>
            <p:cNvSpPr/>
            <p:nvPr/>
          </p:nvSpPr>
          <p:spPr bwMode="auto">
            <a:xfrm>
              <a:off x="1207335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1" name="Rectangle 180"/>
            <p:cNvSpPr/>
            <p:nvPr/>
          </p:nvSpPr>
          <p:spPr bwMode="auto">
            <a:xfrm>
              <a:off x="1188508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0" name="Rectangle 129"/>
            <p:cNvSpPr/>
            <p:nvPr/>
          </p:nvSpPr>
          <p:spPr bwMode="auto">
            <a:xfrm>
              <a:off x="1282967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3" name="Rectangle 132"/>
            <p:cNvSpPr/>
            <p:nvPr/>
          </p:nvSpPr>
          <p:spPr bwMode="auto">
            <a:xfrm>
              <a:off x="1264140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5" name="Rectangle 134"/>
            <p:cNvSpPr/>
            <p:nvPr/>
          </p:nvSpPr>
          <p:spPr bwMode="auto">
            <a:xfrm>
              <a:off x="1245314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2" name="Rectangle 381"/>
            <p:cNvSpPr/>
            <p:nvPr/>
          </p:nvSpPr>
          <p:spPr bwMode="auto">
            <a:xfrm>
              <a:off x="12734562" y="3616624"/>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8" name="Group 7"/>
          <p:cNvGrpSpPr/>
          <p:nvPr/>
        </p:nvGrpSpPr>
        <p:grpSpPr>
          <a:xfrm>
            <a:off x="12546401" y="3615130"/>
            <a:ext cx="1222186" cy="722258"/>
            <a:chOff x="12546401" y="3615130"/>
            <a:chExt cx="1222186" cy="722258"/>
          </a:xfrm>
        </p:grpSpPr>
        <p:sp>
          <p:nvSpPr>
            <p:cNvPr id="244" name="Rectangle 243"/>
            <p:cNvSpPr/>
            <p:nvPr/>
          </p:nvSpPr>
          <p:spPr bwMode="auto">
            <a:xfrm>
              <a:off x="1368013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8" name="Rectangle 247"/>
            <p:cNvSpPr/>
            <p:nvPr/>
          </p:nvSpPr>
          <p:spPr bwMode="auto">
            <a:xfrm>
              <a:off x="1330359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1" name="Rectangle 380"/>
            <p:cNvSpPr/>
            <p:nvPr/>
          </p:nvSpPr>
          <p:spPr bwMode="auto">
            <a:xfrm>
              <a:off x="12922937"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3" name="Rectangle 382"/>
            <p:cNvSpPr/>
            <p:nvPr/>
          </p:nvSpPr>
          <p:spPr bwMode="auto">
            <a:xfrm>
              <a:off x="12546401"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 name="TextBox 1"/>
          <p:cNvSpPr txBox="1"/>
          <p:nvPr/>
        </p:nvSpPr>
        <p:spPr>
          <a:xfrm>
            <a:off x="8953516" y="2439686"/>
            <a:ext cx="689612" cy="523220"/>
          </a:xfrm>
          <a:prstGeom prst="rect">
            <a:avLst/>
          </a:prstGeom>
          <a:noFill/>
        </p:spPr>
        <p:txBody>
          <a:bodyPr wrap="none" rtlCol="0">
            <a:spAutoFit/>
          </a:bodyPr>
          <a:lstStyle/>
          <a:p>
            <a:r>
              <a:rPr lang="en-US" sz="2800">
                <a:latin typeface="+mj-lt"/>
              </a:rPr>
              <a:t>3/4</a:t>
            </a:r>
          </a:p>
        </p:txBody>
      </p:sp>
      <p:sp>
        <p:nvSpPr>
          <p:cNvPr id="149" name="TextBox 148"/>
          <p:cNvSpPr txBox="1"/>
          <p:nvPr/>
        </p:nvSpPr>
        <p:spPr>
          <a:xfrm>
            <a:off x="8940015" y="4854867"/>
            <a:ext cx="689612" cy="523220"/>
          </a:xfrm>
          <a:prstGeom prst="rect">
            <a:avLst/>
          </a:prstGeom>
          <a:noFill/>
        </p:spPr>
        <p:txBody>
          <a:bodyPr wrap="none" rtlCol="0">
            <a:spAutoFit/>
          </a:bodyPr>
          <a:lstStyle/>
          <a:p>
            <a:r>
              <a:rPr lang="en-US" sz="2800" dirty="0">
                <a:latin typeface="+mj-lt"/>
              </a:rPr>
              <a:t>1/4</a:t>
            </a:r>
          </a:p>
        </p:txBody>
      </p:sp>
      <p:grpSp>
        <p:nvGrpSpPr>
          <p:cNvPr id="13" name="Group 12"/>
          <p:cNvGrpSpPr/>
          <p:nvPr/>
        </p:nvGrpSpPr>
        <p:grpSpPr>
          <a:xfrm>
            <a:off x="10624054" y="3030812"/>
            <a:ext cx="2559440" cy="591231"/>
            <a:chOff x="10624054" y="3030812"/>
            <a:chExt cx="2559440" cy="591231"/>
          </a:xfrm>
        </p:grpSpPr>
        <p:grpSp>
          <p:nvGrpSpPr>
            <p:cNvPr id="28" name="Group 27"/>
            <p:cNvGrpSpPr/>
            <p:nvPr/>
          </p:nvGrpSpPr>
          <p:grpSpPr>
            <a:xfrm>
              <a:off x="12420052" y="3036827"/>
              <a:ext cx="314510" cy="576244"/>
              <a:chOff x="13173270" y="3048000"/>
              <a:chExt cx="314510" cy="576244"/>
            </a:xfrm>
          </p:grpSpPr>
          <p:cxnSp>
            <p:nvCxnSpPr>
              <p:cNvPr id="22" name="Straight Arrow Connector 21"/>
              <p:cNvCxnSpPr/>
              <p:nvPr/>
            </p:nvCxnSpPr>
            <p:spPr bwMode="auto">
              <a:xfrm>
                <a:off x="13347823"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13173270" y="3048000"/>
                <a:ext cx="314510" cy="400110"/>
              </a:xfrm>
              <a:prstGeom prst="rect">
                <a:avLst/>
              </a:prstGeom>
              <a:noFill/>
            </p:spPr>
            <p:txBody>
              <a:bodyPr wrap="none" rtlCol="0">
                <a:spAutoFit/>
              </a:bodyPr>
              <a:lstStyle/>
              <a:p>
                <a:r>
                  <a:rPr lang="en-US" sz="2000">
                    <a:solidFill>
                      <a:srgbClr val="FF0000"/>
                    </a:solidFill>
                    <a:latin typeface="+mj-lt"/>
                  </a:rPr>
                  <a:t>1</a:t>
                </a:r>
              </a:p>
            </p:txBody>
          </p:sp>
        </p:grpSp>
        <p:grpSp>
          <p:nvGrpSpPr>
            <p:cNvPr id="29" name="Group 28"/>
            <p:cNvGrpSpPr/>
            <p:nvPr/>
          </p:nvGrpSpPr>
          <p:grpSpPr>
            <a:xfrm>
              <a:off x="10918498" y="3030812"/>
              <a:ext cx="314510" cy="576244"/>
              <a:chOff x="12420600" y="3048000"/>
              <a:chExt cx="314510" cy="576244"/>
            </a:xfrm>
          </p:grpSpPr>
          <p:cxnSp>
            <p:nvCxnSpPr>
              <p:cNvPr id="353" name="Straight Arrow Connector 352"/>
              <p:cNvCxnSpPr/>
              <p:nvPr/>
            </p:nvCxnSpPr>
            <p:spPr bwMode="auto">
              <a:xfrm>
                <a:off x="12594750"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0" name="TextBox 369"/>
              <p:cNvSpPr txBox="1"/>
              <p:nvPr/>
            </p:nvSpPr>
            <p:spPr>
              <a:xfrm>
                <a:off x="12420600" y="3048000"/>
                <a:ext cx="314510" cy="400110"/>
              </a:xfrm>
              <a:prstGeom prst="rect">
                <a:avLst/>
              </a:prstGeom>
              <a:noFill/>
            </p:spPr>
            <p:txBody>
              <a:bodyPr wrap="none" rtlCol="0">
                <a:spAutoFit/>
              </a:bodyPr>
              <a:lstStyle/>
              <a:p>
                <a:r>
                  <a:rPr lang="en-US" sz="2000" dirty="0">
                    <a:solidFill>
                      <a:srgbClr val="FF0000"/>
                    </a:solidFill>
                    <a:latin typeface="+mj-lt"/>
                  </a:rPr>
                  <a:t>2</a:t>
                </a:r>
              </a:p>
            </p:txBody>
          </p:sp>
        </p:grpSp>
        <p:grpSp>
          <p:nvGrpSpPr>
            <p:cNvPr id="35" name="Group 34"/>
            <p:cNvGrpSpPr/>
            <p:nvPr/>
          </p:nvGrpSpPr>
          <p:grpSpPr>
            <a:xfrm>
              <a:off x="12868984" y="3039602"/>
              <a:ext cx="314510" cy="576244"/>
              <a:chOff x="12312777" y="3048000"/>
              <a:chExt cx="314510" cy="576244"/>
            </a:xfrm>
          </p:grpSpPr>
          <p:cxnSp>
            <p:nvCxnSpPr>
              <p:cNvPr id="354" name="Straight Arrow Connector 353"/>
              <p:cNvCxnSpPr/>
              <p:nvPr/>
            </p:nvCxnSpPr>
            <p:spPr bwMode="auto">
              <a:xfrm>
                <a:off x="12500895"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4" name="TextBox 373"/>
              <p:cNvSpPr txBox="1"/>
              <p:nvPr/>
            </p:nvSpPr>
            <p:spPr>
              <a:xfrm>
                <a:off x="12312777" y="3048000"/>
                <a:ext cx="314510" cy="400110"/>
              </a:xfrm>
              <a:prstGeom prst="rect">
                <a:avLst/>
              </a:prstGeom>
              <a:noFill/>
            </p:spPr>
            <p:txBody>
              <a:bodyPr wrap="none" rtlCol="0">
                <a:spAutoFit/>
              </a:bodyPr>
              <a:lstStyle/>
              <a:p>
                <a:r>
                  <a:rPr lang="en-US" sz="2000">
                    <a:solidFill>
                      <a:srgbClr val="262598"/>
                    </a:solidFill>
                    <a:latin typeface="+mj-lt"/>
                  </a:rPr>
                  <a:t>1</a:t>
                </a:r>
              </a:p>
            </p:txBody>
          </p:sp>
        </p:grpSp>
        <p:grpSp>
          <p:nvGrpSpPr>
            <p:cNvPr id="37" name="Group 36"/>
            <p:cNvGrpSpPr/>
            <p:nvPr/>
          </p:nvGrpSpPr>
          <p:grpSpPr>
            <a:xfrm>
              <a:off x="11752149" y="3040259"/>
              <a:ext cx="314510" cy="576244"/>
              <a:chOff x="10619071" y="3048000"/>
              <a:chExt cx="314510" cy="576244"/>
            </a:xfrm>
          </p:grpSpPr>
          <p:cxnSp>
            <p:nvCxnSpPr>
              <p:cNvPr id="367" name="Straight Arrow Connector 366"/>
              <p:cNvCxnSpPr/>
              <p:nvPr/>
            </p:nvCxnSpPr>
            <p:spPr bwMode="auto">
              <a:xfrm>
                <a:off x="10791770"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5" name="TextBox 374"/>
              <p:cNvSpPr txBox="1"/>
              <p:nvPr/>
            </p:nvSpPr>
            <p:spPr>
              <a:xfrm>
                <a:off x="10619071" y="3048000"/>
                <a:ext cx="314510" cy="400110"/>
              </a:xfrm>
              <a:prstGeom prst="rect">
                <a:avLst/>
              </a:prstGeom>
              <a:noFill/>
            </p:spPr>
            <p:txBody>
              <a:bodyPr wrap="none" rtlCol="0">
                <a:spAutoFit/>
              </a:bodyPr>
              <a:lstStyle/>
              <a:p>
                <a:r>
                  <a:rPr lang="en-US" sz="2000" dirty="0">
                    <a:solidFill>
                      <a:srgbClr val="262598"/>
                    </a:solidFill>
                    <a:latin typeface="+mj-lt"/>
                  </a:rPr>
                  <a:t>2</a:t>
                </a:r>
              </a:p>
            </p:txBody>
          </p:sp>
        </p:grpSp>
        <p:grpSp>
          <p:nvGrpSpPr>
            <p:cNvPr id="150" name="Group 149"/>
            <p:cNvGrpSpPr/>
            <p:nvPr/>
          </p:nvGrpSpPr>
          <p:grpSpPr>
            <a:xfrm>
              <a:off x="10624054" y="3045799"/>
              <a:ext cx="314510" cy="576244"/>
              <a:chOff x="10619071" y="3048000"/>
              <a:chExt cx="314510" cy="576244"/>
            </a:xfrm>
          </p:grpSpPr>
          <p:cxnSp>
            <p:nvCxnSpPr>
              <p:cNvPr id="151" name="Straight Arrow Connector 150"/>
              <p:cNvCxnSpPr/>
              <p:nvPr/>
            </p:nvCxnSpPr>
            <p:spPr bwMode="auto">
              <a:xfrm>
                <a:off x="10791770"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52" name="TextBox 151"/>
              <p:cNvSpPr txBox="1"/>
              <p:nvPr/>
            </p:nvSpPr>
            <p:spPr>
              <a:xfrm>
                <a:off x="10619071" y="3048000"/>
                <a:ext cx="314510" cy="400110"/>
              </a:xfrm>
              <a:prstGeom prst="rect">
                <a:avLst/>
              </a:prstGeom>
              <a:noFill/>
            </p:spPr>
            <p:txBody>
              <a:bodyPr wrap="none" rtlCol="0">
                <a:spAutoFit/>
              </a:bodyPr>
              <a:lstStyle/>
              <a:p>
                <a:r>
                  <a:rPr lang="en-US" sz="2000" dirty="0">
                    <a:solidFill>
                      <a:srgbClr val="262598"/>
                    </a:solidFill>
                    <a:latin typeface="+mj-lt"/>
                  </a:rPr>
                  <a:t>3</a:t>
                </a:r>
              </a:p>
            </p:txBody>
          </p:sp>
        </p:grpSp>
      </p:grpSp>
      <p:grpSp>
        <p:nvGrpSpPr>
          <p:cNvPr id="156" name="Group 155"/>
          <p:cNvGrpSpPr/>
          <p:nvPr/>
        </p:nvGrpSpPr>
        <p:grpSpPr>
          <a:xfrm>
            <a:off x="10540132" y="4500240"/>
            <a:ext cx="840842" cy="1046200"/>
            <a:chOff x="10363200" y="4495107"/>
            <a:chExt cx="840842" cy="1046200"/>
          </a:xfrm>
        </p:grpSpPr>
        <p:sp>
          <p:nvSpPr>
            <p:cNvPr id="157" name="Rectangle 156"/>
            <p:cNvSpPr/>
            <p:nvPr/>
          </p:nvSpPr>
          <p:spPr bwMode="auto">
            <a:xfrm>
              <a:off x="10363200" y="4809785"/>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8" name="Rectangle 157"/>
            <p:cNvSpPr/>
            <p:nvPr/>
          </p:nvSpPr>
          <p:spPr bwMode="auto">
            <a:xfrm>
              <a:off x="1046125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9" name="Rectangle 158"/>
            <p:cNvSpPr/>
            <p:nvPr/>
          </p:nvSpPr>
          <p:spPr bwMode="auto">
            <a:xfrm>
              <a:off x="10372626"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0" name="Rectangle 159"/>
            <p:cNvSpPr/>
            <p:nvPr/>
          </p:nvSpPr>
          <p:spPr bwMode="auto">
            <a:xfrm>
              <a:off x="1055361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1" name="Rectangle 160"/>
            <p:cNvSpPr/>
            <p:nvPr/>
          </p:nvSpPr>
          <p:spPr bwMode="auto">
            <a:xfrm>
              <a:off x="1064597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2" name="Rectangle 161"/>
            <p:cNvSpPr/>
            <p:nvPr/>
          </p:nvSpPr>
          <p:spPr bwMode="auto">
            <a:xfrm>
              <a:off x="10738331"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3" name="Rectangle 162"/>
            <p:cNvSpPr/>
            <p:nvPr/>
          </p:nvSpPr>
          <p:spPr bwMode="auto">
            <a:xfrm>
              <a:off x="10830689"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4" name="Rectangle 163"/>
            <p:cNvSpPr/>
            <p:nvPr/>
          </p:nvSpPr>
          <p:spPr bwMode="auto">
            <a:xfrm>
              <a:off x="1092304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5" name="Rectangle 164"/>
            <p:cNvSpPr/>
            <p:nvPr/>
          </p:nvSpPr>
          <p:spPr bwMode="auto">
            <a:xfrm>
              <a:off x="1101540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6" name="Rectangle 165"/>
            <p:cNvSpPr/>
            <p:nvPr/>
          </p:nvSpPr>
          <p:spPr bwMode="auto">
            <a:xfrm>
              <a:off x="1110776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7" name="TextBox 166"/>
            <p:cNvSpPr txBox="1"/>
            <p:nvPr/>
          </p:nvSpPr>
          <p:spPr>
            <a:xfrm>
              <a:off x="10671664" y="4495107"/>
              <a:ext cx="314510" cy="400110"/>
            </a:xfrm>
            <a:prstGeom prst="rect">
              <a:avLst/>
            </a:prstGeom>
            <a:noFill/>
          </p:spPr>
          <p:txBody>
            <a:bodyPr wrap="none" rtlCol="0">
              <a:spAutoFit/>
            </a:bodyPr>
            <a:lstStyle/>
            <a:p>
              <a:r>
                <a:rPr lang="en-US" sz="2000" dirty="0">
                  <a:solidFill>
                    <a:srgbClr val="262598"/>
                  </a:solidFill>
                  <a:latin typeface="+mj-lt"/>
                </a:rPr>
                <a:t>3</a:t>
              </a:r>
            </a:p>
          </p:txBody>
        </p:sp>
      </p:grpSp>
    </p:spTree>
    <p:extLst>
      <p:ext uri="{BB962C8B-B14F-4D97-AF65-F5344CB8AC3E}">
        <p14:creationId xmlns:p14="http://schemas.microsoft.com/office/powerpoint/2010/main" val="11205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6"/>
                                        </p:tgtEl>
                                      </p:cBhvr>
                                    </p:animEffect>
                                    <p:set>
                                      <p:cBhvr>
                                        <p:cTn id="11" dur="1" fill="hold">
                                          <p:stCondLst>
                                            <p:cond delay="499"/>
                                          </p:stCondLst>
                                        </p:cTn>
                                        <p:tgtEl>
                                          <p:spTgt spid="56"/>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xit" presetSubtype="0" fill="hold"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56"/>
                                        </p:tgtEl>
                                        <p:attrNameLst>
                                          <p:attrName>style.visibility</p:attrName>
                                        </p:attrNameLst>
                                      </p:cBhvr>
                                      <p:to>
                                        <p:strVal val="visible"/>
                                      </p:to>
                                    </p:set>
                                    <p:animEffect transition="in" filter="fade">
                                      <p:cBhvr>
                                        <p:cTn id="54"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3" name="Content Placeholder 2"/>
          <p:cNvSpPr>
            <a:spLocks noGrp="1"/>
          </p:cNvSpPr>
          <p:nvPr>
            <p:ph idx="1"/>
          </p:nvPr>
        </p:nvSpPr>
        <p:spPr>
          <a:xfrm>
            <a:off x="320323" y="2200123"/>
            <a:ext cx="5073255" cy="5480838"/>
          </a:xfrm>
          <a:ln>
            <a:solidFill>
              <a:schemeClr val="accent3">
                <a:lumMod val="75000"/>
              </a:schemeClr>
            </a:solidFill>
          </a:ln>
        </p:spPr>
        <p:txBody>
          <a:bodyPr/>
          <a:lstStyle/>
          <a:p>
            <a:pPr>
              <a:buSzPct val="100000"/>
            </a:pPr>
            <a:r>
              <a:rPr lang="en-US" dirty="0"/>
              <a:t>For any number of flows, and any mix of packet sizes:</a:t>
            </a:r>
          </a:p>
          <a:p>
            <a:pPr>
              <a:buSzPct val="100000"/>
            </a:pPr>
            <a:endParaRPr lang="en-US" sz="1400" dirty="0"/>
          </a:p>
          <a:p>
            <a:pPr marL="514350" indent="-514350">
              <a:buSzPct val="100000"/>
              <a:buFont typeface="+mj-lt"/>
              <a:buAutoNum type="arabicPeriod"/>
            </a:pPr>
            <a:r>
              <a:rPr lang="en-US" sz="3200" dirty="0"/>
              <a:t>Determine the </a:t>
            </a:r>
            <a:r>
              <a:rPr lang="en-US" sz="3200" u="sng" dirty="0"/>
              <a:t>departure time</a:t>
            </a:r>
            <a:r>
              <a:rPr lang="en-US" sz="3200" dirty="0"/>
              <a:t> for each packet using the weighted bit-by-bit scheme. </a:t>
            </a:r>
          </a:p>
          <a:p>
            <a:pPr marL="514350" indent="-514350">
              <a:buSzPct val="100000"/>
              <a:buFont typeface="+mj-lt"/>
              <a:buAutoNum type="arabicPeriod"/>
            </a:pPr>
            <a:r>
              <a:rPr lang="en-US" sz="3200" dirty="0"/>
              <a:t>Forward the packets in order of increasing </a:t>
            </a:r>
            <a:r>
              <a:rPr lang="en-US" sz="3200" u="sng" dirty="0"/>
              <a:t>departure time</a:t>
            </a:r>
            <a:r>
              <a:rPr lang="en-US" sz="3200" dirty="0"/>
              <a:t>.</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37</a:t>
            </a:fld>
            <a:endParaRPr lang="en-US" dirty="0"/>
          </a:p>
        </p:txBody>
      </p:sp>
      <p:sp>
        <p:nvSpPr>
          <p:cNvPr id="6" name="Oval 19"/>
          <p:cNvSpPr>
            <a:spLocks noChangeArrowheads="1"/>
          </p:cNvSpPr>
          <p:nvPr/>
        </p:nvSpPr>
        <p:spPr bwMode="auto">
          <a:xfrm>
            <a:off x="9950073" y="4130694"/>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7" name="Arc 6"/>
          <p:cNvSpPr/>
          <p:nvPr/>
        </p:nvSpPr>
        <p:spPr bwMode="auto">
          <a:xfrm>
            <a:off x="10165001" y="4282241"/>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 name="Line 3"/>
          <p:cNvSpPr>
            <a:spLocks noChangeShapeType="1"/>
          </p:cNvSpPr>
          <p:nvPr/>
        </p:nvSpPr>
        <p:spPr bwMode="auto">
          <a:xfrm>
            <a:off x="10864473" y="4602071"/>
            <a:ext cx="22098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458628" y="3996224"/>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442936" y="2200122"/>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64633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442936" y="579232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28" name="Straight Connector 27"/>
          <p:cNvCxnSpPr/>
          <p:nvPr/>
        </p:nvCxnSpPr>
        <p:spPr bwMode="auto">
          <a:xfrm>
            <a:off x="8001000" y="3534725"/>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56618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683200"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 name="Rectangle 37"/>
          <p:cNvSpPr/>
          <p:nvPr/>
        </p:nvSpPr>
        <p:spPr>
          <a:xfrm>
            <a:off x="10562175" y="5289896"/>
            <a:ext cx="1627378" cy="619850"/>
          </a:xfrm>
          <a:prstGeom prst="rect">
            <a:avLst/>
          </a:prstGeom>
        </p:spPr>
        <p:txBody>
          <a:bodyPr wrap="squar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baseline="-25000"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1</a:t>
            </a:r>
          </a:p>
        </p:txBody>
      </p:sp>
      <p:sp>
        <p:nvSpPr>
          <p:cNvPr id="39" name="TextBox 38"/>
          <p:cNvSpPr txBox="1"/>
          <p:nvPr/>
        </p:nvSpPr>
        <p:spPr>
          <a:xfrm>
            <a:off x="10642380" y="5525106"/>
            <a:ext cx="266420" cy="619850"/>
          </a:xfrm>
          <a:prstGeom prst="rect">
            <a:avLst/>
          </a:prstGeom>
          <a:noFill/>
        </p:spPr>
        <p:txBody>
          <a:bodyPr wrap="none" rtlCol="0">
            <a:spAutoFit/>
          </a:bodyPr>
          <a:lstStyle/>
          <a:p>
            <a:r>
              <a:rPr lang="en-US" i="1" baseline="-25000">
                <a:latin typeface="Bookman Old Style" charset="0"/>
              </a:rPr>
              <a:t>i</a:t>
            </a:r>
            <a:endParaRPr lang="en-US" dirty="0"/>
          </a:p>
        </p:txBody>
      </p: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83548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Tree>
    <p:extLst>
      <p:ext uri="{BB962C8B-B14F-4D97-AF65-F5344CB8AC3E}">
        <p14:creationId xmlns:p14="http://schemas.microsoft.com/office/powerpoint/2010/main" val="140137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38</a:t>
            </a:fld>
            <a:endParaRPr lang="en-US" dirty="0"/>
          </a:p>
        </p:txBody>
      </p:sp>
      <p:sp>
        <p:nvSpPr>
          <p:cNvPr id="8" name="Line 3"/>
          <p:cNvSpPr>
            <a:spLocks noChangeShapeType="1"/>
          </p:cNvSpPr>
          <p:nvPr/>
        </p:nvSpPr>
        <p:spPr bwMode="auto">
          <a:xfrm>
            <a:off x="11506199" y="4583219"/>
            <a:ext cx="1644708"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458628" y="3996224"/>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442936" y="2200122"/>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64633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442936" y="579232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28" name="Straight Connector 27"/>
          <p:cNvCxnSpPr/>
          <p:nvPr/>
        </p:nvCxnSpPr>
        <p:spPr bwMode="auto">
          <a:xfrm>
            <a:off x="8001000" y="3534725"/>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56618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683200"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 name="Rectangle 37"/>
          <p:cNvSpPr/>
          <p:nvPr/>
        </p:nvSpPr>
        <p:spPr>
          <a:xfrm>
            <a:off x="10562175" y="5289896"/>
            <a:ext cx="1627378" cy="619850"/>
          </a:xfrm>
          <a:prstGeom prst="rect">
            <a:avLst/>
          </a:prstGeom>
        </p:spPr>
        <p:txBody>
          <a:bodyPr wrap="squar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baseline="-25000"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1</a:t>
            </a:r>
          </a:p>
        </p:txBody>
      </p:sp>
      <p:sp>
        <p:nvSpPr>
          <p:cNvPr id="39" name="TextBox 38"/>
          <p:cNvSpPr txBox="1"/>
          <p:nvPr/>
        </p:nvSpPr>
        <p:spPr>
          <a:xfrm>
            <a:off x="10642380" y="5525106"/>
            <a:ext cx="266420" cy="619850"/>
          </a:xfrm>
          <a:prstGeom prst="rect">
            <a:avLst/>
          </a:prstGeom>
          <a:noFill/>
        </p:spPr>
        <p:txBody>
          <a:bodyPr wrap="none" rtlCol="0">
            <a:spAutoFit/>
          </a:bodyPr>
          <a:lstStyle/>
          <a:p>
            <a:r>
              <a:rPr lang="en-US" i="1" baseline="-25000">
                <a:latin typeface="Bookman Old Style" charset="0"/>
              </a:rPr>
              <a:t>i</a:t>
            </a:r>
            <a:endParaRPr lang="en-US" dirty="0"/>
          </a:p>
        </p:txBody>
      </p: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83548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
        <p:nvSpPr>
          <p:cNvPr id="34" name="Line 3"/>
          <p:cNvSpPr>
            <a:spLocks noChangeShapeType="1"/>
          </p:cNvSpPr>
          <p:nvPr/>
        </p:nvSpPr>
        <p:spPr bwMode="auto">
          <a:xfrm>
            <a:off x="2133944" y="4529726"/>
            <a:ext cx="896693" cy="154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5" name="Line 3"/>
          <p:cNvSpPr>
            <a:spLocks noChangeShapeType="1"/>
          </p:cNvSpPr>
          <p:nvPr/>
        </p:nvSpPr>
        <p:spPr bwMode="auto">
          <a:xfrm flipV="1">
            <a:off x="2005856" y="4822075"/>
            <a:ext cx="1024782" cy="223018"/>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6" name="Line 3"/>
          <p:cNvSpPr>
            <a:spLocks noChangeShapeType="1"/>
          </p:cNvSpPr>
          <p:nvPr/>
        </p:nvSpPr>
        <p:spPr bwMode="auto">
          <a:xfrm>
            <a:off x="1981200" y="3905070"/>
            <a:ext cx="1066800" cy="317953"/>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8" name="Freeform 47"/>
          <p:cNvSpPr/>
          <p:nvPr/>
        </p:nvSpPr>
        <p:spPr>
          <a:xfrm flipV="1">
            <a:off x="4485464" y="4994533"/>
            <a:ext cx="2473392" cy="141724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Freeform 48"/>
          <p:cNvSpPr/>
          <p:nvPr/>
        </p:nvSpPr>
        <p:spPr>
          <a:xfrm>
            <a:off x="4485463" y="2772560"/>
            <a:ext cx="2473393" cy="1284158"/>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3" name="Rounded Rectangle 12"/>
          <p:cNvSpPr/>
          <p:nvPr/>
        </p:nvSpPr>
        <p:spPr bwMode="auto">
          <a:xfrm>
            <a:off x="3048000" y="4040144"/>
            <a:ext cx="2272320" cy="1004949"/>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j-lt"/>
                <a:ea typeface="ＭＳ Ｐゴシック" charset="0"/>
              </a:rPr>
              <a:t>Classify</a:t>
            </a:r>
            <a:r>
              <a:rPr kumimoji="0" lang="en-US" sz="2400" b="0" i="0" u="none" strike="noStrike" cap="none" normalizeH="0">
                <a:ln>
                  <a:noFill/>
                </a:ln>
                <a:solidFill>
                  <a:schemeClr val="tx1"/>
                </a:solidFill>
                <a:effectLst/>
                <a:latin typeface="+mj-lt"/>
                <a:ea typeface="ＭＳ Ｐゴシック" charset="0"/>
              </a:rPr>
              <a:t> packets into flows</a:t>
            </a:r>
            <a:endParaRPr kumimoji="0" lang="en-US" sz="2400" b="0" i="0" u="none" strike="noStrike" cap="none" normalizeH="0" baseline="0">
              <a:ln>
                <a:noFill/>
              </a:ln>
              <a:solidFill>
                <a:schemeClr val="tx1"/>
              </a:solidFill>
              <a:effectLst/>
              <a:latin typeface="+mj-lt"/>
              <a:ea typeface="ＭＳ Ｐゴシック" charset="0"/>
            </a:endParaRPr>
          </a:p>
        </p:txBody>
      </p:sp>
      <p:sp>
        <p:nvSpPr>
          <p:cNvPr id="14" name="TextBox 13"/>
          <p:cNvSpPr txBox="1"/>
          <p:nvPr/>
        </p:nvSpPr>
        <p:spPr>
          <a:xfrm>
            <a:off x="-344" y="3905071"/>
            <a:ext cx="2286344" cy="1200329"/>
          </a:xfrm>
          <a:prstGeom prst="rect">
            <a:avLst/>
          </a:prstGeom>
          <a:noFill/>
        </p:spPr>
        <p:txBody>
          <a:bodyPr wrap="square" rtlCol="0">
            <a:spAutoFit/>
          </a:bodyPr>
          <a:lstStyle/>
          <a:p>
            <a:pPr algn="ctr"/>
            <a:r>
              <a:rPr lang="en-US" sz="2400" dirty="0">
                <a:latin typeface="+mj-lt"/>
              </a:rPr>
              <a:t>Packets arriving at different ingress ports</a:t>
            </a:r>
          </a:p>
        </p:txBody>
      </p:sp>
      <p:sp>
        <p:nvSpPr>
          <p:cNvPr id="51" name="Rounded Rectangle 50"/>
          <p:cNvSpPr/>
          <p:nvPr/>
        </p:nvSpPr>
        <p:spPr bwMode="auto">
          <a:xfrm>
            <a:off x="9941315" y="4130696"/>
            <a:ext cx="1564885" cy="914397"/>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2400">
                <a:latin typeface="+mj-lt"/>
              </a:rPr>
              <a:t>Packet scheduler</a:t>
            </a:r>
            <a:endParaRPr lang="en-US" sz="2400" dirty="0">
              <a:latin typeface="+mj-lt"/>
            </a:endParaRPr>
          </a:p>
        </p:txBody>
      </p:sp>
      <p:sp>
        <p:nvSpPr>
          <p:cNvPr id="47" name="Rectangle 46"/>
          <p:cNvSpPr/>
          <p:nvPr/>
        </p:nvSpPr>
        <p:spPr bwMode="auto">
          <a:xfrm>
            <a:off x="492887" y="2877441"/>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mj-lt"/>
              <a:ea typeface="ＭＳ Ｐゴシック" charset="0"/>
            </a:endParaRPr>
          </a:p>
        </p:txBody>
      </p:sp>
    </p:spTree>
    <p:extLst>
      <p:ext uri="{BB962C8B-B14F-4D97-AF65-F5344CB8AC3E}">
        <p14:creationId xmlns:p14="http://schemas.microsoft.com/office/powerpoint/2010/main" val="14235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0 0 C 0.00586 0.02932 0.01182 0.05884 0.03928 0.08237 C 0.06662 0.10591 0.13433 0.13098 0.16428 0.1414 C 0.19412 0.15201 0.21875 0.14506 0.21875 0.14506 " pathEditMode="relative" ptsTypes="AAAA">
                                      <p:cBhvr>
                                        <p:cTn id="9" dur="1000" fill="hold"/>
                                        <p:tgtEl>
                                          <p:spTgt spid="47"/>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2" nodeType="clickEffect">
                                  <p:stCondLst>
                                    <p:cond delay="0"/>
                                  </p:stCondLst>
                                  <p:childTnLst>
                                    <p:animMotion origin="layout" path="M 0.21875 0.14525 C 0.22656 0.09028 0.23448 0.03549 0.25607 0.00347 C 0.27777 -0.02855 0.31684 -0.03858 0.34841 -0.04668 C 0.37988 -0.05478 0.44542 -0.04495 0.44542 -0.04475 L 0.49164 -0.04302 " pathEditMode="relative" rAng="0" ptsTypes="AAAAA">
                                      <p:cBhvr>
                                        <p:cTn id="13" dur="1000" fill="hold"/>
                                        <p:tgtEl>
                                          <p:spTgt spid="47"/>
                                        </p:tgtEl>
                                        <p:attrNameLst>
                                          <p:attrName>ppt_x</p:attrName>
                                          <p:attrName>ppt_y</p:attrName>
                                        </p:attrNameLst>
                                      </p:cBhvr>
                                      <p:rCtr x="13639" y="-9761"/>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3" nodeType="clickEffect">
                                  <p:stCondLst>
                                    <p:cond delay="0"/>
                                  </p:stCondLst>
                                  <p:childTnLst>
                                    <p:animMotion origin="layout" path="M 0.49165 -0.04301 L 0.58844 -0.03781 C 0.61209 -0.02797 0.62283 -0.01234 0.63379 0.01601 C 0.64464 0.04437 0.63813 0.10976 0.65397 0.13253 C 0.66971 0.15509 0.69597 0.14892 0.72852 0.1522 C 0.76118 0.15548 0.84961 0.1522 0.84961 0.15239 " pathEditMode="relative" rAng="0" ptsTypes="AAAAAA">
                                      <p:cBhvr>
                                        <p:cTn id="17" dur="1000" fill="hold"/>
                                        <p:tgtEl>
                                          <p:spTgt spid="47"/>
                                        </p:tgtEl>
                                        <p:attrNameLst>
                                          <p:attrName>ppt_x</p:attrName>
                                          <p:attrName>ppt_y</p:attrName>
                                        </p:attrNameLst>
                                      </p:cBhvr>
                                      <p:rCtr x="17893" y="9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7" grpId="2" animBg="1"/>
      <p:bldP spid="47" grpId="3"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990600" y="2225040"/>
            <a:ext cx="12725400" cy="4937760"/>
          </a:xfrm>
        </p:spPr>
        <p:txBody>
          <a:bodyPr/>
          <a:lstStyle/>
          <a:p>
            <a:pPr marL="514350" indent="-514350">
              <a:buSzPct val="100000"/>
              <a:buFont typeface="+mj-lt"/>
              <a:buAutoNum type="arabicPeriod"/>
            </a:pPr>
            <a:r>
              <a:rPr lang="en-US" sz="3600" dirty="0"/>
              <a:t>FIFO queues are a free for all: No priorities, no guaranteed rates.</a:t>
            </a:r>
            <a:br>
              <a:rPr lang="en-US" sz="3600" dirty="0"/>
            </a:br>
            <a:r>
              <a:rPr lang="en-US" sz="1400" dirty="0"/>
              <a:t>  </a:t>
            </a:r>
            <a:endParaRPr lang="en-US" sz="2000" dirty="0"/>
          </a:p>
          <a:p>
            <a:pPr marL="514350" indent="-514350">
              <a:buSzPct val="100000"/>
              <a:buFont typeface="+mj-lt"/>
              <a:buAutoNum type="arabicPeriod"/>
            </a:pPr>
            <a:r>
              <a:rPr lang="en-US" sz="3600" dirty="0"/>
              <a:t>Strict priorities: High priority traffic “sees” a network with no low priority traffic. Useful if we have limited amounts of high priority traffic.</a:t>
            </a:r>
            <a:br>
              <a:rPr lang="en-US" sz="3600" dirty="0"/>
            </a:br>
            <a:r>
              <a:rPr lang="en-US" sz="1600" dirty="0"/>
              <a:t> </a:t>
            </a:r>
          </a:p>
          <a:p>
            <a:pPr marL="514350" indent="-514350">
              <a:buSzPct val="100000"/>
              <a:buFont typeface="+mj-lt"/>
              <a:buAutoNum type="arabicPeriod"/>
            </a:pPr>
            <a:r>
              <a:rPr lang="en-US" sz="3600" dirty="0"/>
              <a:t>Weighted Fair </a:t>
            </a:r>
            <a:r>
              <a:rPr lang="en-US" sz="3600" dirty="0" err="1"/>
              <a:t>Queueing</a:t>
            </a:r>
            <a:r>
              <a:rPr lang="en-US" sz="3600" dirty="0"/>
              <a:t> (WFQ) lets us give each flow a guaranteed service rate, by scheduling them in order of their bit-by-bit finishing times.</a:t>
            </a:r>
          </a:p>
        </p:txBody>
      </p:sp>
      <p:sp>
        <p:nvSpPr>
          <p:cNvPr id="4" name="Slide Number Placeholder 3"/>
          <p:cNvSpPr>
            <a:spLocks noGrp="1"/>
          </p:cNvSpPr>
          <p:nvPr>
            <p:ph type="sldNum" sz="quarter" idx="12"/>
          </p:nvPr>
        </p:nvSpPr>
        <p:spPr/>
        <p:txBody>
          <a:bodyPr/>
          <a:lstStyle/>
          <a:p>
            <a:fld id="{47BB83B6-92F4-494F-9F1D-BD99F394F2F6}" type="slidenum">
              <a:rPr lang="en-US" smtClean="0"/>
              <a:pPr/>
              <a:t>39</a:t>
            </a:fld>
            <a:endParaRPr lang="en-US"/>
          </a:p>
        </p:txBody>
      </p:sp>
    </p:spTree>
    <p:extLst>
      <p:ext uri="{BB962C8B-B14F-4D97-AF65-F5344CB8AC3E}">
        <p14:creationId xmlns:p14="http://schemas.microsoft.com/office/powerpoint/2010/main" val="28684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4</a:t>
            </a:fld>
            <a:endParaRPr lang="en-US"/>
          </a:p>
        </p:txBody>
      </p:sp>
      <p:cxnSp>
        <p:nvCxnSpPr>
          <p:cNvPr id="5" name="Straight Connector 4"/>
          <p:cNvCxnSpPr/>
          <p:nvPr/>
        </p:nvCxnSpPr>
        <p:spPr bwMode="auto">
          <a:xfrm>
            <a:off x="3931920" y="4495800"/>
            <a:ext cx="676656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424160" y="367284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2" name="TextBox 21"/>
          <p:cNvSpPr txBox="1"/>
          <p:nvPr/>
        </p:nvSpPr>
        <p:spPr>
          <a:xfrm>
            <a:off x="2651760" y="1554480"/>
            <a:ext cx="9418320" cy="1463040"/>
          </a:xfrm>
          <a:prstGeom prst="rect">
            <a:avLst/>
          </a:prstGeom>
          <a:noFill/>
        </p:spPr>
        <p:txBody>
          <a:bodyPr wrap="square" rtlCol="0">
            <a:normAutofit/>
          </a:bodyPr>
          <a:lstStyle/>
          <a:p>
            <a:r>
              <a:rPr lang="en-US" sz="3360" b="1" dirty="0" err="1">
                <a:latin typeface="+mj-lt"/>
              </a:rPr>
              <a:t>Packetization</a:t>
            </a:r>
            <a:r>
              <a:rPr lang="en-US" sz="3360" b="1" dirty="0">
                <a:latin typeface="+mj-lt"/>
              </a:rPr>
              <a:t> Delay, </a:t>
            </a:r>
            <a:r>
              <a:rPr lang="en-US" sz="3360" i="1" dirty="0" err="1">
                <a:latin typeface="Times New Roman"/>
                <a:cs typeface="Times New Roman"/>
              </a:rPr>
              <a:t>t</a:t>
            </a:r>
            <a:r>
              <a:rPr lang="en-US" sz="3360" i="1" baseline="-25000" dirty="0" err="1">
                <a:latin typeface="Times New Roman"/>
                <a:cs typeface="Times New Roman"/>
              </a:rPr>
              <a:t>p</a:t>
            </a:r>
            <a:r>
              <a:rPr lang="en-US" sz="3360" dirty="0">
                <a:latin typeface="+mj-lt"/>
              </a:rPr>
              <a:t>: The time from when the first to the last bit of a packet is transmitted.</a:t>
            </a:r>
          </a:p>
        </p:txBody>
      </p:sp>
      <p:grpSp>
        <p:nvGrpSpPr>
          <p:cNvPr id="8" name="Group 7"/>
          <p:cNvGrpSpPr/>
          <p:nvPr/>
        </p:nvGrpSpPr>
        <p:grpSpPr>
          <a:xfrm>
            <a:off x="4023360" y="2895599"/>
            <a:ext cx="1280160" cy="1036321"/>
            <a:chOff x="1828800" y="2412999"/>
            <a:chExt cx="1066800" cy="863601"/>
          </a:xfrm>
        </p:grpSpPr>
        <p:cxnSp>
          <p:nvCxnSpPr>
            <p:cNvPr id="25" name="Straight Connector 24"/>
            <p:cNvCxnSpPr/>
            <p:nvPr/>
          </p:nvCxnSpPr>
          <p:spPr bwMode="auto">
            <a:xfrm>
              <a:off x="18288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28956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1828800" y="3048000"/>
              <a:ext cx="10668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2198903" y="2412999"/>
              <a:ext cx="374302" cy="604546"/>
            </a:xfrm>
            <a:prstGeom prst="rect">
              <a:avLst/>
            </a:prstGeom>
            <a:noFill/>
          </p:spPr>
          <p:txBody>
            <a:bodyPr wrap="none" rtlCol="0">
              <a:spAutoFit/>
            </a:bodyPr>
            <a:lstStyle/>
            <a:p>
              <a:r>
                <a:rPr lang="en-US" sz="4114" i="1" dirty="0">
                  <a:latin typeface="Times New Roman"/>
                  <a:cs typeface="Times New Roman"/>
                </a:rPr>
                <a:t>p</a:t>
              </a:r>
            </a:p>
          </p:txBody>
        </p:sp>
      </p:grpSp>
      <p:graphicFrame>
        <p:nvGraphicFramePr>
          <p:cNvPr id="31" name="Object 30"/>
          <p:cNvGraphicFramePr>
            <a:graphicFrameLocks noChangeAspect="1"/>
          </p:cNvGraphicFramePr>
          <p:nvPr/>
        </p:nvGraphicFramePr>
        <p:xfrm>
          <a:off x="6307456" y="4570096"/>
          <a:ext cx="1464944" cy="1373504"/>
        </p:xfrm>
        <a:graphic>
          <a:graphicData uri="http://schemas.openxmlformats.org/presentationml/2006/ole">
            <mc:AlternateContent xmlns:mc="http://schemas.openxmlformats.org/markup-compatibility/2006">
              <mc:Choice xmlns:v="urn:schemas-microsoft-com:vml" Requires="v">
                <p:oleObj spid="_x0000_s2068" name="Equation" r:id="rId5" imgW="419100" imgH="393700" progId="Equation.3">
                  <p:embed/>
                </p:oleObj>
              </mc:Choice>
              <mc:Fallback>
                <p:oleObj name="Equation" r:id="rId5" imgW="419100" imgH="393700" progId="Equation.3">
                  <p:embed/>
                  <p:pic>
                    <p:nvPicPr>
                      <p:cNvPr id="31" name="Object 30"/>
                      <p:cNvPicPr/>
                      <p:nvPr/>
                    </p:nvPicPr>
                    <p:blipFill>
                      <a:blip r:embed="rId6"/>
                      <a:stretch>
                        <a:fillRect/>
                      </a:stretch>
                    </p:blipFill>
                    <p:spPr>
                      <a:xfrm>
                        <a:off x="6307456" y="4570096"/>
                        <a:ext cx="1464944" cy="1373504"/>
                      </a:xfrm>
                      <a:prstGeom prst="rect">
                        <a:avLst/>
                      </a:prstGeom>
                    </p:spPr>
                  </p:pic>
                </p:oleObj>
              </mc:Fallback>
            </mc:AlternateContent>
          </a:graphicData>
        </a:graphic>
      </p:graphicFrame>
      <p:sp>
        <p:nvSpPr>
          <p:cNvPr id="32" name="TextBox 31"/>
          <p:cNvSpPr txBox="1"/>
          <p:nvPr/>
        </p:nvSpPr>
        <p:spPr>
          <a:xfrm>
            <a:off x="2194560" y="6309361"/>
            <a:ext cx="10146880" cy="830997"/>
          </a:xfrm>
          <a:prstGeom prst="rect">
            <a:avLst/>
          </a:prstGeom>
          <a:noFill/>
        </p:spPr>
        <p:txBody>
          <a:bodyPr wrap="none" rtlCol="0">
            <a:spAutoFit/>
          </a:bodyPr>
          <a:lstStyle/>
          <a:p>
            <a:r>
              <a:rPr lang="en-US" sz="2400" u="sng" dirty="0">
                <a:latin typeface="+mj-lt"/>
              </a:rPr>
              <a:t>Example 1</a:t>
            </a:r>
            <a:r>
              <a:rPr lang="en-US" sz="2400" dirty="0">
                <a:latin typeface="+mj-lt"/>
              </a:rPr>
              <a:t>: A 64byte packet takes 5.12</a:t>
            </a:r>
            <a:r>
              <a:rPr lang="en-US" sz="2400" dirty="0">
                <a:latin typeface="Symbol" charset="2"/>
                <a:cs typeface="Symbol" charset="2"/>
              </a:rPr>
              <a:t>m</a:t>
            </a:r>
            <a:r>
              <a:rPr lang="en-US" sz="2400" dirty="0">
                <a:latin typeface="+mj-lt"/>
              </a:rPr>
              <a:t>s to be transmitted onto a 100Mb/s link.</a:t>
            </a:r>
          </a:p>
          <a:p>
            <a:r>
              <a:rPr lang="en-US" sz="2400" u="sng" dirty="0">
                <a:latin typeface="+mj-lt"/>
              </a:rPr>
              <a:t>Example 2</a:t>
            </a:r>
            <a:r>
              <a:rPr lang="en-US" sz="2400" dirty="0">
                <a:latin typeface="+mj-lt"/>
              </a:rPr>
              <a:t>: A 1kbit packet takes 1.024s to be transmitted onto a 1kb/s link. </a:t>
            </a:r>
          </a:p>
        </p:txBody>
      </p:sp>
      <p:sp>
        <p:nvSpPr>
          <p:cNvPr id="2" name="TextBox 1"/>
          <p:cNvSpPr txBox="1"/>
          <p:nvPr/>
        </p:nvSpPr>
        <p:spPr>
          <a:xfrm>
            <a:off x="8805619" y="3810000"/>
            <a:ext cx="1633781" cy="725455"/>
          </a:xfrm>
          <a:prstGeom prst="rect">
            <a:avLst/>
          </a:prstGeom>
          <a:noFill/>
        </p:spPr>
        <p:txBody>
          <a:bodyPr wrap="none" rtlCol="0">
            <a:spAutoFit/>
          </a:bodyPr>
          <a:lstStyle/>
          <a:p>
            <a:r>
              <a:rPr lang="en-US" sz="4114" i="1" dirty="0">
                <a:latin typeface="Times New Roman"/>
                <a:cs typeface="Times New Roman"/>
              </a:rPr>
              <a:t>r</a:t>
            </a:r>
            <a:r>
              <a:rPr lang="en-US" sz="4114" dirty="0">
                <a:latin typeface="Times New Roman"/>
                <a:cs typeface="Times New Roman"/>
              </a:rPr>
              <a:t> bits/s</a:t>
            </a:r>
          </a:p>
        </p:txBody>
      </p:sp>
      <p:grpSp>
        <p:nvGrpSpPr>
          <p:cNvPr id="7" name="Group 6"/>
          <p:cNvGrpSpPr/>
          <p:nvPr/>
        </p:nvGrpSpPr>
        <p:grpSpPr>
          <a:xfrm>
            <a:off x="2834640" y="4023360"/>
            <a:ext cx="1280160" cy="365760"/>
            <a:chOff x="1371600" y="4038600"/>
            <a:chExt cx="838200" cy="304800"/>
          </a:xfrm>
        </p:grpSpPr>
        <p:sp>
          <p:nvSpPr>
            <p:cNvPr id="36" name="Rectangle 35"/>
            <p:cNvSpPr/>
            <p:nvPr/>
          </p:nvSpPr>
          <p:spPr bwMode="auto">
            <a:xfrm>
              <a:off x="2133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7" name="Rectangle 36"/>
            <p:cNvSpPr/>
            <p:nvPr/>
          </p:nvSpPr>
          <p:spPr bwMode="auto">
            <a:xfrm>
              <a:off x="2057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8" name="Rectangle 37"/>
            <p:cNvSpPr/>
            <p:nvPr/>
          </p:nvSpPr>
          <p:spPr bwMode="auto">
            <a:xfrm>
              <a:off x="1981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9" name="Rectangle 38"/>
            <p:cNvSpPr/>
            <p:nvPr/>
          </p:nvSpPr>
          <p:spPr bwMode="auto">
            <a:xfrm>
              <a:off x="1905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0" name="Rectangle 39"/>
            <p:cNvSpPr/>
            <p:nvPr/>
          </p:nvSpPr>
          <p:spPr bwMode="auto">
            <a:xfrm>
              <a:off x="1828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1" name="Rectangle 40"/>
            <p:cNvSpPr/>
            <p:nvPr/>
          </p:nvSpPr>
          <p:spPr bwMode="auto">
            <a:xfrm>
              <a:off x="1752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2" name="Rectangle 41"/>
            <p:cNvSpPr/>
            <p:nvPr/>
          </p:nvSpPr>
          <p:spPr bwMode="auto">
            <a:xfrm>
              <a:off x="1676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3" name="Rectangle 42"/>
            <p:cNvSpPr/>
            <p:nvPr/>
          </p:nvSpPr>
          <p:spPr bwMode="auto">
            <a:xfrm>
              <a:off x="1600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4" name="Rectangle 43"/>
            <p:cNvSpPr/>
            <p:nvPr/>
          </p:nvSpPr>
          <p:spPr bwMode="auto">
            <a:xfrm>
              <a:off x="1524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5" name="Rectangle 44"/>
            <p:cNvSpPr/>
            <p:nvPr/>
          </p:nvSpPr>
          <p:spPr bwMode="auto">
            <a:xfrm>
              <a:off x="1447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6" name="Rectangle 45"/>
            <p:cNvSpPr/>
            <p:nvPr/>
          </p:nvSpPr>
          <p:spPr bwMode="auto">
            <a:xfrm>
              <a:off x="1371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grpSp>
      <p:sp>
        <p:nvSpPr>
          <p:cNvPr id="6" name="Rectangle 5"/>
          <p:cNvSpPr/>
          <p:nvPr/>
        </p:nvSpPr>
        <p:spPr bwMode="auto">
          <a:xfrm>
            <a:off x="2651760" y="3931920"/>
            <a:ext cx="1371600" cy="548640"/>
          </a:xfrm>
          <a:prstGeom prst="rect">
            <a:avLst/>
          </a:prstGeom>
          <a:solidFill>
            <a:schemeClr val="bg1"/>
          </a:solid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p>
        </p:txBody>
      </p:sp>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834640" y="358140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3737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70139E-6 4.62963E-6 L 0.08019 0.00192 " pathEditMode="relative" rAng="0" ptsTypes="AA">
                                      <p:cBhvr>
                                        <p:cTn id="6" dur="1000" fill="hold"/>
                                        <p:tgtEl>
                                          <p:spTgt spid="7"/>
                                        </p:tgtEl>
                                        <p:attrNameLst>
                                          <p:attrName>ppt_x</p:attrName>
                                          <p:attrName>ppt_y</p:attrName>
                                        </p:attrNameLst>
                                      </p:cBhvr>
                                      <p:rCtr x="4004" y="96"/>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819400" y="2209800"/>
            <a:ext cx="8686800" cy="3124200"/>
          </a:xfrm>
        </p:spPr>
        <p:txBody>
          <a:bodyPr/>
          <a:lstStyle/>
          <a:p>
            <a:r>
              <a:rPr lang="en-US" sz="5400" dirty="0"/>
              <a:t>Can we guarantee the delay of a packet across a network of packet switches?</a:t>
            </a:r>
          </a:p>
        </p:txBody>
      </p:sp>
    </p:spTree>
    <p:extLst>
      <p:ext uri="{BB962C8B-B14F-4D97-AF65-F5344CB8AC3E}">
        <p14:creationId xmlns:p14="http://schemas.microsoft.com/office/powerpoint/2010/main" val="1963457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51760" y="182880"/>
            <a:ext cx="9326880" cy="1371600"/>
          </a:xfrm>
        </p:spPr>
        <p:txBody>
          <a:bodyPr/>
          <a:lstStyle/>
          <a:p>
            <a:r>
              <a:rPr lang="en-US" dirty="0"/>
              <a:t>Delay guarantees: Intuition</a:t>
            </a:r>
          </a:p>
        </p:txBody>
      </p:sp>
      <p:sp>
        <p:nvSpPr>
          <p:cNvPr id="3" name="Slide Number Placeholder 2"/>
          <p:cNvSpPr>
            <a:spLocks noGrp="1"/>
          </p:cNvSpPr>
          <p:nvPr>
            <p:ph type="sldNum" sz="quarter" idx="12"/>
          </p:nvPr>
        </p:nvSpPr>
        <p:spPr/>
        <p:txBody>
          <a:bodyPr/>
          <a:lstStyle/>
          <a:p>
            <a:fld id="{92BF0D90-96B9-DC48-8428-5ED7CC121714}" type="slidenum">
              <a:rPr lang="en-US" smtClean="0"/>
              <a:pPr/>
              <a:t>41</a:t>
            </a:fld>
            <a:endParaRPr lang="en-US"/>
          </a:p>
        </p:txBody>
      </p:sp>
      <p:cxnSp>
        <p:nvCxnSpPr>
          <p:cNvPr id="13" name="Straight Connector 12"/>
          <p:cNvCxnSpPr/>
          <p:nvPr/>
        </p:nvCxnSpPr>
        <p:spPr bwMode="auto">
          <a:xfrm>
            <a:off x="5394960" y="2849880"/>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2849880"/>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484120"/>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8"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84120"/>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103120" y="1935480"/>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pic>
        <p:nvPicPr>
          <p:cNvPr id="21"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789920" y="2026920"/>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grpSp>
        <p:nvGrpSpPr>
          <p:cNvPr id="22" name="Group 21"/>
          <p:cNvGrpSpPr/>
          <p:nvPr/>
        </p:nvGrpSpPr>
        <p:grpSpPr>
          <a:xfrm>
            <a:off x="3429000" y="2133601"/>
            <a:ext cx="7599251" cy="646331"/>
            <a:chOff x="1562099" y="1092199"/>
            <a:chExt cx="6332710" cy="538609"/>
          </a:xfrm>
        </p:grpSpPr>
        <p:sp>
          <p:nvSpPr>
            <p:cNvPr id="23" name="TextBox 22"/>
            <p:cNvSpPr txBox="1"/>
            <p:nvPr/>
          </p:nvSpPr>
          <p:spPr>
            <a:xfrm>
              <a:off x="1562099"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1</a:t>
              </a:r>
              <a:r>
                <a:rPr lang="en-US" sz="3600" i="1" dirty="0">
                  <a:latin typeface="Times New Roman"/>
                  <a:cs typeface="Times New Roman"/>
                </a:rPr>
                <a:t>, r</a:t>
              </a:r>
              <a:r>
                <a:rPr lang="en-US" sz="3600" i="1" baseline="-25000" dirty="0">
                  <a:latin typeface="Times New Roman"/>
                  <a:cs typeface="Times New Roman"/>
                </a:rPr>
                <a:t>1</a:t>
              </a:r>
            </a:p>
          </p:txBody>
        </p:sp>
        <p:sp>
          <p:nvSpPr>
            <p:cNvPr id="24" name="TextBox 23"/>
            <p:cNvSpPr txBox="1"/>
            <p:nvPr/>
          </p:nvSpPr>
          <p:spPr>
            <a:xfrm>
              <a:off x="343339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2</a:t>
              </a:r>
              <a:r>
                <a:rPr lang="en-US" sz="3600" i="1" dirty="0">
                  <a:latin typeface="Times New Roman"/>
                  <a:cs typeface="Times New Roman"/>
                </a:rPr>
                <a:t>, r</a:t>
              </a:r>
              <a:r>
                <a:rPr lang="en-US" sz="3600" i="1" baseline="-25000" dirty="0">
                  <a:latin typeface="Times New Roman"/>
                  <a:cs typeface="Times New Roman"/>
                </a:rPr>
                <a:t>2</a:t>
              </a:r>
            </a:p>
          </p:txBody>
        </p:sp>
        <p:sp>
          <p:nvSpPr>
            <p:cNvPr id="25" name="TextBox 24"/>
            <p:cNvSpPr txBox="1"/>
            <p:nvPr/>
          </p:nvSpPr>
          <p:spPr>
            <a:xfrm>
              <a:off x="53592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3</a:t>
              </a:r>
              <a:r>
                <a:rPr lang="en-US" sz="3600" i="1" dirty="0">
                  <a:latin typeface="Times New Roman"/>
                  <a:cs typeface="Times New Roman"/>
                </a:rPr>
                <a:t>, r</a:t>
              </a:r>
              <a:r>
                <a:rPr lang="en-US" sz="3600" i="1" baseline="-25000" dirty="0">
                  <a:latin typeface="Times New Roman"/>
                  <a:cs typeface="Times New Roman"/>
                </a:rPr>
                <a:t>3</a:t>
              </a:r>
            </a:p>
          </p:txBody>
        </p:sp>
        <p:sp>
          <p:nvSpPr>
            <p:cNvPr id="26" name="TextBox 25"/>
            <p:cNvSpPr txBox="1"/>
            <p:nvPr/>
          </p:nvSpPr>
          <p:spPr>
            <a:xfrm>
              <a:off x="70356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4</a:t>
              </a:r>
              <a:r>
                <a:rPr lang="en-US" sz="3600" i="1" dirty="0">
                  <a:latin typeface="Times New Roman"/>
                  <a:cs typeface="Times New Roman"/>
                </a:rPr>
                <a:t>, r</a:t>
              </a:r>
              <a:r>
                <a:rPr lang="en-US" sz="3600" i="1" baseline="-25000" dirty="0">
                  <a:latin typeface="Times New Roman"/>
                  <a:cs typeface="Times New Roman"/>
                </a:rPr>
                <a:t>4</a:t>
              </a:r>
            </a:p>
          </p:txBody>
        </p:sp>
      </p:grpSp>
      <p:sp>
        <p:nvSpPr>
          <p:cNvPr id="27" name="TextBox 26"/>
          <p:cNvSpPr txBox="1"/>
          <p:nvPr/>
        </p:nvSpPr>
        <p:spPr>
          <a:xfrm>
            <a:off x="2763358" y="2209800"/>
            <a:ext cx="434734" cy="609398"/>
          </a:xfrm>
          <a:prstGeom prst="rect">
            <a:avLst/>
          </a:prstGeom>
          <a:noFill/>
        </p:spPr>
        <p:txBody>
          <a:bodyPr wrap="none" rtlCol="0">
            <a:spAutoFit/>
          </a:bodyPr>
          <a:lstStyle/>
          <a:p>
            <a:r>
              <a:rPr lang="en-US" sz="3360" dirty="0">
                <a:solidFill>
                  <a:schemeClr val="bg1"/>
                </a:solidFill>
                <a:latin typeface="+mj-lt"/>
              </a:rPr>
              <a:t>A</a:t>
            </a:r>
          </a:p>
        </p:txBody>
      </p:sp>
      <p:sp>
        <p:nvSpPr>
          <p:cNvPr id="28" name="TextBox 27"/>
          <p:cNvSpPr txBox="1"/>
          <p:nvPr/>
        </p:nvSpPr>
        <p:spPr>
          <a:xfrm>
            <a:off x="11430000" y="2209800"/>
            <a:ext cx="418704" cy="609398"/>
          </a:xfrm>
          <a:prstGeom prst="rect">
            <a:avLst/>
          </a:prstGeom>
          <a:noFill/>
        </p:spPr>
        <p:txBody>
          <a:bodyPr wrap="none" rtlCol="0">
            <a:spAutoFit/>
          </a:bodyPr>
          <a:lstStyle/>
          <a:p>
            <a:r>
              <a:rPr lang="en-US" sz="3360" dirty="0">
                <a:solidFill>
                  <a:srgbClr val="FFFFFF"/>
                </a:solidFill>
                <a:latin typeface="+mj-lt"/>
              </a:rPr>
              <a:t>B</a:t>
            </a:r>
          </a:p>
        </p:txBody>
      </p:sp>
      <p:pic>
        <p:nvPicPr>
          <p:cNvPr id="1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120" y="2484120"/>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p:cNvSpPr txBox="1"/>
              <p:nvPr/>
            </p:nvSpPr>
            <p:spPr>
              <a:xfrm>
                <a:off x="6507549" y="4300728"/>
                <a:ext cx="4733475" cy="10911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m:t>
                      </m:r>
                      <m:nary>
                        <m:naryPr>
                          <m:chr m:val="∑"/>
                          <m:limLoc m:val="subSup"/>
                          <m:supHide m:val="on"/>
                          <m:ctrlPr>
                            <a:rPr lang="en-US" b="0" i="1" smtClean="0">
                              <a:latin typeface="Cambria Math" panose="02040503050406030204" pitchFamily="18" charset="0"/>
                              <a:ea typeface="Cambria Math" charset="0"/>
                              <a:cs typeface="Cambria Math" charset="0"/>
                            </a:rPr>
                          </m:ctrlPr>
                        </m:naryPr>
                        <m:sub>
                          <m:r>
                            <m:rPr>
                              <m:brk m:alnAt="9"/>
                            </m:rPr>
                            <a:rPr lang="en-US" b="0" i="1" smtClean="0">
                              <a:latin typeface="Cambria Math" charset="0"/>
                              <a:ea typeface="Cambria Math" charset="0"/>
                              <a:cs typeface="Cambria Math" charset="0"/>
                            </a:rPr>
                            <m:t>𝑖</m:t>
                          </m:r>
                        </m:sub>
                        <m:sup/>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𝑝</m:t>
                                  </m:r>
                                </m:num>
                                <m:den>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𝑖</m:t>
                                      </m:r>
                                    </m:sub>
                                  </m:sSub>
                                </m:den>
                              </m:f>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𝑙</m:t>
                                      </m:r>
                                    </m:e>
                                    <m:sub>
                                      <m:r>
                                        <a:rPr lang="en-US" b="0" i="1" smtClean="0">
                                          <a:latin typeface="Cambria Math" charset="0"/>
                                          <a:ea typeface="Cambria Math" charset="0"/>
                                          <a:cs typeface="Cambria Math" charset="0"/>
                                        </a:rPr>
                                        <m:t>𝑖</m:t>
                                      </m:r>
                                    </m:sub>
                                  </m:sSub>
                                </m:num>
                                <m:den>
                                  <m:r>
                                    <a:rPr lang="en-US" b="0" i="1" smtClean="0">
                                      <a:latin typeface="Cambria Math" charset="0"/>
                                      <a:ea typeface="Cambria Math" charset="0"/>
                                      <a:cs typeface="Cambria Math" charset="0"/>
                                    </a:rPr>
                                    <m:t>𝑐</m:t>
                                  </m:r>
                                </m:den>
                              </m:f>
                              <m:r>
                                <a:rPr lang="en-US" b="0" i="1" smtClean="0">
                                  <a:latin typeface="Cambria Math" charset="0"/>
                                  <a:ea typeface="Cambria Math" charset="0"/>
                                  <a:cs typeface="Cambria Math" charset="0"/>
                                </a:rPr>
                                <m:t>+</m:t>
                              </m:r>
                              <m:sSub>
                                <m:sSubPr>
                                  <m:ctrlPr>
                                    <a:rPr lang="en-US" b="0" i="1" smtClean="0">
                                      <a:solidFill>
                                        <a:srgbClr val="FF0000"/>
                                      </a:solidFill>
                                      <a:latin typeface="Cambria Math" panose="02040503050406030204" pitchFamily="18" charset="0"/>
                                      <a:ea typeface="Cambria Math" charset="0"/>
                                      <a:cs typeface="Cambria Math" charset="0"/>
                                    </a:rPr>
                                  </m:ctrlPr>
                                </m:sSubPr>
                                <m:e>
                                  <m:r>
                                    <a:rPr lang="en-US" b="0" i="1" smtClean="0">
                                      <a:solidFill>
                                        <a:srgbClr val="FF0000"/>
                                      </a:solidFill>
                                      <a:latin typeface="Cambria Math" charset="0"/>
                                      <a:ea typeface="Cambria Math" charset="0"/>
                                      <a:cs typeface="Cambria Math" charset="0"/>
                                    </a:rPr>
                                    <m:t>𝑄</m:t>
                                  </m:r>
                                </m:e>
                                <m:sub>
                                  <m:r>
                                    <a:rPr lang="en-US" b="0" i="1" smtClean="0">
                                      <a:solidFill>
                                        <a:srgbClr val="FF0000"/>
                                      </a:solidFill>
                                      <a:latin typeface="Cambria Math" charset="0"/>
                                      <a:ea typeface="Cambria Math" charset="0"/>
                                      <a:cs typeface="Cambria Math" charset="0"/>
                                    </a:rPr>
                                    <m:t>𝑖</m:t>
                                  </m:r>
                                </m:sub>
                              </m:sSub>
                              <m:r>
                                <a:rPr lang="en-US" b="0" i="1" smtClean="0">
                                  <a:solidFill>
                                    <a:srgbClr val="FF0000"/>
                                  </a:solidFill>
                                  <a:latin typeface="Cambria Math" charset="0"/>
                                  <a:ea typeface="Cambria Math" charset="0"/>
                                  <a:cs typeface="Cambria Math" charset="0"/>
                                </a:rPr>
                                <m:t>(</m:t>
                              </m:r>
                              <m:r>
                                <a:rPr lang="en-US" b="0" i="1" smtClean="0">
                                  <a:solidFill>
                                    <a:srgbClr val="FF0000"/>
                                  </a:solidFill>
                                  <a:latin typeface="Cambria Math" charset="0"/>
                                  <a:ea typeface="Cambria Math" charset="0"/>
                                  <a:cs typeface="Cambria Math" charset="0"/>
                                </a:rPr>
                                <m:t>𝑡</m:t>
                              </m:r>
                              <m:r>
                                <a:rPr lang="en-US" b="0" i="1" smtClean="0">
                                  <a:solidFill>
                                    <a:srgbClr val="FF0000"/>
                                  </a:solidFill>
                                  <a:latin typeface="Cambria Math" charset="0"/>
                                  <a:ea typeface="Cambria Math" charset="0"/>
                                  <a:cs typeface="Cambria Math" charset="0"/>
                                </a:rPr>
                                <m:t>)</m:t>
                              </m:r>
                            </m:e>
                          </m:d>
                        </m:e>
                      </m:nary>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6507549" y="4300728"/>
                <a:ext cx="4733475" cy="1091133"/>
              </a:xfrm>
              <a:prstGeom prst="rect">
                <a:avLst/>
              </a:prstGeom>
              <a:blipFill rotWithShape="0">
                <a:blip r:embed="rId5"/>
                <a:stretch>
                  <a:fillRect/>
                </a:stretch>
              </a:blipFill>
            </p:spPr>
            <p:txBody>
              <a:bodyPr/>
              <a:lstStyle/>
              <a:p>
                <a:r>
                  <a:rPr lang="en-US">
                    <a:noFill/>
                  </a:rPr>
                  <a:t> </a:t>
                </a:r>
              </a:p>
            </p:txBody>
          </p:sp>
        </mc:Fallback>
      </mc:AlternateContent>
      <p:sp>
        <p:nvSpPr>
          <p:cNvPr id="30" name="TextBox 29"/>
          <p:cNvSpPr txBox="1"/>
          <p:nvPr/>
        </p:nvSpPr>
        <p:spPr>
          <a:xfrm>
            <a:off x="3200640" y="4536369"/>
            <a:ext cx="3413307" cy="619850"/>
          </a:xfrm>
          <a:prstGeom prst="rect">
            <a:avLst/>
          </a:prstGeom>
          <a:noFill/>
        </p:spPr>
        <p:txBody>
          <a:bodyPr wrap="none" rtlCol="0">
            <a:spAutoFit/>
          </a:bodyPr>
          <a:lstStyle/>
          <a:p>
            <a:r>
              <a:rPr lang="en-US">
                <a:latin typeface="+mj-lt"/>
              </a:rPr>
              <a:t>End-to-end delay, </a:t>
            </a:r>
          </a:p>
        </p:txBody>
      </p:sp>
      <mc:AlternateContent xmlns:mc="http://schemas.openxmlformats.org/markup-compatibility/2006" xmlns:a14="http://schemas.microsoft.com/office/drawing/2010/main">
        <mc:Choice Requires="a14">
          <p:sp>
            <p:nvSpPr>
              <p:cNvPr id="4" name="TextBox 3"/>
              <p:cNvSpPr txBox="1"/>
              <p:nvPr/>
            </p:nvSpPr>
            <p:spPr>
              <a:xfrm>
                <a:off x="4558145" y="3276600"/>
                <a:ext cx="115685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1</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58145" y="3276600"/>
                <a:ext cx="1156855" cy="52751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67144" y="3276600"/>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2</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867144" y="3276600"/>
                <a:ext cx="1167051" cy="52751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915400" y="3276600"/>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3</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915400" y="3276600"/>
                <a:ext cx="1167051" cy="527517"/>
              </a:xfrm>
              <a:prstGeom prst="rect">
                <a:avLst/>
              </a:prstGeom>
              <a:blipFill rotWithShape="0">
                <a:blip r:embed="rId8"/>
                <a:stretch>
                  <a:fillRect/>
                </a:stretch>
              </a:blipFill>
            </p:spPr>
            <p:txBody>
              <a:bodyPr/>
              <a:lstStyle/>
              <a:p>
                <a:r>
                  <a:rPr lang="en-US">
                    <a:noFill/>
                  </a:rPr>
                  <a:t> </a:t>
                </a:r>
              </a:p>
            </p:txBody>
          </p:sp>
        </mc:Fallback>
      </mc:AlternateContent>
      <p:grpSp>
        <p:nvGrpSpPr>
          <p:cNvPr id="7" name="Group 6"/>
          <p:cNvGrpSpPr/>
          <p:nvPr/>
        </p:nvGrpSpPr>
        <p:grpSpPr>
          <a:xfrm>
            <a:off x="152400" y="5513146"/>
            <a:ext cx="13487400" cy="1956180"/>
            <a:chOff x="152400" y="5513146"/>
            <a:chExt cx="13487400" cy="1956180"/>
          </a:xfrm>
        </p:grpSpPr>
        <mc:AlternateContent xmlns:mc="http://schemas.openxmlformats.org/markup-compatibility/2006" xmlns:a14="http://schemas.microsoft.com/office/drawing/2010/main">
          <mc:Choice Requires="a14">
            <p:sp>
              <p:nvSpPr>
                <p:cNvPr id="2" name="TextBox 1"/>
                <p:cNvSpPr txBox="1"/>
                <p:nvPr/>
              </p:nvSpPr>
              <p:spPr>
                <a:xfrm>
                  <a:off x="1170628" y="5715000"/>
                  <a:ext cx="12469172" cy="1754326"/>
                </a:xfrm>
                <a:prstGeom prst="rect">
                  <a:avLst/>
                </a:prstGeom>
                <a:solidFill>
                  <a:schemeClr val="bg1"/>
                </a:solidFill>
                <a:ln>
                  <a:solidFill>
                    <a:schemeClr val="accent3">
                      <a:lumMod val="65000"/>
                    </a:schemeClr>
                  </a:solidFill>
                </a:ln>
                <a:effectLst>
                  <a:outerShdw blurRad="50800" dist="38100" dir="2700000" algn="tl" rotWithShape="0">
                    <a:prstClr val="black">
                      <a:alpha val="40000"/>
                    </a:prstClr>
                  </a:outerShdw>
                </a:effectLst>
              </p:spPr>
              <p:txBody>
                <a:bodyPr wrap="square" rtlCol="0">
                  <a:spAutoFit/>
                </a:bodyPr>
                <a:lstStyle/>
                <a:p>
                  <a:pPr algn="ctr"/>
                  <a:r>
                    <a:rPr lang="en-US" sz="3600" dirty="0">
                      <a:latin typeface="+mj-lt"/>
                    </a:rPr>
                    <a:t>The following values are fixed (or under our control): </a:t>
                  </a:r>
                  <a:r>
                    <a:rPr lang="en-US" sz="3600" i="1" dirty="0">
                      <a:latin typeface="Times New Roman" charset="0"/>
                      <a:ea typeface="Times New Roman" charset="0"/>
                      <a:cs typeface="Times New Roman" charset="0"/>
                    </a:rPr>
                    <a:t>p, c, l</a:t>
                  </a:r>
                  <a:r>
                    <a:rPr lang="en-US" sz="3600" i="1" baseline="-25000" dirty="0">
                      <a:latin typeface="Times New Roman" charset="0"/>
                      <a:ea typeface="Times New Roman" charset="0"/>
                      <a:cs typeface="Times New Roman" charset="0"/>
                    </a:rPr>
                    <a:t>i</a:t>
                  </a:r>
                  <a:r>
                    <a:rPr lang="en-US" sz="3600" i="1" dirty="0">
                      <a:latin typeface="Times New Roman" charset="0"/>
                      <a:ea typeface="Times New Roman" charset="0"/>
                      <a:cs typeface="Times New Roman" charset="0"/>
                    </a:rPr>
                    <a:t> </a:t>
                  </a:r>
                  <a:r>
                    <a:rPr lang="en-US" sz="3600" dirty="0">
                      <a:latin typeface="+mj-lt"/>
                      <a:ea typeface="Times New Roman" charset="0"/>
                      <a:cs typeface="Times New Roman" charset="0"/>
                    </a:rPr>
                    <a:t>and</a:t>
                  </a:r>
                  <a:r>
                    <a:rPr lang="en-US" sz="3600" i="1" dirty="0">
                      <a:latin typeface="Times New Roman" charset="0"/>
                      <a:ea typeface="Times New Roman" charset="0"/>
                      <a:cs typeface="Times New Roman" charset="0"/>
                    </a:rPr>
                    <a:t> </a:t>
                  </a:r>
                  <a:r>
                    <a:rPr lang="en-US" sz="3600" i="1" dirty="0" err="1">
                      <a:latin typeface="Times New Roman" charset="0"/>
                      <a:ea typeface="Times New Roman" charset="0"/>
                      <a:cs typeface="Times New Roman" charset="0"/>
                    </a:rPr>
                    <a:t>r</a:t>
                  </a:r>
                  <a:r>
                    <a:rPr lang="en-US" sz="3600" i="1" baseline="-25000" dirty="0" err="1">
                      <a:latin typeface="Times New Roman" charset="0"/>
                      <a:ea typeface="Times New Roman" charset="0"/>
                      <a:cs typeface="Times New Roman" charset="0"/>
                    </a:rPr>
                    <a:t>i</a:t>
                  </a:r>
                  <a:r>
                    <a:rPr lang="en-US" sz="3600" dirty="0">
                      <a:latin typeface="+mj-lt"/>
                    </a:rPr>
                    <a:t>. </a:t>
                  </a:r>
                </a:p>
                <a:p>
                  <a:pPr algn="ctr"/>
                  <a:r>
                    <a:rPr lang="en-US" sz="3600" dirty="0">
                      <a:latin typeface="+mj-lt"/>
                    </a:rPr>
                    <a:t>If we know the upper bound of </a:t>
                  </a:r>
                  <a14:m>
                    <m:oMath xmlns:m="http://schemas.openxmlformats.org/officeDocument/2006/math">
                      <m:sSub>
                        <m:sSubPr>
                          <m:ctrlPr>
                            <a:rPr lang="en-US" sz="360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𝑄</m:t>
                          </m:r>
                        </m:e>
                        <m:sub>
                          <m:r>
                            <a:rPr lang="en-US" sz="3600" b="0" i="1" smtClean="0">
                              <a:solidFill>
                                <a:srgbClr val="FF0000"/>
                              </a:solidFill>
                              <a:latin typeface="Cambria Math" charset="0"/>
                            </a:rPr>
                            <m:t>1</m:t>
                          </m:r>
                        </m:sub>
                      </m:sSub>
                      <m:d>
                        <m:dPr>
                          <m:ctrlPr>
                            <a:rPr lang="is-IS" sz="3600" i="1" smtClean="0">
                              <a:solidFill>
                                <a:srgbClr val="FF0000"/>
                              </a:solidFill>
                              <a:latin typeface="Cambria Math" panose="02040503050406030204" pitchFamily="18" charset="0"/>
                            </a:rPr>
                          </m:ctrlPr>
                        </m:dPr>
                        <m:e>
                          <m:r>
                            <a:rPr lang="en-US" sz="3600" b="0" i="1" smtClean="0">
                              <a:solidFill>
                                <a:srgbClr val="FF0000"/>
                              </a:solidFill>
                              <a:latin typeface="Cambria Math" charset="0"/>
                            </a:rPr>
                            <m:t>𝑡</m:t>
                          </m:r>
                        </m:e>
                      </m:d>
                      <m:r>
                        <a:rPr lang="en-US" sz="3600" b="0" i="1" smtClean="0">
                          <a:latin typeface="Cambria Math" charset="0"/>
                        </a:rPr>
                        <m:t>, </m:t>
                      </m:r>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𝑄</m:t>
                          </m:r>
                        </m:e>
                        <m:sub>
                          <m:r>
                            <a:rPr lang="en-US" sz="3600" b="0" i="1" smtClean="0">
                              <a:solidFill>
                                <a:srgbClr val="FF0000"/>
                              </a:solidFill>
                              <a:latin typeface="Cambria Math" charset="0"/>
                            </a:rPr>
                            <m:t>2</m:t>
                          </m:r>
                        </m:sub>
                      </m:sSub>
                      <m:d>
                        <m:dPr>
                          <m:ctrlPr>
                            <a:rPr lang="is-IS" sz="3600" b="0" i="1" smtClean="0">
                              <a:solidFill>
                                <a:srgbClr val="FF0000"/>
                              </a:solidFill>
                              <a:latin typeface="Cambria Math" panose="02040503050406030204" pitchFamily="18" charset="0"/>
                            </a:rPr>
                          </m:ctrlPr>
                        </m:dPr>
                        <m:e>
                          <m:r>
                            <a:rPr lang="en-US" sz="3600" b="0" i="1" smtClean="0">
                              <a:solidFill>
                                <a:srgbClr val="FF0000"/>
                              </a:solidFill>
                              <a:latin typeface="Cambria Math" charset="0"/>
                            </a:rPr>
                            <m:t>𝑡</m:t>
                          </m:r>
                        </m:e>
                      </m:d>
                    </m:oMath>
                  </a14:m>
                  <a:r>
                    <a:rPr lang="en-US" sz="3600" dirty="0">
                      <a:latin typeface="+mj-lt"/>
                    </a:rPr>
                    <a:t>, and </a:t>
                  </a:r>
                  <a14:m>
                    <m:oMath xmlns:m="http://schemas.openxmlformats.org/officeDocument/2006/math">
                      <m:sSub>
                        <m:sSubPr>
                          <m:ctrlPr>
                            <a:rPr lang="en-US" sz="3600" i="1" smtClean="0">
                              <a:solidFill>
                                <a:srgbClr val="FF0000"/>
                              </a:solidFill>
                              <a:latin typeface="Cambria Math" panose="02040503050406030204" pitchFamily="18" charset="0"/>
                            </a:rPr>
                          </m:ctrlPr>
                        </m:sSubPr>
                        <m:e>
                          <m:r>
                            <a:rPr lang="en-US" sz="3600" i="1">
                              <a:solidFill>
                                <a:srgbClr val="FF0000"/>
                              </a:solidFill>
                              <a:latin typeface="Cambria Math" charset="0"/>
                            </a:rPr>
                            <m:t>𝑄</m:t>
                          </m:r>
                        </m:e>
                        <m:sub>
                          <m:r>
                            <a:rPr lang="en-US" sz="3600" b="0" i="1" smtClean="0">
                              <a:solidFill>
                                <a:srgbClr val="FF0000"/>
                              </a:solidFill>
                              <a:latin typeface="Cambria Math" charset="0"/>
                            </a:rPr>
                            <m:t>3</m:t>
                          </m:r>
                        </m:sub>
                      </m:sSub>
                      <m:d>
                        <m:dPr>
                          <m:ctrlPr>
                            <a:rPr lang="is-IS" sz="3600" i="1">
                              <a:solidFill>
                                <a:srgbClr val="FF0000"/>
                              </a:solidFill>
                              <a:latin typeface="Cambria Math" panose="02040503050406030204" pitchFamily="18" charset="0"/>
                            </a:rPr>
                          </m:ctrlPr>
                        </m:dPr>
                        <m:e>
                          <m:r>
                            <a:rPr lang="en-US" sz="3600" i="1">
                              <a:solidFill>
                                <a:srgbClr val="FF0000"/>
                              </a:solidFill>
                              <a:latin typeface="Cambria Math" charset="0"/>
                            </a:rPr>
                            <m:t>𝑡</m:t>
                          </m:r>
                        </m:e>
                      </m:d>
                      <m:r>
                        <a:rPr lang="en-US" sz="3600" i="1">
                          <a:latin typeface="Cambria Math" charset="0"/>
                        </a:rPr>
                        <m:t>,</m:t>
                      </m:r>
                    </m:oMath>
                  </a14:m>
                  <a:r>
                    <a:rPr lang="en-US" sz="3600" dirty="0">
                      <a:latin typeface="+mj-lt"/>
                      <a:cs typeface="Times New Roman"/>
                    </a:rPr>
                    <a:t> then we know the upper bound of the end-to-end delay.</a:t>
                  </a:r>
                </a:p>
              </p:txBody>
            </p:sp>
          </mc:Choice>
          <mc:Fallback xmlns="">
            <p:sp>
              <p:nvSpPr>
                <p:cNvPr id="2" name="TextBox 1"/>
                <p:cNvSpPr txBox="1">
                  <a:spLocks noRot="1" noChangeAspect="1" noMove="1" noResize="1" noEditPoints="1" noAdjustHandles="1" noChangeArrowheads="1" noChangeShapeType="1" noTextEdit="1"/>
                </p:cNvSpPr>
                <p:nvPr/>
              </p:nvSpPr>
              <p:spPr>
                <a:xfrm>
                  <a:off x="1170628" y="5715000"/>
                  <a:ext cx="12469172" cy="1754326"/>
                </a:xfrm>
                <a:prstGeom prst="rect">
                  <a:avLst/>
                </a:prstGeom>
                <a:blipFill>
                  <a:blip r:embed="rId9"/>
                  <a:stretch>
                    <a:fillRect/>
                  </a:stretch>
                </a:blipFill>
                <a:ln>
                  <a:solidFill>
                    <a:schemeClr val="accent3">
                      <a:lumMod val="6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6" name="Picture 5"/>
            <p:cNvPicPr>
              <a:picLocks noChangeAspect="1"/>
            </p:cNvPicPr>
            <p:nvPr/>
          </p:nvPicPr>
          <p:blipFill>
            <a:blip r:embed="rId10"/>
            <a:stretch>
              <a:fillRect/>
            </a:stretch>
          </p:blipFill>
          <p:spPr>
            <a:xfrm>
              <a:off x="152400" y="5513146"/>
              <a:ext cx="1018227" cy="1203985"/>
            </a:xfrm>
            <a:prstGeom prst="rect">
              <a:avLst/>
            </a:prstGeom>
          </p:spPr>
        </p:pic>
      </p:grpSp>
    </p:spTree>
    <p:extLst>
      <p:ext uri="{BB962C8B-B14F-4D97-AF65-F5344CB8AC3E}">
        <p14:creationId xmlns:p14="http://schemas.microsoft.com/office/powerpoint/2010/main" val="23317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42</a:t>
            </a:fld>
            <a:endParaRPr lang="en-US" dirty="0"/>
          </a:p>
        </p:txBody>
      </p:sp>
      <p:sp>
        <p:nvSpPr>
          <p:cNvPr id="10" name="Freeform 9"/>
          <p:cNvSpPr/>
          <p:nvPr/>
        </p:nvSpPr>
        <p:spPr bwMode="auto">
          <a:xfrm>
            <a:off x="7086600" y="3996224"/>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Line 3"/>
          <p:cNvSpPr>
            <a:spLocks noChangeShapeType="1"/>
          </p:cNvSpPr>
          <p:nvPr/>
        </p:nvSpPr>
        <p:spPr bwMode="auto">
          <a:xfrm>
            <a:off x="9110368" y="4583219"/>
            <a:ext cx="2167231"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6" name="Straight Connector 35"/>
          <p:cNvCxnSpPr/>
          <p:nvPr/>
        </p:nvCxnSpPr>
        <p:spPr bwMode="auto">
          <a:xfrm>
            <a:off x="8610600" y="4249266"/>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0" name="TextBox 39"/>
          <p:cNvSpPr txBox="1"/>
          <p:nvPr/>
        </p:nvSpPr>
        <p:spPr>
          <a:xfrm>
            <a:off x="9907616" y="4010155"/>
            <a:ext cx="356188"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mc:AlternateContent xmlns:mc="http://schemas.openxmlformats.org/markup-compatibility/2006" xmlns:a14="http://schemas.microsoft.com/office/drawing/2010/main">
        <mc:Choice Requires="a14">
          <p:sp>
            <p:nvSpPr>
              <p:cNvPr id="19" name="Title 18"/>
              <p:cNvSpPr>
                <a:spLocks noGrp="1"/>
              </p:cNvSpPr>
              <p:nvPr>
                <p:ph type="title"/>
              </p:nvPr>
            </p:nvSpPr>
            <p:spPr/>
            <p:txBody>
              <a:bodyPr/>
              <a:lstStyle/>
              <a:p>
                <a:r>
                  <a:rPr lang="en-US" dirty="0"/>
                  <a:t>Upper bound on </a:t>
                </a:r>
                <a14:m>
                  <m:oMath xmlns:m="http://schemas.openxmlformats.org/officeDocument/2006/math">
                    <m:r>
                      <m:rPr>
                        <m:sty m:val="p"/>
                      </m:rPr>
                      <a:rPr lang="en-US" sz="6000" dirty="0" smtClean="0">
                        <a:solidFill>
                          <a:srgbClr val="FF0000"/>
                        </a:solidFill>
                        <a:latin typeface="Cambria Math" charset="0"/>
                      </a:rPr>
                      <m:t>Q</m:t>
                    </m:r>
                    <m:d>
                      <m:dPr>
                        <m:ctrlPr>
                          <a:rPr lang="is-IS" sz="6000" i="1">
                            <a:solidFill>
                              <a:srgbClr val="FF0000"/>
                            </a:solidFill>
                            <a:latin typeface="Cambria Math" panose="02040503050406030204" pitchFamily="18" charset="0"/>
                          </a:rPr>
                        </m:ctrlPr>
                      </m:dPr>
                      <m:e>
                        <m:r>
                          <a:rPr lang="en-US" sz="6000" i="1">
                            <a:solidFill>
                              <a:srgbClr val="FF0000"/>
                            </a:solidFill>
                            <a:latin typeface="Cambria Math" charset="0"/>
                          </a:rPr>
                          <m:t>𝑡</m:t>
                        </m:r>
                      </m:e>
                    </m:d>
                  </m:oMath>
                </a14:m>
                <a:endParaRPr lang="en-US" i="1" dirty="0">
                  <a:solidFill>
                    <a:srgbClr val="FF0000"/>
                  </a:solidFill>
                  <a:latin typeface="Times New Roman" charset="0"/>
                  <a:ea typeface="Times New Roman" charset="0"/>
                  <a:cs typeface="Times New Roman" charset="0"/>
                </a:endParaRPr>
              </a:p>
            </p:txBody>
          </p:sp>
        </mc:Choice>
        <mc:Fallback xmlns="">
          <p:sp>
            <p:nvSpPr>
              <p:cNvPr id="19" name="Title 18"/>
              <p:cNvSpPr>
                <a:spLocks noGrp="1" noRot="1" noChangeAspect="1" noMove="1" noResize="1" noEditPoints="1" noAdjustHandles="1" noChangeArrowheads="1" noChangeShapeType="1" noTextEdit="1"/>
              </p:cNvSpPr>
              <p:nvPr>
                <p:ph type="title"/>
              </p:nvPr>
            </p:nvSpPr>
            <p:spPr>
              <a:blipFill rotWithShape="0">
                <a:blip r:embed="rId3"/>
                <a:stretch>
                  <a:fillRect b="-16000"/>
                </a:stretch>
              </a:blipFill>
            </p:spPr>
            <p:txBody>
              <a:bodyPr/>
              <a:lstStyle/>
              <a:p>
                <a:r>
                  <a:rPr lang="en-US">
                    <a:noFill/>
                  </a:rPr>
                  <a:t> </a:t>
                </a:r>
              </a:p>
            </p:txBody>
          </p:sp>
        </mc:Fallback>
      </mc:AlternateContent>
      <p:cxnSp>
        <p:nvCxnSpPr>
          <p:cNvPr id="53" name="Straight Arrow Connector 52"/>
          <p:cNvCxnSpPr/>
          <p:nvPr/>
        </p:nvCxnSpPr>
        <p:spPr bwMode="auto">
          <a:xfrm>
            <a:off x="7086600" y="3707212"/>
            <a:ext cx="2039292" cy="265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4" name="TextBox 53"/>
          <p:cNvSpPr txBox="1"/>
          <p:nvPr/>
        </p:nvSpPr>
        <p:spPr>
          <a:xfrm>
            <a:off x="7799674" y="3352800"/>
            <a:ext cx="389850" cy="584775"/>
          </a:xfrm>
          <a:prstGeom prst="rect">
            <a:avLst/>
          </a:prstGeom>
          <a:solidFill>
            <a:schemeClr val="bg1"/>
          </a:solidFill>
        </p:spPr>
        <p:txBody>
          <a:bodyPr wrap="none" rtlCol="0">
            <a:spAutoFit/>
          </a:bodyPr>
          <a:lstStyle/>
          <a:p>
            <a:r>
              <a:rPr lang="en-US" sz="3200" i="1" dirty="0">
                <a:latin typeface="Times New Roman" charset="0"/>
                <a:ea typeface="Times New Roman" charset="0"/>
                <a:cs typeface="Times New Roman" charset="0"/>
              </a:rPr>
              <a:t>b</a:t>
            </a:r>
            <a:endParaRPr lang="en-US" sz="3200" i="1" baseline="-25000" dirty="0">
              <a:latin typeface="Times New Roman" charset="0"/>
              <a:ea typeface="Times New Roman" charset="0"/>
              <a:cs typeface="Times New Roman" charset="0"/>
            </a:endParaRPr>
          </a:p>
        </p:txBody>
      </p:sp>
      <p:sp>
        <p:nvSpPr>
          <p:cNvPr id="55" name="Rectangle 54"/>
          <p:cNvSpPr/>
          <p:nvPr/>
        </p:nvSpPr>
        <p:spPr bwMode="auto">
          <a:xfrm>
            <a:off x="3662979" y="4196238"/>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charset="0"/>
              <a:ea typeface="ＭＳ Ｐゴシック" charset="0"/>
            </a:endParaRPr>
          </a:p>
        </p:txBody>
      </p:sp>
      <p:sp>
        <p:nvSpPr>
          <p:cNvPr id="56" name="Rectangle 55"/>
          <p:cNvSpPr/>
          <p:nvPr/>
        </p:nvSpPr>
        <p:spPr bwMode="auto">
          <a:xfrm>
            <a:off x="3657600" y="4191000"/>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charset="0"/>
              <a:ea typeface="ＭＳ Ｐゴシック" charset="0"/>
            </a:endParaRPr>
          </a:p>
        </p:txBody>
      </p:sp>
      <mc:AlternateContent xmlns:mc="http://schemas.openxmlformats.org/markup-compatibility/2006" xmlns:a14="http://schemas.microsoft.com/office/drawing/2010/main">
        <mc:Choice Requires="a14">
          <p:sp>
            <p:nvSpPr>
              <p:cNvPr id="2" name="TextBox 1"/>
              <p:cNvSpPr txBox="1"/>
              <p:nvPr/>
            </p:nvSpPr>
            <p:spPr>
              <a:xfrm>
                <a:off x="7086600" y="5432607"/>
                <a:ext cx="1788823" cy="99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charset="0"/>
                          <a:ea typeface="Times New Roman" charset="0"/>
                          <a:cs typeface="Times New Roman" charset="0"/>
                        </a:rPr>
                        <m:t>𝑄</m:t>
                      </m:r>
                      <m:d>
                        <m:dPr>
                          <m:ctrlPr>
                            <a:rPr lang="en-US" i="1" smtClean="0">
                              <a:solidFill>
                                <a:srgbClr val="FF0000"/>
                              </a:solidFill>
                              <a:latin typeface="Cambria Math" panose="02040503050406030204" pitchFamily="18" charset="0"/>
                              <a:ea typeface="Times New Roman" charset="0"/>
                              <a:cs typeface="Times New Roman" charset="0"/>
                            </a:rPr>
                          </m:ctrlPr>
                        </m:dPr>
                        <m:e>
                          <m:r>
                            <a:rPr lang="en-US" b="0" i="1" smtClean="0">
                              <a:solidFill>
                                <a:srgbClr val="FF0000"/>
                              </a:solidFill>
                              <a:latin typeface="Cambria Math" charset="0"/>
                              <a:ea typeface="Times New Roman" charset="0"/>
                              <a:cs typeface="Times New Roman" charset="0"/>
                            </a:rPr>
                            <m:t>𝑡</m:t>
                          </m:r>
                        </m:e>
                      </m:d>
                      <m:r>
                        <a:rPr lang="en-US" b="0" i="1" smtClean="0">
                          <a:solidFill>
                            <a:srgbClr val="FF0000"/>
                          </a:solidFill>
                          <a:latin typeface="Cambria Math" charset="0"/>
                          <a:ea typeface="Times New Roman" charset="0"/>
                          <a:cs typeface="Times New Roman" charset="0"/>
                        </a:rPr>
                        <m:t>≤</m:t>
                      </m:r>
                      <m:f>
                        <m:fPr>
                          <m:ctrlPr>
                            <a:rPr lang="bg-BG" i="1" smtClean="0">
                              <a:solidFill>
                                <a:srgbClr val="FF0000"/>
                              </a:solidFill>
                              <a:latin typeface="Cambria Math" panose="02040503050406030204" pitchFamily="18" charset="0"/>
                              <a:ea typeface="Times New Roman" charset="0"/>
                              <a:cs typeface="Times New Roman" charset="0"/>
                            </a:rPr>
                          </m:ctrlPr>
                        </m:fPr>
                        <m:num>
                          <m:r>
                            <a:rPr lang="en-US" b="0" i="1" smtClean="0">
                              <a:solidFill>
                                <a:srgbClr val="FF0000"/>
                              </a:solidFill>
                              <a:latin typeface="Cambria Math" charset="0"/>
                              <a:ea typeface="Times New Roman" charset="0"/>
                              <a:cs typeface="Times New Roman" charset="0"/>
                            </a:rPr>
                            <m:t>𝑏</m:t>
                          </m:r>
                        </m:num>
                        <m:den>
                          <m:r>
                            <a:rPr lang="en-US" b="0" i="1" smtClean="0">
                              <a:solidFill>
                                <a:srgbClr val="FF0000"/>
                              </a:solidFill>
                              <a:latin typeface="Cambria Math" charset="0"/>
                              <a:ea typeface="Times New Roman" charset="0"/>
                              <a:cs typeface="Times New Roman" charset="0"/>
                            </a:rPr>
                            <m:t>𝑟</m:t>
                          </m:r>
                        </m:den>
                      </m:f>
                    </m:oMath>
                  </m:oMathPara>
                </a14:m>
                <a:endParaRPr lang="en-US" i="1" dirty="0">
                  <a:solidFill>
                    <a:srgbClr val="FF0000"/>
                  </a:solidFill>
                  <a:latin typeface="Times New Roman" charset="0"/>
                  <a:ea typeface="Times New Roman" charset="0"/>
                  <a:cs typeface="Times New Roman"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086600" y="5432607"/>
                <a:ext cx="1788823" cy="99854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flipH="1">
                <a:off x="762000" y="6602873"/>
                <a:ext cx="13030201" cy="1039515"/>
              </a:xfrm>
              <a:prstGeom prst="rect">
                <a:avLst/>
              </a:prstGeom>
              <a:solidFill>
                <a:schemeClr val="bg1"/>
              </a:solidFill>
              <a:ln>
                <a:solidFill>
                  <a:schemeClr val="bg1">
                    <a:lumMod val="65000"/>
                  </a:schemeClr>
                </a:solidFill>
              </a:ln>
              <a:effectLst>
                <a:outerShdw blurRad="50800" dist="38100" dir="8100000" algn="tr" rotWithShape="0">
                  <a:prstClr val="black">
                    <a:alpha val="40000"/>
                  </a:prstClr>
                </a:outerShdw>
              </a:effectLst>
            </p:spPr>
            <p:txBody>
              <a:bodyPr wrap="square" rtlCol="0">
                <a:spAutoFit/>
              </a:bodyPr>
              <a:lstStyle/>
              <a:p>
                <a:r>
                  <a:rPr lang="en-US" sz="2800" u="sng" dirty="0">
                    <a:latin typeface="+mj-lt"/>
                  </a:rPr>
                  <a:t>Example</a:t>
                </a:r>
                <a:r>
                  <a:rPr lang="en-US" sz="2800" dirty="0">
                    <a:latin typeface="+mj-lt"/>
                  </a:rPr>
                  <a:t>: If a packet arrives to a FIFO queue of size 1 million bits, and the queue is served at 1Gb/s, then the packet is guaranteed to depart within </a:t>
                </a:r>
                <a14:m>
                  <m:oMath xmlns:m="http://schemas.openxmlformats.org/officeDocument/2006/math">
                    <m:f>
                      <m:fPr>
                        <m:type m:val="skw"/>
                        <m:ctrlPr>
                          <a:rPr lang="en-US" sz="2800" b="0" i="1" smtClean="0">
                            <a:latin typeface="Cambria Math" panose="02040503050406030204" pitchFamily="18" charset="0"/>
                          </a:rPr>
                        </m:ctrlPr>
                      </m:fPr>
                      <m:num>
                        <m:sSup>
                          <m:sSupPr>
                            <m:ctrlPr>
                              <a:rPr lang="en-US" sz="2800" i="1">
                                <a:latin typeface="Cambria Math" panose="02040503050406030204" pitchFamily="18" charset="0"/>
                              </a:rPr>
                            </m:ctrlPr>
                          </m:sSupPr>
                          <m:e>
                            <m:r>
                              <a:rPr lang="en-US" sz="2800" i="1">
                                <a:latin typeface="Cambria Math" charset="0"/>
                              </a:rPr>
                              <m:t>10</m:t>
                            </m:r>
                          </m:e>
                          <m:sup>
                            <m:r>
                              <a:rPr lang="en-US" sz="2800" i="1">
                                <a:latin typeface="Cambria Math" charset="0"/>
                              </a:rPr>
                              <m:t>6</m:t>
                            </m:r>
                          </m:sup>
                        </m:sSup>
                      </m:num>
                      <m:den>
                        <m:sSup>
                          <m:sSupPr>
                            <m:ctrlPr>
                              <a:rPr lang="en-US" sz="2800" i="1" smtClean="0">
                                <a:latin typeface="Cambria Math" panose="02040503050406030204" pitchFamily="18" charset="0"/>
                              </a:rPr>
                            </m:ctrlPr>
                          </m:sSupPr>
                          <m:e>
                            <m:r>
                              <a:rPr lang="en-US" sz="2800" i="1">
                                <a:latin typeface="Cambria Math" charset="0"/>
                              </a:rPr>
                              <m:t>10</m:t>
                            </m:r>
                          </m:e>
                          <m:sup>
                            <m:r>
                              <a:rPr lang="en-US" sz="2800" b="0" i="1" smtClean="0">
                                <a:latin typeface="Cambria Math" charset="0"/>
                              </a:rPr>
                              <m:t>9</m:t>
                            </m:r>
                          </m:sup>
                        </m:sSup>
                      </m:den>
                    </m:f>
                    <m:r>
                      <a:rPr lang="en-US" sz="2800" b="0" i="1" smtClean="0">
                        <a:latin typeface="Cambria Math" charset="0"/>
                      </a:rPr>
                      <m:t>=1</m:t>
                    </m:r>
                  </m:oMath>
                </a14:m>
                <a:r>
                  <a:rPr lang="en-US" sz="2800" dirty="0" err="1">
                    <a:latin typeface="+mj-lt"/>
                  </a:rPr>
                  <a:t>ms.</a:t>
                </a:r>
                <a:r>
                  <a:rPr lang="en-US" sz="2800" dirty="0">
                    <a:latin typeface="+mj-lt"/>
                  </a:rPr>
                  <a:t>   </a:t>
                </a:r>
              </a:p>
            </p:txBody>
          </p:sp>
        </mc:Choice>
        <mc:Fallback xmlns="">
          <p:sp>
            <p:nvSpPr>
              <p:cNvPr id="3" name="TextBox 2"/>
              <p:cNvSpPr txBox="1">
                <a:spLocks noRot="1" noChangeAspect="1" noMove="1" noResize="1" noEditPoints="1" noAdjustHandles="1" noChangeArrowheads="1" noChangeShapeType="1" noTextEdit="1"/>
              </p:cNvSpPr>
              <p:nvPr/>
            </p:nvSpPr>
            <p:spPr>
              <a:xfrm flipH="1">
                <a:off x="762000" y="6602873"/>
                <a:ext cx="13030201" cy="1039515"/>
              </a:xfrm>
              <a:prstGeom prst="rect">
                <a:avLst/>
              </a:prstGeom>
              <a:blipFill rotWithShape="0">
                <a:blip r:embed="rId5"/>
                <a:stretch>
                  <a:fillRect/>
                </a:stretch>
              </a:blipFill>
              <a:ln>
                <a:solidFill>
                  <a:schemeClr val="bg1">
                    <a:lumMod val="65000"/>
                  </a:schemeClr>
                </a:solidFill>
              </a:ln>
              <a:effectLst>
                <a:outerShdw blurRad="50800" dist="38100" dir="8100000" algn="tr"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96758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1.49306E-6 2.77778E-6 L 0.29687 2.77778E-6 " pathEditMode="relative" rAng="0" ptsTypes="AA">
                                      <p:cBhvr>
                                        <p:cTn id="9" dur="500" fill="hold"/>
                                        <p:tgtEl>
                                          <p:spTgt spid="55"/>
                                        </p:tgtEl>
                                        <p:attrNameLst>
                                          <p:attrName>ppt_x</p:attrName>
                                          <p:attrName>ppt_y</p:attrName>
                                        </p:attrNameLst>
                                      </p:cBhvr>
                                      <p:rCtr x="14844" y="0"/>
                                    </p:animMotion>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par>
                          <p:cTn id="13" fill="hold">
                            <p:stCondLst>
                              <p:cond delay="500"/>
                            </p:stCondLst>
                            <p:childTnLst>
                              <p:par>
                                <p:cTn id="14" presetID="0" presetClass="path" presetSubtype="0" accel="50000" decel="50000" fill="hold" grpId="1" nodeType="afterEffect">
                                  <p:stCondLst>
                                    <p:cond delay="0"/>
                                  </p:stCondLst>
                                  <p:childTnLst>
                                    <p:animMotion origin="layout" path="M -2.98611E-6 1.48148E-6 L 0.23449 0.00058 " pathEditMode="relative" rAng="0" ptsTypes="AA">
                                      <p:cBhvr>
                                        <p:cTn id="15" dur="500" fill="hold"/>
                                        <p:tgtEl>
                                          <p:spTgt spid="56"/>
                                        </p:tgtEl>
                                        <p:attrNameLst>
                                          <p:attrName>ppt_x</p:attrName>
                                          <p:attrName>ppt_y</p:attrName>
                                        </p:attrNameLst>
                                      </p:cBhvr>
                                      <p:rCtr x="11719" y="19"/>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animBg="1"/>
      <p:bldP spid="56" grpId="1" animBg="1"/>
      <p:bldP spid="2" grpId="0"/>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51760" y="182880"/>
            <a:ext cx="9326880" cy="1371600"/>
          </a:xfrm>
        </p:spPr>
        <p:txBody>
          <a:bodyPr/>
          <a:lstStyle/>
          <a:p>
            <a:r>
              <a:rPr lang="en-US" dirty="0"/>
              <a:t>Delay guarantees: Intuition</a:t>
            </a:r>
          </a:p>
        </p:txBody>
      </p:sp>
      <p:sp>
        <p:nvSpPr>
          <p:cNvPr id="3" name="Slide Number Placeholder 2"/>
          <p:cNvSpPr>
            <a:spLocks noGrp="1"/>
          </p:cNvSpPr>
          <p:nvPr>
            <p:ph type="sldNum" sz="quarter" idx="12"/>
          </p:nvPr>
        </p:nvSpPr>
        <p:spPr/>
        <p:txBody>
          <a:bodyPr/>
          <a:lstStyle/>
          <a:p>
            <a:fld id="{92BF0D90-96B9-DC48-8428-5ED7CC121714}" type="slidenum">
              <a:rPr lang="en-US" smtClean="0"/>
              <a:pPr/>
              <a:t>43</a:t>
            </a:fld>
            <a:endParaRPr lang="en-US"/>
          </a:p>
        </p:txBody>
      </p:sp>
      <p:cxnSp>
        <p:nvCxnSpPr>
          <p:cNvPr id="13" name="Straight Connector 12"/>
          <p:cNvCxnSpPr/>
          <p:nvPr/>
        </p:nvCxnSpPr>
        <p:spPr bwMode="auto">
          <a:xfrm>
            <a:off x="5394960" y="3401619"/>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3401619"/>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8"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103120" y="2487219"/>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pic>
        <p:nvPicPr>
          <p:cNvPr id="21"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789920" y="2578659"/>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grpSp>
        <p:nvGrpSpPr>
          <p:cNvPr id="22" name="Group 21"/>
          <p:cNvGrpSpPr/>
          <p:nvPr/>
        </p:nvGrpSpPr>
        <p:grpSpPr>
          <a:xfrm>
            <a:off x="3429000" y="2685340"/>
            <a:ext cx="7599251" cy="646331"/>
            <a:chOff x="1562099" y="1092199"/>
            <a:chExt cx="6332710" cy="538609"/>
          </a:xfrm>
        </p:grpSpPr>
        <p:sp>
          <p:nvSpPr>
            <p:cNvPr id="23" name="TextBox 22"/>
            <p:cNvSpPr txBox="1"/>
            <p:nvPr/>
          </p:nvSpPr>
          <p:spPr>
            <a:xfrm>
              <a:off x="1562099"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1</a:t>
              </a:r>
              <a:r>
                <a:rPr lang="en-US" sz="3600" i="1" dirty="0">
                  <a:latin typeface="Times New Roman"/>
                  <a:cs typeface="Times New Roman"/>
                </a:rPr>
                <a:t>, r</a:t>
              </a:r>
              <a:r>
                <a:rPr lang="en-US" sz="3600" i="1" baseline="-25000" dirty="0">
                  <a:latin typeface="Times New Roman"/>
                  <a:cs typeface="Times New Roman"/>
                </a:rPr>
                <a:t>1</a:t>
              </a:r>
            </a:p>
          </p:txBody>
        </p:sp>
        <p:sp>
          <p:nvSpPr>
            <p:cNvPr id="24" name="TextBox 23"/>
            <p:cNvSpPr txBox="1"/>
            <p:nvPr/>
          </p:nvSpPr>
          <p:spPr>
            <a:xfrm>
              <a:off x="343339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2</a:t>
              </a:r>
              <a:r>
                <a:rPr lang="en-US" sz="3600" i="1" dirty="0">
                  <a:latin typeface="Times New Roman"/>
                  <a:cs typeface="Times New Roman"/>
                </a:rPr>
                <a:t>, r</a:t>
              </a:r>
              <a:r>
                <a:rPr lang="en-US" sz="3600" i="1" baseline="-25000" dirty="0">
                  <a:latin typeface="Times New Roman"/>
                  <a:cs typeface="Times New Roman"/>
                </a:rPr>
                <a:t>2</a:t>
              </a:r>
            </a:p>
          </p:txBody>
        </p:sp>
        <p:sp>
          <p:nvSpPr>
            <p:cNvPr id="25" name="TextBox 24"/>
            <p:cNvSpPr txBox="1"/>
            <p:nvPr/>
          </p:nvSpPr>
          <p:spPr>
            <a:xfrm>
              <a:off x="53592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3</a:t>
              </a:r>
              <a:r>
                <a:rPr lang="en-US" sz="3600" i="1" dirty="0">
                  <a:latin typeface="Times New Roman"/>
                  <a:cs typeface="Times New Roman"/>
                </a:rPr>
                <a:t>, r</a:t>
              </a:r>
              <a:r>
                <a:rPr lang="en-US" sz="3600" i="1" baseline="-25000" dirty="0">
                  <a:latin typeface="Times New Roman"/>
                  <a:cs typeface="Times New Roman"/>
                </a:rPr>
                <a:t>3</a:t>
              </a:r>
            </a:p>
          </p:txBody>
        </p:sp>
        <p:sp>
          <p:nvSpPr>
            <p:cNvPr id="26" name="TextBox 25"/>
            <p:cNvSpPr txBox="1"/>
            <p:nvPr/>
          </p:nvSpPr>
          <p:spPr>
            <a:xfrm>
              <a:off x="70356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4</a:t>
              </a:r>
              <a:r>
                <a:rPr lang="en-US" sz="3600" i="1" dirty="0">
                  <a:latin typeface="Times New Roman"/>
                  <a:cs typeface="Times New Roman"/>
                </a:rPr>
                <a:t>, r</a:t>
              </a:r>
              <a:r>
                <a:rPr lang="en-US" sz="3600" i="1" baseline="-25000" dirty="0">
                  <a:latin typeface="Times New Roman"/>
                  <a:cs typeface="Times New Roman"/>
                </a:rPr>
                <a:t>4</a:t>
              </a:r>
            </a:p>
          </p:txBody>
        </p:sp>
      </p:grpSp>
      <p:sp>
        <p:nvSpPr>
          <p:cNvPr id="27" name="TextBox 26"/>
          <p:cNvSpPr txBox="1"/>
          <p:nvPr/>
        </p:nvSpPr>
        <p:spPr>
          <a:xfrm>
            <a:off x="2763358" y="2761539"/>
            <a:ext cx="434734" cy="609398"/>
          </a:xfrm>
          <a:prstGeom prst="rect">
            <a:avLst/>
          </a:prstGeom>
          <a:noFill/>
        </p:spPr>
        <p:txBody>
          <a:bodyPr wrap="none" rtlCol="0">
            <a:spAutoFit/>
          </a:bodyPr>
          <a:lstStyle/>
          <a:p>
            <a:r>
              <a:rPr lang="en-US" sz="3360" dirty="0">
                <a:solidFill>
                  <a:schemeClr val="bg1"/>
                </a:solidFill>
                <a:latin typeface="+mj-lt"/>
              </a:rPr>
              <a:t>A</a:t>
            </a:r>
          </a:p>
        </p:txBody>
      </p:sp>
      <p:sp>
        <p:nvSpPr>
          <p:cNvPr id="28" name="TextBox 27"/>
          <p:cNvSpPr txBox="1"/>
          <p:nvPr/>
        </p:nvSpPr>
        <p:spPr>
          <a:xfrm>
            <a:off x="11430000" y="2761539"/>
            <a:ext cx="418704" cy="609398"/>
          </a:xfrm>
          <a:prstGeom prst="rect">
            <a:avLst/>
          </a:prstGeom>
          <a:noFill/>
        </p:spPr>
        <p:txBody>
          <a:bodyPr wrap="none" rtlCol="0">
            <a:spAutoFit/>
          </a:bodyPr>
          <a:lstStyle/>
          <a:p>
            <a:r>
              <a:rPr lang="en-US" sz="3360" dirty="0">
                <a:solidFill>
                  <a:srgbClr val="FFFFFF"/>
                </a:solidFill>
                <a:latin typeface="+mj-lt"/>
              </a:rPr>
              <a:t>B</a:t>
            </a:r>
          </a:p>
        </p:txBody>
      </p:sp>
      <p:pic>
        <p:nvPicPr>
          <p:cNvPr id="1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12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p:cNvSpPr txBox="1"/>
              <p:nvPr/>
            </p:nvSpPr>
            <p:spPr>
              <a:xfrm>
                <a:off x="7058555" y="4776267"/>
                <a:ext cx="5362045" cy="148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m:t>
                      </m:r>
                      <m:nary>
                        <m:naryPr>
                          <m:chr m:val="∑"/>
                          <m:ctrlPr>
                            <a:rPr lang="en-US" b="0" i="1" smtClean="0">
                              <a:latin typeface="Cambria Math" panose="02040503050406030204" pitchFamily="18" charset="0"/>
                              <a:ea typeface="Cambria Math" charset="0"/>
                              <a:cs typeface="Cambria Math" charset="0"/>
                            </a:rPr>
                          </m:ctrlPr>
                        </m:naryPr>
                        <m:sub>
                          <m:r>
                            <m:rPr>
                              <m:brk m:alnAt="9"/>
                            </m:rPr>
                            <a:rPr lang="en-US" b="0" i="1" smtClean="0">
                              <a:latin typeface="Cambria Math" charset="0"/>
                              <a:ea typeface="Cambria Math" charset="0"/>
                              <a:cs typeface="Cambria Math" charset="0"/>
                            </a:rPr>
                            <m:t>𝑖</m:t>
                          </m:r>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4</m:t>
                          </m:r>
                        </m:sup>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𝑝</m:t>
                                  </m:r>
                                </m:num>
                                <m:den>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𝑖</m:t>
                                      </m:r>
                                    </m:sub>
                                  </m:sSub>
                                </m:den>
                              </m:f>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𝑙</m:t>
                                      </m:r>
                                    </m:e>
                                    <m:sub>
                                      <m:r>
                                        <a:rPr lang="en-US" b="0" i="1" smtClean="0">
                                          <a:latin typeface="Cambria Math" charset="0"/>
                                          <a:ea typeface="Cambria Math" charset="0"/>
                                          <a:cs typeface="Cambria Math" charset="0"/>
                                        </a:rPr>
                                        <m:t>𝑖</m:t>
                                      </m:r>
                                    </m:sub>
                                  </m:sSub>
                                </m:num>
                                <m:den>
                                  <m:r>
                                    <a:rPr lang="en-US" b="0" i="1" smtClean="0">
                                      <a:latin typeface="Cambria Math" charset="0"/>
                                      <a:ea typeface="Cambria Math" charset="0"/>
                                      <a:cs typeface="Cambria Math" charset="0"/>
                                    </a:rPr>
                                    <m:t>𝑐</m:t>
                                  </m:r>
                                </m:den>
                              </m:f>
                            </m:e>
                          </m:d>
                          <m:r>
                            <a:rPr lang="en-US" b="0" i="1" smtClean="0">
                              <a:solidFill>
                                <a:srgbClr val="FF0000"/>
                              </a:solidFill>
                              <a:latin typeface="Cambria Math" charset="0"/>
                              <a:ea typeface="Cambria Math" charset="0"/>
                              <a:cs typeface="Cambria Math" charset="0"/>
                            </a:rPr>
                            <m:t>+ </m:t>
                          </m:r>
                          <m:nary>
                            <m:naryPr>
                              <m:chr m:val="∑"/>
                              <m:ctrlPr>
                                <a:rPr lang="is-IS" b="0" i="1" smtClean="0">
                                  <a:solidFill>
                                    <a:srgbClr val="FF0000"/>
                                  </a:solidFill>
                                  <a:latin typeface="Cambria Math" panose="02040503050406030204" pitchFamily="18" charset="0"/>
                                  <a:ea typeface="Cambria Math" charset="0"/>
                                  <a:cs typeface="Cambria Math" charset="0"/>
                                </a:rPr>
                              </m:ctrlPr>
                            </m:naryPr>
                            <m:sub>
                              <m:r>
                                <m:rPr>
                                  <m:brk m:alnAt="23"/>
                                </m:rPr>
                                <a:rPr lang="en-US" b="0" i="1" smtClean="0">
                                  <a:solidFill>
                                    <a:srgbClr val="FF0000"/>
                                  </a:solidFill>
                                  <a:latin typeface="Cambria Math" charset="0"/>
                                  <a:ea typeface="Cambria Math" charset="0"/>
                                  <a:cs typeface="Cambria Math" charset="0"/>
                                </a:rPr>
                                <m:t>𝑖</m:t>
                              </m:r>
                              <m:r>
                                <a:rPr lang="en-US" b="0" i="1" smtClean="0">
                                  <a:solidFill>
                                    <a:srgbClr val="FF0000"/>
                                  </a:solidFill>
                                  <a:latin typeface="Cambria Math" charset="0"/>
                                  <a:ea typeface="Cambria Math" charset="0"/>
                                  <a:cs typeface="Cambria Math" charset="0"/>
                                </a:rPr>
                                <m:t>=1</m:t>
                              </m:r>
                            </m:sub>
                            <m:sup>
                              <m:r>
                                <a:rPr lang="en-US" b="0" i="1" smtClean="0">
                                  <a:solidFill>
                                    <a:srgbClr val="FF0000"/>
                                  </a:solidFill>
                                  <a:latin typeface="Cambria Math" charset="0"/>
                                  <a:ea typeface="Cambria Math" charset="0"/>
                                  <a:cs typeface="Cambria Math" charset="0"/>
                                </a:rPr>
                                <m:t>3</m:t>
                              </m:r>
                            </m:sup>
                            <m:e>
                              <m:sSub>
                                <m:sSubPr>
                                  <m:ctrlPr>
                                    <a:rPr lang="en-US" i="1">
                                      <a:solidFill>
                                        <a:srgbClr val="FF0000"/>
                                      </a:solidFill>
                                      <a:latin typeface="Cambria Math" panose="02040503050406030204" pitchFamily="18" charset="0"/>
                                      <a:ea typeface="Cambria Math" charset="0"/>
                                      <a:cs typeface="Cambria Math" charset="0"/>
                                    </a:rPr>
                                  </m:ctrlPr>
                                </m:sSubPr>
                                <m:e>
                                  <m:r>
                                    <a:rPr lang="en-US" i="1">
                                      <a:solidFill>
                                        <a:srgbClr val="FF0000"/>
                                      </a:solidFill>
                                      <a:latin typeface="Cambria Math" charset="0"/>
                                      <a:ea typeface="Cambria Math" charset="0"/>
                                      <a:cs typeface="Cambria Math" charset="0"/>
                                    </a:rPr>
                                    <m:t>𝑄</m:t>
                                  </m:r>
                                </m:e>
                                <m:sub>
                                  <m:r>
                                    <a:rPr lang="en-US" i="1">
                                      <a:solidFill>
                                        <a:srgbClr val="FF0000"/>
                                      </a:solidFill>
                                      <a:latin typeface="Cambria Math" charset="0"/>
                                      <a:ea typeface="Cambria Math" charset="0"/>
                                      <a:cs typeface="Cambria Math" charset="0"/>
                                    </a:rPr>
                                    <m:t>𝑖</m:t>
                                  </m:r>
                                </m:sub>
                              </m:sSub>
                              <m:d>
                                <m:dPr>
                                  <m:ctrlPr>
                                    <a:rPr lang="en-US" i="1">
                                      <a:solidFill>
                                        <a:srgbClr val="FF0000"/>
                                      </a:solidFill>
                                      <a:latin typeface="Cambria Math" panose="02040503050406030204" pitchFamily="18" charset="0"/>
                                      <a:ea typeface="Cambria Math" charset="0"/>
                                      <a:cs typeface="Cambria Math" charset="0"/>
                                    </a:rPr>
                                  </m:ctrlPr>
                                </m:dPr>
                                <m:e>
                                  <m:r>
                                    <a:rPr lang="en-US" i="1">
                                      <a:solidFill>
                                        <a:srgbClr val="FF0000"/>
                                      </a:solidFill>
                                      <a:latin typeface="Cambria Math" charset="0"/>
                                      <a:ea typeface="Cambria Math" charset="0"/>
                                      <a:cs typeface="Cambria Math" charset="0"/>
                                    </a:rPr>
                                    <m:t>𝑡</m:t>
                                  </m:r>
                                </m:e>
                              </m:d>
                            </m:e>
                          </m:nary>
                        </m:e>
                      </m:nary>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7058555" y="4776267"/>
                <a:ext cx="5362045" cy="1483291"/>
              </a:xfrm>
              <a:prstGeom prst="rect">
                <a:avLst/>
              </a:prstGeom>
              <a:blipFill rotWithShape="0">
                <a:blip r:embed="rId5"/>
                <a:stretch>
                  <a:fillRect/>
                </a:stretch>
              </a:blipFill>
            </p:spPr>
            <p:txBody>
              <a:bodyPr/>
              <a:lstStyle/>
              <a:p>
                <a:r>
                  <a:rPr lang="en-US">
                    <a:noFill/>
                  </a:rPr>
                  <a:t> </a:t>
                </a:r>
              </a:p>
            </p:txBody>
          </p:sp>
        </mc:Fallback>
      </mc:AlternateContent>
      <p:sp>
        <p:nvSpPr>
          <p:cNvPr id="30" name="TextBox 29"/>
          <p:cNvSpPr txBox="1"/>
          <p:nvPr/>
        </p:nvSpPr>
        <p:spPr>
          <a:xfrm>
            <a:off x="551006" y="5247550"/>
            <a:ext cx="6769802" cy="619850"/>
          </a:xfrm>
          <a:prstGeom prst="rect">
            <a:avLst/>
          </a:prstGeom>
          <a:noFill/>
        </p:spPr>
        <p:txBody>
          <a:bodyPr wrap="none" rtlCol="0">
            <a:spAutoFit/>
          </a:bodyPr>
          <a:lstStyle/>
          <a:p>
            <a:r>
              <a:rPr lang="en-US">
                <a:latin typeface="+mj-lt"/>
              </a:rPr>
              <a:t>End-to-end delay for a single packet, </a:t>
            </a:r>
          </a:p>
        </p:txBody>
      </p:sp>
      <mc:AlternateContent xmlns:mc="http://schemas.openxmlformats.org/markup-compatibility/2006" xmlns:a14="http://schemas.microsoft.com/office/drawing/2010/main">
        <mc:Choice Requires="a14">
          <p:sp>
            <p:nvSpPr>
              <p:cNvPr id="4" name="TextBox 3"/>
              <p:cNvSpPr txBox="1"/>
              <p:nvPr/>
            </p:nvSpPr>
            <p:spPr>
              <a:xfrm>
                <a:off x="4558145" y="3828339"/>
                <a:ext cx="115685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1</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58145" y="3828339"/>
                <a:ext cx="1156855" cy="52751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67144"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2</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867144" y="3828339"/>
                <a:ext cx="1167051" cy="52751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915400"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3</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915400" y="3828339"/>
                <a:ext cx="1167051" cy="527517"/>
              </a:xfrm>
              <a:prstGeom prst="rect">
                <a:avLst/>
              </a:prstGeom>
              <a:blipFill rotWithShape="0">
                <a:blip r:embed="rId8"/>
                <a:stretch>
                  <a:fillRect/>
                </a:stretch>
              </a:blipFill>
            </p:spPr>
            <p:txBody>
              <a:bodyPr/>
              <a:lstStyle/>
              <a:p>
                <a:r>
                  <a:rPr lang="en-US">
                    <a:noFill/>
                  </a:rPr>
                  <a:t> </a:t>
                </a:r>
              </a:p>
            </p:txBody>
          </p:sp>
        </mc:Fallback>
      </mc:AlternateContent>
      <p:grpSp>
        <p:nvGrpSpPr>
          <p:cNvPr id="5" name="Group 4"/>
          <p:cNvGrpSpPr/>
          <p:nvPr/>
        </p:nvGrpSpPr>
        <p:grpSpPr>
          <a:xfrm>
            <a:off x="4792512" y="2253800"/>
            <a:ext cx="669503" cy="445617"/>
            <a:chOff x="4649548" y="-633506"/>
            <a:chExt cx="2039464" cy="1183341"/>
          </a:xfrm>
        </p:grpSpPr>
        <p:sp>
          <p:nvSpPr>
            <p:cNvPr id="33" name="Freeform 32"/>
            <p:cNvSpPr/>
            <p:nvPr/>
          </p:nvSpPr>
          <p:spPr bwMode="auto">
            <a:xfrm>
              <a:off x="4649548" y="-633506"/>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5" name="Straight Connector 34"/>
            <p:cNvCxnSpPr/>
            <p:nvPr/>
          </p:nvCxnSpPr>
          <p:spPr bwMode="auto">
            <a:xfrm>
              <a:off x="6173548" y="-380464"/>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38" name="Straight Arrow Connector 37"/>
          <p:cNvCxnSpPr/>
          <p:nvPr/>
        </p:nvCxnSpPr>
        <p:spPr bwMode="auto">
          <a:xfrm>
            <a:off x="4792512" y="2136151"/>
            <a:ext cx="669503" cy="520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8" name="TextBox 7"/>
              <p:cNvSpPr txBox="1"/>
              <p:nvPr/>
            </p:nvSpPr>
            <p:spPr>
              <a:xfrm>
                <a:off x="4882796" y="1588716"/>
                <a:ext cx="548740"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𝑏</m:t>
                          </m:r>
                        </m:e>
                        <m:sub>
                          <m:r>
                            <a:rPr lang="en-US" b="0" i="1" smtClean="0">
                              <a:latin typeface="Cambria Math" charset="0"/>
                            </a:rPr>
                            <m:t>1</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882796" y="1588716"/>
                <a:ext cx="548740" cy="527517"/>
              </a:xfrm>
              <a:prstGeom prst="rect">
                <a:avLst/>
              </a:prstGeom>
              <a:blipFill rotWithShape="0">
                <a:blip r:embed="rId9"/>
                <a:stretch>
                  <a:fillRect/>
                </a:stretch>
              </a:blipFill>
            </p:spPr>
            <p:txBody>
              <a:bodyPr/>
              <a:lstStyle/>
              <a:p>
                <a:r>
                  <a:rPr lang="en-US">
                    <a:noFill/>
                  </a:rPr>
                  <a:t> </a:t>
                </a:r>
              </a:p>
            </p:txBody>
          </p:sp>
        </mc:Fallback>
      </mc:AlternateContent>
      <p:grpSp>
        <p:nvGrpSpPr>
          <p:cNvPr id="40" name="Group 39"/>
          <p:cNvGrpSpPr/>
          <p:nvPr/>
        </p:nvGrpSpPr>
        <p:grpSpPr>
          <a:xfrm>
            <a:off x="7010928" y="2221442"/>
            <a:ext cx="669503" cy="445617"/>
            <a:chOff x="4649548" y="-633506"/>
            <a:chExt cx="2039464" cy="1183341"/>
          </a:xfrm>
        </p:grpSpPr>
        <p:sp>
          <p:nvSpPr>
            <p:cNvPr id="41" name="Freeform 40"/>
            <p:cNvSpPr/>
            <p:nvPr/>
          </p:nvSpPr>
          <p:spPr bwMode="auto">
            <a:xfrm>
              <a:off x="4649548" y="-633506"/>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42" name="Straight Connector 41"/>
            <p:cNvCxnSpPr/>
            <p:nvPr/>
          </p:nvCxnSpPr>
          <p:spPr bwMode="auto">
            <a:xfrm>
              <a:off x="6173548" y="-380464"/>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43" name="Straight Arrow Connector 42"/>
          <p:cNvCxnSpPr/>
          <p:nvPr/>
        </p:nvCxnSpPr>
        <p:spPr bwMode="auto">
          <a:xfrm>
            <a:off x="7010928" y="2103793"/>
            <a:ext cx="669503" cy="520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44" name="TextBox 43"/>
              <p:cNvSpPr txBox="1"/>
              <p:nvPr/>
            </p:nvSpPr>
            <p:spPr>
              <a:xfrm>
                <a:off x="7101212" y="1556358"/>
                <a:ext cx="55893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𝑏</m:t>
                          </m:r>
                        </m:e>
                        <m:sub>
                          <m:r>
                            <a:rPr lang="en-US" b="0" i="1" smtClean="0">
                              <a:latin typeface="Cambria Math" charset="0"/>
                            </a:rPr>
                            <m:t>2</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7101212" y="1556358"/>
                <a:ext cx="558935" cy="527517"/>
              </a:xfrm>
              <a:prstGeom prst="rect">
                <a:avLst/>
              </a:prstGeom>
              <a:blipFill rotWithShape="0">
                <a:blip r:embed="rId10"/>
                <a:stretch>
                  <a:fillRect/>
                </a:stretch>
              </a:blipFill>
            </p:spPr>
            <p:txBody>
              <a:bodyPr/>
              <a:lstStyle/>
              <a:p>
                <a:r>
                  <a:rPr lang="en-US">
                    <a:noFill/>
                  </a:rPr>
                  <a:t> </a:t>
                </a:r>
              </a:p>
            </p:txBody>
          </p:sp>
        </mc:Fallback>
      </mc:AlternateContent>
      <p:grpSp>
        <p:nvGrpSpPr>
          <p:cNvPr id="45" name="Group 44"/>
          <p:cNvGrpSpPr/>
          <p:nvPr/>
        </p:nvGrpSpPr>
        <p:grpSpPr>
          <a:xfrm>
            <a:off x="9160297" y="2189084"/>
            <a:ext cx="669503" cy="445617"/>
            <a:chOff x="4649548" y="-633506"/>
            <a:chExt cx="2039464" cy="1183341"/>
          </a:xfrm>
        </p:grpSpPr>
        <p:sp>
          <p:nvSpPr>
            <p:cNvPr id="46" name="Freeform 45"/>
            <p:cNvSpPr/>
            <p:nvPr/>
          </p:nvSpPr>
          <p:spPr bwMode="auto">
            <a:xfrm>
              <a:off x="4649548" y="-633506"/>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47" name="Straight Connector 46"/>
            <p:cNvCxnSpPr/>
            <p:nvPr/>
          </p:nvCxnSpPr>
          <p:spPr bwMode="auto">
            <a:xfrm>
              <a:off x="6173548" y="-380464"/>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48" name="Straight Arrow Connector 47"/>
          <p:cNvCxnSpPr/>
          <p:nvPr/>
        </p:nvCxnSpPr>
        <p:spPr bwMode="auto">
          <a:xfrm>
            <a:off x="9160297" y="2071435"/>
            <a:ext cx="669503" cy="520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49" name="TextBox 48"/>
              <p:cNvSpPr txBox="1"/>
              <p:nvPr/>
            </p:nvSpPr>
            <p:spPr>
              <a:xfrm>
                <a:off x="9250581" y="1524000"/>
                <a:ext cx="55893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𝑏</m:t>
                          </m:r>
                        </m:e>
                        <m:sub>
                          <m:r>
                            <a:rPr lang="en-US" b="0" i="1" smtClean="0">
                              <a:latin typeface="Cambria Math" charset="0"/>
                            </a:rPr>
                            <m:t>3</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9250581" y="1524000"/>
                <a:ext cx="558935" cy="52751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409006" y="6365309"/>
                <a:ext cx="4420313" cy="148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m:t>
                      </m:r>
                      <m:nary>
                        <m:naryPr>
                          <m:chr m:val="∑"/>
                          <m:ctrlPr>
                            <a:rPr lang="en-US" i="1">
                              <a:latin typeface="Cambria Math" panose="02040503050406030204" pitchFamily="18" charset="0"/>
                              <a:ea typeface="Cambria Math" charset="0"/>
                              <a:cs typeface="Cambria Math" charset="0"/>
                            </a:rPr>
                          </m:ctrlPr>
                        </m:naryPr>
                        <m:sub>
                          <m:r>
                            <m:rPr>
                              <m:brk m:alnAt="9"/>
                            </m:rPr>
                            <a:rPr lang="en-US" i="1">
                              <a:latin typeface="Cambria Math" charset="0"/>
                              <a:ea typeface="Cambria Math" charset="0"/>
                              <a:cs typeface="Cambria Math" charset="0"/>
                            </a:rPr>
                            <m:t>𝑖</m:t>
                          </m:r>
                          <m:r>
                            <a:rPr lang="en-US" i="1">
                              <a:latin typeface="Cambria Math" charset="0"/>
                              <a:ea typeface="Cambria Math" charset="0"/>
                              <a:cs typeface="Cambria Math" charset="0"/>
                            </a:rPr>
                            <m:t>=1</m:t>
                          </m:r>
                        </m:sub>
                        <m:sup>
                          <m:r>
                            <a:rPr lang="en-US" i="1">
                              <a:latin typeface="Cambria Math" charset="0"/>
                              <a:ea typeface="Cambria Math" charset="0"/>
                              <a:cs typeface="Cambria Math" charset="0"/>
                            </a:rPr>
                            <m:t>4</m:t>
                          </m:r>
                        </m:sup>
                        <m:e>
                          <m:d>
                            <m:dPr>
                              <m:ctrlPr>
                                <a:rPr lang="is-IS" i="1">
                                  <a:latin typeface="Cambria Math" panose="02040503050406030204" pitchFamily="18" charset="0"/>
                                  <a:ea typeface="Cambria Math" charset="0"/>
                                  <a:cs typeface="Cambria Math" charset="0"/>
                                </a:rPr>
                              </m:ctrlPr>
                            </m:dPr>
                            <m:e>
                              <m:f>
                                <m:fPr>
                                  <m:ctrlPr>
                                    <a:rPr lang="bg-BG" i="1">
                                      <a:latin typeface="Cambria Math" panose="02040503050406030204" pitchFamily="18" charset="0"/>
                                      <a:ea typeface="Cambria Math" charset="0"/>
                                      <a:cs typeface="Cambria Math" charset="0"/>
                                    </a:rPr>
                                  </m:ctrlPr>
                                </m:fPr>
                                <m:num>
                                  <m:r>
                                    <a:rPr lang="en-US" i="1">
                                      <a:latin typeface="Cambria Math" charset="0"/>
                                      <a:ea typeface="Cambria Math" charset="0"/>
                                      <a:cs typeface="Cambria Math" charset="0"/>
                                    </a:rPr>
                                    <m:t>𝑝</m:t>
                                  </m:r>
                                </m:num>
                                <m:den>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𝑟</m:t>
                                      </m:r>
                                    </m:e>
                                    <m:sub>
                                      <m:r>
                                        <a:rPr lang="en-US" i="1">
                                          <a:latin typeface="Cambria Math" charset="0"/>
                                          <a:ea typeface="Cambria Math" charset="0"/>
                                          <a:cs typeface="Cambria Math" charset="0"/>
                                        </a:rPr>
                                        <m:t>𝑖</m:t>
                                      </m:r>
                                    </m:sub>
                                  </m:sSub>
                                </m:den>
                              </m:f>
                              <m:r>
                                <a:rPr lang="en-US" i="1">
                                  <a:latin typeface="Cambria Math" charset="0"/>
                                  <a:ea typeface="Cambria Math" charset="0"/>
                                  <a:cs typeface="Cambria Math" charset="0"/>
                                </a:rPr>
                                <m:t>+</m:t>
                              </m:r>
                              <m:f>
                                <m:fPr>
                                  <m:ctrlPr>
                                    <a:rPr lang="bg-BG" i="1">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𝑙</m:t>
                                      </m:r>
                                    </m:e>
                                    <m:sub>
                                      <m:r>
                                        <a:rPr lang="en-US" i="1">
                                          <a:latin typeface="Cambria Math" charset="0"/>
                                          <a:ea typeface="Cambria Math" charset="0"/>
                                          <a:cs typeface="Cambria Math" charset="0"/>
                                        </a:rPr>
                                        <m:t>𝑖</m:t>
                                      </m:r>
                                    </m:sub>
                                  </m:sSub>
                                </m:num>
                                <m:den>
                                  <m:r>
                                    <a:rPr lang="en-US" i="1">
                                      <a:latin typeface="Cambria Math" charset="0"/>
                                      <a:ea typeface="Cambria Math" charset="0"/>
                                      <a:cs typeface="Cambria Math" charset="0"/>
                                    </a:rPr>
                                    <m:t>𝑐</m:t>
                                  </m:r>
                                </m:den>
                              </m:f>
                            </m:e>
                          </m:d>
                          <m:r>
                            <a:rPr lang="en-US" i="1">
                              <a:solidFill>
                                <a:srgbClr val="FF0000"/>
                              </a:solidFill>
                              <a:latin typeface="Cambria Math" charset="0"/>
                              <a:ea typeface="Cambria Math" charset="0"/>
                              <a:cs typeface="Cambria Math" charset="0"/>
                            </a:rPr>
                            <m:t>+ </m:t>
                          </m:r>
                          <m:nary>
                            <m:naryPr>
                              <m:chr m:val="∑"/>
                              <m:ctrlPr>
                                <a:rPr lang="is-IS" i="1">
                                  <a:solidFill>
                                    <a:srgbClr val="FF0000"/>
                                  </a:solidFill>
                                  <a:latin typeface="Cambria Math" panose="02040503050406030204" pitchFamily="18" charset="0"/>
                                  <a:ea typeface="Cambria Math" charset="0"/>
                                  <a:cs typeface="Cambria Math" charset="0"/>
                                </a:rPr>
                              </m:ctrlPr>
                            </m:naryPr>
                            <m:sub>
                              <m:r>
                                <m:rPr>
                                  <m:brk m:alnAt="23"/>
                                </m:rPr>
                                <a:rPr lang="en-US" i="1">
                                  <a:solidFill>
                                    <a:srgbClr val="FF0000"/>
                                  </a:solidFill>
                                  <a:latin typeface="Cambria Math" charset="0"/>
                                  <a:ea typeface="Cambria Math" charset="0"/>
                                  <a:cs typeface="Cambria Math" charset="0"/>
                                </a:rPr>
                                <m:t>𝑖</m:t>
                              </m:r>
                              <m:r>
                                <a:rPr lang="en-US" i="1">
                                  <a:solidFill>
                                    <a:srgbClr val="FF0000"/>
                                  </a:solidFill>
                                  <a:latin typeface="Cambria Math" charset="0"/>
                                  <a:ea typeface="Cambria Math" charset="0"/>
                                  <a:cs typeface="Cambria Math" charset="0"/>
                                </a:rPr>
                                <m:t>=1</m:t>
                              </m:r>
                            </m:sub>
                            <m:sup>
                              <m:r>
                                <a:rPr lang="en-US" i="1">
                                  <a:solidFill>
                                    <a:srgbClr val="FF0000"/>
                                  </a:solidFill>
                                  <a:latin typeface="Cambria Math" charset="0"/>
                                  <a:ea typeface="Cambria Math" charset="0"/>
                                  <a:cs typeface="Cambria Math" charset="0"/>
                                </a:rPr>
                                <m:t>3</m:t>
                              </m:r>
                            </m:sup>
                            <m:e>
                              <m:f>
                                <m:fPr>
                                  <m:ctrlPr>
                                    <a:rPr lang="bg-BG" i="1">
                                      <a:solidFill>
                                        <a:srgbClr val="FF0000"/>
                                      </a:solidFill>
                                      <a:latin typeface="Cambria Math" panose="02040503050406030204" pitchFamily="18" charset="0"/>
                                      <a:ea typeface="Times New Roman" charset="0"/>
                                      <a:cs typeface="Times New Roman" charset="0"/>
                                    </a:rPr>
                                  </m:ctrlPr>
                                </m:fPr>
                                <m:num>
                                  <m:sSub>
                                    <m:sSubPr>
                                      <m:ctrlPr>
                                        <a:rPr lang="en-US" i="1">
                                          <a:solidFill>
                                            <a:srgbClr val="FF0000"/>
                                          </a:solidFill>
                                          <a:latin typeface="Cambria Math" panose="02040503050406030204" pitchFamily="18" charset="0"/>
                                          <a:ea typeface="Times New Roman" charset="0"/>
                                          <a:cs typeface="Times New Roman" charset="0"/>
                                        </a:rPr>
                                      </m:ctrlPr>
                                    </m:sSubPr>
                                    <m:e>
                                      <m:r>
                                        <a:rPr lang="en-US" i="1">
                                          <a:solidFill>
                                            <a:srgbClr val="FF0000"/>
                                          </a:solidFill>
                                          <a:latin typeface="Cambria Math" charset="0"/>
                                          <a:ea typeface="Times New Roman" charset="0"/>
                                          <a:cs typeface="Times New Roman" charset="0"/>
                                        </a:rPr>
                                        <m:t>𝑏</m:t>
                                      </m:r>
                                    </m:e>
                                    <m:sub>
                                      <m:r>
                                        <a:rPr lang="en-US" i="1">
                                          <a:solidFill>
                                            <a:srgbClr val="FF0000"/>
                                          </a:solidFill>
                                          <a:latin typeface="Cambria Math" charset="0"/>
                                          <a:ea typeface="Times New Roman" charset="0"/>
                                          <a:cs typeface="Times New Roman" charset="0"/>
                                        </a:rPr>
                                        <m:t>𝑖</m:t>
                                      </m:r>
                                    </m:sub>
                                  </m:sSub>
                                </m:num>
                                <m:den>
                                  <m:sSub>
                                    <m:sSubPr>
                                      <m:ctrlPr>
                                        <a:rPr lang="en-US" i="1">
                                          <a:solidFill>
                                            <a:srgbClr val="FF0000"/>
                                          </a:solidFill>
                                          <a:latin typeface="Cambria Math" panose="02040503050406030204" pitchFamily="18" charset="0"/>
                                          <a:ea typeface="Times New Roman" charset="0"/>
                                          <a:cs typeface="Times New Roman" charset="0"/>
                                        </a:rPr>
                                      </m:ctrlPr>
                                    </m:sSubPr>
                                    <m:e>
                                      <m:r>
                                        <a:rPr lang="en-US" i="1">
                                          <a:solidFill>
                                            <a:srgbClr val="FF0000"/>
                                          </a:solidFill>
                                          <a:latin typeface="Cambria Math" charset="0"/>
                                          <a:ea typeface="Times New Roman" charset="0"/>
                                          <a:cs typeface="Times New Roman" charset="0"/>
                                        </a:rPr>
                                        <m:t>𝑟</m:t>
                                      </m:r>
                                    </m:e>
                                    <m:sub>
                                      <m:r>
                                        <a:rPr lang="en-US" i="1">
                                          <a:solidFill>
                                            <a:srgbClr val="FF0000"/>
                                          </a:solidFill>
                                          <a:latin typeface="Cambria Math" charset="0"/>
                                          <a:ea typeface="Times New Roman" charset="0"/>
                                          <a:cs typeface="Times New Roman" charset="0"/>
                                        </a:rPr>
                                        <m:t>𝑖</m:t>
                                      </m:r>
                                    </m:sub>
                                  </m:sSub>
                                </m:den>
                              </m:f>
                            </m:e>
                          </m:nary>
                        </m:e>
                      </m:nary>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7409006" y="6365309"/>
                <a:ext cx="4420313" cy="1483291"/>
              </a:xfrm>
              <a:prstGeom prst="rect">
                <a:avLst/>
              </a:prstGeom>
              <a:blipFill rotWithShape="0">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67473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this is only an intuition</a:t>
            </a:r>
            <a:r>
              <a:rPr lang="is-IS" dirty="0"/>
              <a:t>…</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1447800" y="2590800"/>
                <a:ext cx="12435840" cy="4937760"/>
              </a:xfrm>
            </p:spPr>
            <p:txBody>
              <a:bodyPr/>
              <a:lstStyle/>
              <a:p>
                <a:pPr marL="514350" indent="-514350">
                  <a:buSzPct val="100000"/>
                  <a:buFont typeface="+mj-lt"/>
                  <a:buAutoNum type="arabicPeriod"/>
                </a:pPr>
                <a:r>
                  <a:rPr lang="en-US" dirty="0"/>
                  <a:t>Doesn’t tell us what happens when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charset="0"/>
                          </a:rPr>
                          <m:t>𝑟</m:t>
                        </m:r>
                      </m:e>
                      <m:sub>
                        <m:r>
                          <a:rPr lang="en-US" b="0" i="1" smtClean="0">
                            <a:latin typeface="Cambria Math" charset="0"/>
                          </a:rPr>
                          <m:t>2</m:t>
                        </m:r>
                      </m:sub>
                    </m:sSub>
                    <m:r>
                      <a:rPr lang="hr-HR" i="1" smtClean="0">
                        <a:latin typeface="Cambria Math" charset="0"/>
                        <a:ea typeface="Cambria Math" charset="0"/>
                        <a:cs typeface="Cambria Math" charset="0"/>
                      </a:rPr>
                      <m:t>&lt;</m:t>
                    </m:r>
                    <m:sSub>
                      <m:sSubPr>
                        <m:ctrlPr>
                          <a:rPr lang="en-US"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1</m:t>
                        </m:r>
                      </m:sub>
                    </m:sSub>
                  </m:oMath>
                </a14:m>
                <a:r>
                  <a:rPr lang="en-US" dirty="0"/>
                  <a:t>. Will packets be dropped?</a:t>
                </a:r>
              </a:p>
              <a:p>
                <a:pPr marL="514350" indent="-514350">
                  <a:buSzPct val="100000"/>
                  <a:buFont typeface="+mj-lt"/>
                  <a:buAutoNum type="arabicPeriod"/>
                </a:pPr>
                <a:endParaRPr lang="en-US" dirty="0"/>
              </a:p>
              <a:p>
                <a:pPr marL="514350" indent="-514350">
                  <a:buSzPct val="100000"/>
                  <a:buFont typeface="+mj-lt"/>
                  <a:buAutoNum type="arabicPeriod"/>
                </a:pPr>
                <a:r>
                  <a:rPr lang="en-US" dirty="0"/>
                  <a:t>Treats all packets sharing a queue as one big flow; it doesn’t give a different end-to-end delay to each flow.</a:t>
                </a:r>
              </a:p>
              <a:p>
                <a:endParaRPr lang="en-US" dirty="0"/>
              </a:p>
              <a:p>
                <a:r>
                  <a:rPr lang="en-US" dirty="0"/>
                  <a:t>Q: How can we give an upper bound on delay to each individual flow? </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1447800" y="2590800"/>
                <a:ext cx="12435840" cy="4937760"/>
              </a:xfrm>
              <a:blipFill rotWithShape="0">
                <a:blip r:embed="rId3"/>
                <a:stretch>
                  <a:fillRect l="-1422" t="-1852" r="-784"/>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92BF0D90-96B9-DC48-8428-5ED7CC121714}" type="slidenum">
              <a:rPr lang="en-US" smtClean="0"/>
              <a:pPr/>
              <a:t>44</a:t>
            </a:fld>
            <a:endParaRPr lang="en-US"/>
          </a:p>
        </p:txBody>
      </p:sp>
    </p:spTree>
    <p:extLst>
      <p:ext uri="{BB962C8B-B14F-4D97-AF65-F5344CB8AC3E}">
        <p14:creationId xmlns:p14="http://schemas.microsoft.com/office/powerpoint/2010/main" val="3343195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45</a:t>
            </a:fld>
            <a:endParaRPr lang="en-US" dirty="0"/>
          </a:p>
        </p:txBody>
      </p:sp>
      <p:sp>
        <p:nvSpPr>
          <p:cNvPr id="8" name="Line 3"/>
          <p:cNvSpPr>
            <a:spLocks noChangeShapeType="1"/>
          </p:cNvSpPr>
          <p:nvPr/>
        </p:nvSpPr>
        <p:spPr bwMode="auto">
          <a:xfrm>
            <a:off x="11506199" y="4583219"/>
            <a:ext cx="1644708"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086600" y="3996224"/>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088581" y="2200122"/>
            <a:ext cx="2021791"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64633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088581" y="5792326"/>
            <a:ext cx="2021791"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56618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683200"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 name="Rectangle 37"/>
          <p:cNvSpPr/>
          <p:nvPr/>
        </p:nvSpPr>
        <p:spPr>
          <a:xfrm>
            <a:off x="10562175" y="5289896"/>
            <a:ext cx="1627378" cy="619850"/>
          </a:xfrm>
          <a:prstGeom prst="rect">
            <a:avLst/>
          </a:prstGeom>
        </p:spPr>
        <p:txBody>
          <a:bodyPr wrap="squar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baseline="-25000"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1</a:t>
            </a:r>
          </a:p>
        </p:txBody>
      </p:sp>
      <p:sp>
        <p:nvSpPr>
          <p:cNvPr id="39" name="TextBox 38"/>
          <p:cNvSpPr txBox="1"/>
          <p:nvPr/>
        </p:nvSpPr>
        <p:spPr>
          <a:xfrm>
            <a:off x="10642380" y="5525106"/>
            <a:ext cx="266420" cy="619850"/>
          </a:xfrm>
          <a:prstGeom prst="rect">
            <a:avLst/>
          </a:prstGeom>
          <a:noFill/>
        </p:spPr>
        <p:txBody>
          <a:bodyPr wrap="none" rtlCol="0">
            <a:spAutoFit/>
          </a:bodyPr>
          <a:lstStyle/>
          <a:p>
            <a:r>
              <a:rPr lang="en-US" i="1" baseline="-25000">
                <a:latin typeface="Bookman Old Style" charset="0"/>
              </a:rPr>
              <a:t>i</a:t>
            </a:r>
            <a:endParaRPr lang="en-US" dirty="0"/>
          </a:p>
        </p:txBody>
      </p: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83548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
        <p:nvSpPr>
          <p:cNvPr id="34" name="Line 3"/>
          <p:cNvSpPr>
            <a:spLocks noChangeShapeType="1"/>
          </p:cNvSpPr>
          <p:nvPr/>
        </p:nvSpPr>
        <p:spPr bwMode="auto">
          <a:xfrm>
            <a:off x="2133944" y="4529726"/>
            <a:ext cx="896693" cy="154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5" name="Line 3"/>
          <p:cNvSpPr>
            <a:spLocks noChangeShapeType="1"/>
          </p:cNvSpPr>
          <p:nvPr/>
        </p:nvSpPr>
        <p:spPr bwMode="auto">
          <a:xfrm flipV="1">
            <a:off x="2005856" y="4822075"/>
            <a:ext cx="1024782" cy="223018"/>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6" name="Line 3"/>
          <p:cNvSpPr>
            <a:spLocks noChangeShapeType="1"/>
          </p:cNvSpPr>
          <p:nvPr/>
        </p:nvSpPr>
        <p:spPr bwMode="auto">
          <a:xfrm>
            <a:off x="1981200" y="3905070"/>
            <a:ext cx="1066800" cy="317953"/>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8" name="Freeform 47"/>
          <p:cNvSpPr/>
          <p:nvPr/>
        </p:nvSpPr>
        <p:spPr>
          <a:xfrm flipV="1">
            <a:off x="4485464" y="4994533"/>
            <a:ext cx="2473392" cy="141724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Freeform 48"/>
          <p:cNvSpPr/>
          <p:nvPr/>
        </p:nvSpPr>
        <p:spPr>
          <a:xfrm>
            <a:off x="4485463" y="2772560"/>
            <a:ext cx="2473393" cy="1284158"/>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3" name="Rounded Rectangle 12"/>
          <p:cNvSpPr/>
          <p:nvPr/>
        </p:nvSpPr>
        <p:spPr bwMode="auto">
          <a:xfrm>
            <a:off x="3048000" y="4040144"/>
            <a:ext cx="2272320" cy="1004949"/>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j-lt"/>
                <a:ea typeface="ＭＳ Ｐゴシック" charset="0"/>
              </a:rPr>
              <a:t>Classify</a:t>
            </a:r>
            <a:r>
              <a:rPr kumimoji="0" lang="en-US" sz="2400" b="0" i="0" u="none" strike="noStrike" cap="none" normalizeH="0">
                <a:ln>
                  <a:noFill/>
                </a:ln>
                <a:solidFill>
                  <a:schemeClr val="tx1"/>
                </a:solidFill>
                <a:effectLst/>
                <a:latin typeface="+mj-lt"/>
                <a:ea typeface="ＭＳ Ｐゴシック" charset="0"/>
              </a:rPr>
              <a:t> packets into flows</a:t>
            </a:r>
            <a:endParaRPr kumimoji="0" lang="en-US" sz="2400" b="0" i="0" u="none" strike="noStrike" cap="none" normalizeH="0" baseline="0">
              <a:ln>
                <a:noFill/>
              </a:ln>
              <a:solidFill>
                <a:schemeClr val="tx1"/>
              </a:solidFill>
              <a:effectLst/>
              <a:latin typeface="+mj-lt"/>
              <a:ea typeface="ＭＳ Ｐゴシック" charset="0"/>
            </a:endParaRPr>
          </a:p>
        </p:txBody>
      </p:sp>
      <p:sp>
        <p:nvSpPr>
          <p:cNvPr id="14" name="TextBox 13"/>
          <p:cNvSpPr txBox="1"/>
          <p:nvPr/>
        </p:nvSpPr>
        <p:spPr>
          <a:xfrm>
            <a:off x="-344" y="3905071"/>
            <a:ext cx="2286344" cy="1200329"/>
          </a:xfrm>
          <a:prstGeom prst="rect">
            <a:avLst/>
          </a:prstGeom>
          <a:noFill/>
        </p:spPr>
        <p:txBody>
          <a:bodyPr wrap="square" rtlCol="0">
            <a:spAutoFit/>
          </a:bodyPr>
          <a:lstStyle/>
          <a:p>
            <a:pPr algn="ctr"/>
            <a:r>
              <a:rPr lang="en-US" sz="2400" dirty="0">
                <a:latin typeface="+mj-lt"/>
              </a:rPr>
              <a:t>Packets arriving </a:t>
            </a:r>
            <a:r>
              <a:rPr lang="en-US" sz="2400">
                <a:latin typeface="+mj-lt"/>
              </a:rPr>
              <a:t>to different ingress </a:t>
            </a:r>
            <a:r>
              <a:rPr lang="en-US" sz="2400" dirty="0">
                <a:latin typeface="+mj-lt"/>
              </a:rPr>
              <a:t>ports</a:t>
            </a:r>
          </a:p>
        </p:txBody>
      </p:sp>
      <p:sp>
        <p:nvSpPr>
          <p:cNvPr id="51" name="Rounded Rectangle 50"/>
          <p:cNvSpPr/>
          <p:nvPr/>
        </p:nvSpPr>
        <p:spPr bwMode="auto">
          <a:xfrm>
            <a:off x="9941315" y="4130696"/>
            <a:ext cx="1564885" cy="914397"/>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2400">
                <a:latin typeface="+mj-lt"/>
              </a:rPr>
              <a:t>Packet scheduler</a:t>
            </a:r>
            <a:endParaRPr lang="en-US" sz="2400" dirty="0">
              <a:latin typeface="+mj-lt"/>
            </a:endParaRPr>
          </a:p>
        </p:txBody>
      </p:sp>
    </p:spTree>
    <p:extLst>
      <p:ext uri="{BB962C8B-B14F-4D97-AF65-F5344CB8AC3E}">
        <p14:creationId xmlns:p14="http://schemas.microsoft.com/office/powerpoint/2010/main" val="4019187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46</a:t>
            </a:fld>
            <a:endParaRPr lang="en-US" dirty="0"/>
          </a:p>
        </p:txBody>
      </p:sp>
      <p:sp>
        <p:nvSpPr>
          <p:cNvPr id="8" name="Line 3"/>
          <p:cNvSpPr>
            <a:spLocks noChangeShapeType="1"/>
          </p:cNvSpPr>
          <p:nvPr/>
        </p:nvSpPr>
        <p:spPr bwMode="auto">
          <a:xfrm>
            <a:off x="11506199" y="4583219"/>
            <a:ext cx="1644708"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086600" y="3996224"/>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088581" y="2200122"/>
            <a:ext cx="2021791"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64633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088581" y="5792326"/>
            <a:ext cx="2021791"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566181"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683200"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 name="Rectangle 37"/>
          <p:cNvSpPr/>
          <p:nvPr/>
        </p:nvSpPr>
        <p:spPr>
          <a:xfrm>
            <a:off x="10562175" y="5289896"/>
            <a:ext cx="1627378" cy="619850"/>
          </a:xfrm>
          <a:prstGeom prst="rect">
            <a:avLst/>
          </a:prstGeom>
        </p:spPr>
        <p:txBody>
          <a:bodyPr wrap="squar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baseline="-25000"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1</a:t>
            </a:r>
          </a:p>
        </p:txBody>
      </p:sp>
      <p:sp>
        <p:nvSpPr>
          <p:cNvPr id="39" name="TextBox 38"/>
          <p:cNvSpPr txBox="1"/>
          <p:nvPr/>
        </p:nvSpPr>
        <p:spPr>
          <a:xfrm>
            <a:off x="10642380" y="5525106"/>
            <a:ext cx="266420" cy="619850"/>
          </a:xfrm>
          <a:prstGeom prst="rect">
            <a:avLst/>
          </a:prstGeom>
          <a:noFill/>
        </p:spPr>
        <p:txBody>
          <a:bodyPr wrap="none" rtlCol="0">
            <a:spAutoFit/>
          </a:bodyPr>
          <a:lstStyle/>
          <a:p>
            <a:r>
              <a:rPr lang="en-US" i="1" baseline="-25000">
                <a:latin typeface="Bookman Old Style" charset="0"/>
              </a:rPr>
              <a:t>i</a:t>
            </a:r>
            <a:endParaRPr lang="en-US" dirty="0"/>
          </a:p>
        </p:txBody>
      </p: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83548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
        <p:nvSpPr>
          <p:cNvPr id="34" name="Line 3"/>
          <p:cNvSpPr>
            <a:spLocks noChangeShapeType="1"/>
          </p:cNvSpPr>
          <p:nvPr/>
        </p:nvSpPr>
        <p:spPr bwMode="auto">
          <a:xfrm>
            <a:off x="2133944" y="4529726"/>
            <a:ext cx="896693" cy="154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5" name="Line 3"/>
          <p:cNvSpPr>
            <a:spLocks noChangeShapeType="1"/>
          </p:cNvSpPr>
          <p:nvPr/>
        </p:nvSpPr>
        <p:spPr bwMode="auto">
          <a:xfrm flipV="1">
            <a:off x="2005856" y="4822075"/>
            <a:ext cx="1024782" cy="223018"/>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6" name="Line 3"/>
          <p:cNvSpPr>
            <a:spLocks noChangeShapeType="1"/>
          </p:cNvSpPr>
          <p:nvPr/>
        </p:nvSpPr>
        <p:spPr bwMode="auto">
          <a:xfrm>
            <a:off x="1981200" y="3905070"/>
            <a:ext cx="1066800" cy="317953"/>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8" name="Freeform 47"/>
          <p:cNvSpPr/>
          <p:nvPr/>
        </p:nvSpPr>
        <p:spPr>
          <a:xfrm flipV="1">
            <a:off x="4485464" y="4994533"/>
            <a:ext cx="2473392" cy="141724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Freeform 48"/>
          <p:cNvSpPr/>
          <p:nvPr/>
        </p:nvSpPr>
        <p:spPr>
          <a:xfrm>
            <a:off x="4485463" y="2772560"/>
            <a:ext cx="2473393" cy="1284158"/>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3" name="Rounded Rectangle 12"/>
          <p:cNvSpPr/>
          <p:nvPr/>
        </p:nvSpPr>
        <p:spPr bwMode="auto">
          <a:xfrm>
            <a:off x="3048000" y="4040144"/>
            <a:ext cx="2272320" cy="1004949"/>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j-lt"/>
                <a:ea typeface="ＭＳ Ｐゴシック" charset="0"/>
              </a:rPr>
              <a:t>Classify</a:t>
            </a:r>
            <a:r>
              <a:rPr kumimoji="0" lang="en-US" sz="2400" b="0" i="0" u="none" strike="noStrike" cap="none" normalizeH="0">
                <a:ln>
                  <a:noFill/>
                </a:ln>
                <a:solidFill>
                  <a:schemeClr val="tx1"/>
                </a:solidFill>
                <a:effectLst/>
                <a:latin typeface="+mj-lt"/>
                <a:ea typeface="ＭＳ Ｐゴシック" charset="0"/>
              </a:rPr>
              <a:t> packets into flows</a:t>
            </a:r>
            <a:endParaRPr kumimoji="0" lang="en-US" sz="2400" b="0" i="0" u="none" strike="noStrike" cap="none" normalizeH="0" baseline="0">
              <a:ln>
                <a:noFill/>
              </a:ln>
              <a:solidFill>
                <a:schemeClr val="tx1"/>
              </a:solidFill>
              <a:effectLst/>
              <a:latin typeface="+mj-lt"/>
              <a:ea typeface="ＭＳ Ｐゴシック" charset="0"/>
            </a:endParaRPr>
          </a:p>
        </p:txBody>
      </p:sp>
      <p:sp>
        <p:nvSpPr>
          <p:cNvPr id="14" name="TextBox 13"/>
          <p:cNvSpPr txBox="1"/>
          <p:nvPr/>
        </p:nvSpPr>
        <p:spPr>
          <a:xfrm>
            <a:off x="-344" y="3905071"/>
            <a:ext cx="2286344" cy="1200329"/>
          </a:xfrm>
          <a:prstGeom prst="rect">
            <a:avLst/>
          </a:prstGeom>
          <a:noFill/>
        </p:spPr>
        <p:txBody>
          <a:bodyPr wrap="square" rtlCol="0">
            <a:spAutoFit/>
          </a:bodyPr>
          <a:lstStyle/>
          <a:p>
            <a:pPr algn="ctr"/>
            <a:r>
              <a:rPr lang="en-US" sz="2400" dirty="0">
                <a:latin typeface="+mj-lt"/>
              </a:rPr>
              <a:t>Packets arriving </a:t>
            </a:r>
            <a:r>
              <a:rPr lang="en-US" sz="2400">
                <a:latin typeface="+mj-lt"/>
              </a:rPr>
              <a:t>to different ingress </a:t>
            </a:r>
            <a:r>
              <a:rPr lang="en-US" sz="2400" dirty="0">
                <a:latin typeface="+mj-lt"/>
              </a:rPr>
              <a:t>ports</a:t>
            </a:r>
          </a:p>
        </p:txBody>
      </p:sp>
      <p:sp>
        <p:nvSpPr>
          <p:cNvPr id="51" name="Rounded Rectangle 50"/>
          <p:cNvSpPr/>
          <p:nvPr/>
        </p:nvSpPr>
        <p:spPr bwMode="auto">
          <a:xfrm>
            <a:off x="9941315" y="4130696"/>
            <a:ext cx="1564885" cy="914397"/>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2400">
                <a:latin typeface="+mj-lt"/>
              </a:rPr>
              <a:t>Packet scheduler</a:t>
            </a:r>
            <a:endParaRPr lang="en-US" sz="2400" dirty="0">
              <a:latin typeface="+mj-lt"/>
            </a:endParaRPr>
          </a:p>
        </p:txBody>
      </p:sp>
      <p:sp>
        <p:nvSpPr>
          <p:cNvPr id="47" name="Rectangle 46"/>
          <p:cNvSpPr/>
          <p:nvPr/>
        </p:nvSpPr>
        <p:spPr bwMode="auto">
          <a:xfrm>
            <a:off x="838199" y="3143024"/>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2" name="Rectangle 51"/>
          <p:cNvSpPr/>
          <p:nvPr/>
        </p:nvSpPr>
        <p:spPr bwMode="auto">
          <a:xfrm>
            <a:off x="838200" y="3143024"/>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6" name="Straight Arrow Connector 15"/>
          <p:cNvCxnSpPr/>
          <p:nvPr/>
        </p:nvCxnSpPr>
        <p:spPr bwMode="auto">
          <a:xfrm>
            <a:off x="7086600" y="3707212"/>
            <a:ext cx="2039292" cy="265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 name="TextBox 4"/>
          <p:cNvSpPr txBox="1"/>
          <p:nvPr/>
        </p:nvSpPr>
        <p:spPr>
          <a:xfrm>
            <a:off x="7799674" y="3439180"/>
            <a:ext cx="429926"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r>
              <a:rPr lang="en-US" sz="2800" i="1" baseline="-25000" dirty="0">
                <a:latin typeface="Times New Roman" charset="0"/>
                <a:ea typeface="Times New Roman" charset="0"/>
                <a:cs typeface="Times New Roman" charset="0"/>
              </a:rPr>
              <a:t>i</a:t>
            </a:r>
          </a:p>
        </p:txBody>
      </p:sp>
      <p:grpSp>
        <p:nvGrpSpPr>
          <p:cNvPr id="17" name="Group 16"/>
          <p:cNvGrpSpPr/>
          <p:nvPr/>
        </p:nvGrpSpPr>
        <p:grpSpPr>
          <a:xfrm>
            <a:off x="1097280" y="5709875"/>
            <a:ext cx="3086880" cy="1757725"/>
            <a:chOff x="1097280" y="5709875"/>
            <a:chExt cx="3086880" cy="1757725"/>
          </a:xfrm>
        </p:grpSpPr>
        <p:sp>
          <p:nvSpPr>
            <p:cNvPr id="15" name="Rectangle 14"/>
            <p:cNvSpPr/>
            <p:nvPr/>
          </p:nvSpPr>
          <p:spPr bwMode="auto">
            <a:xfrm>
              <a:off x="1097280" y="5709875"/>
              <a:ext cx="3086880" cy="1757725"/>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76200" dir="2700000" algn="tl"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mc:AlternateContent xmlns:mc="http://schemas.openxmlformats.org/markup-compatibility/2006" xmlns:a14="http://schemas.microsoft.com/office/drawing/2010/main">
          <mc:Choice Requires="a14">
            <p:sp>
              <p:nvSpPr>
                <p:cNvPr id="6" name="Rectangle 5"/>
                <p:cNvSpPr/>
                <p:nvPr/>
              </p:nvSpPr>
              <p:spPr>
                <a:xfrm>
                  <a:off x="2384237" y="5944325"/>
                  <a:ext cx="1501565" cy="12184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𝑏</m:t>
                                </m:r>
                              </m:e>
                              <m:sub>
                                <m:r>
                                  <a:rPr lang="en-US" b="0" i="1" smtClean="0">
                                    <a:latin typeface="Cambria Math" charset="0"/>
                                    <a:ea typeface="Cambria Math" charset="0"/>
                                    <a:cs typeface="Cambria Math" charset="0"/>
                                  </a:rPr>
                                  <m:t>𝑖</m:t>
                                </m:r>
                              </m:sub>
                            </m:sSub>
                          </m:num>
                          <m:den>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𝜙</m:t>
                                </m:r>
                              </m:e>
                              <m:sub>
                                <m:r>
                                  <a:rPr lang="en-US" i="1">
                                    <a:latin typeface="Cambria Math" charset="0"/>
                                    <a:ea typeface="Cambria Math" charset="0"/>
                                    <a:cs typeface="Cambria Math" charset="0"/>
                                  </a:rPr>
                                  <m:t>𝑖</m:t>
                                </m:r>
                              </m:sub>
                            </m:sSub>
                            <m:r>
                              <a:rPr lang="en-US" i="1">
                                <a:latin typeface="Cambria Math" charset="0"/>
                                <a:ea typeface="Cambria Math" charset="0"/>
                                <a:cs typeface="Cambria Math" charset="0"/>
                              </a:rPr>
                              <m:t>𝑅</m:t>
                            </m:r>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2384237" y="5944325"/>
                  <a:ext cx="1501565" cy="1218475"/>
                </a:xfrm>
                <a:prstGeom prst="rect">
                  <a:avLst/>
                </a:prstGeom>
                <a:blipFill rotWithShape="0">
                  <a:blip r:embed="rId3"/>
                  <a:stretch>
                    <a:fillRect/>
                  </a:stretch>
                </a:blipFill>
              </p:spPr>
              <p:txBody>
                <a:bodyPr/>
                <a:lstStyle/>
                <a:p>
                  <a:r>
                    <a:rPr lang="en-US">
                      <a:noFill/>
                    </a:rPr>
                    <a:t> </a:t>
                  </a:r>
                </a:p>
              </p:txBody>
            </p:sp>
          </mc:Fallback>
        </mc:AlternateContent>
        <p:sp>
          <p:nvSpPr>
            <p:cNvPr id="7" name="TextBox 6"/>
            <p:cNvSpPr txBox="1"/>
            <p:nvPr/>
          </p:nvSpPr>
          <p:spPr>
            <a:xfrm>
              <a:off x="1295400" y="6224246"/>
              <a:ext cx="1135375" cy="619850"/>
            </a:xfrm>
            <a:prstGeom prst="rect">
              <a:avLst/>
            </a:prstGeom>
            <a:noFill/>
          </p:spPr>
          <p:txBody>
            <a:bodyPr wrap="none" rtlCol="0">
              <a:spAutoFit/>
            </a:bodyPr>
            <a:lstStyle/>
            <a:p>
              <a:r>
                <a:rPr lang="en-US">
                  <a:latin typeface="+mj-lt"/>
                </a:rPr>
                <a:t>delay</a:t>
              </a:r>
            </a:p>
          </p:txBody>
        </p:sp>
      </p:grpSp>
    </p:spTree>
    <p:extLst>
      <p:ext uri="{BB962C8B-B14F-4D97-AF65-F5344CB8AC3E}">
        <p14:creationId xmlns:p14="http://schemas.microsoft.com/office/powerpoint/2010/main" val="57679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4.65278E-6 -3.7037E-6 C 0.00803 -0.00308 0.01617 -0.00598 0.04113 0.01351 C 0.06609 0.0328 0.07357 0.09684 0.14942 0.11652 C 0.22516 0.136 0.49632 0.13137 0.49632 0.13156 " pathEditMode="relative" rAng="0" ptsTypes="AAAA">
                                      <p:cBhvr>
                                        <p:cTn id="9" dur="1000" fill="hold"/>
                                        <p:tgtEl>
                                          <p:spTgt spid="47"/>
                                        </p:tgtEl>
                                        <p:attrNameLst>
                                          <p:attrName>ppt_x</p:attrName>
                                          <p:attrName>ppt_y</p:attrName>
                                        </p:attrNameLst>
                                      </p:cBhvr>
                                      <p:rCtr x="24816" y="6462"/>
                                    </p:animMotion>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par>
                          <p:cTn id="13" fill="hold">
                            <p:stCondLst>
                              <p:cond delay="1000"/>
                            </p:stCondLst>
                            <p:childTnLst>
                              <p:par>
                                <p:cTn id="14" presetID="0" presetClass="path" presetSubtype="0" accel="50000" decel="50000" fill="hold" grpId="1" nodeType="afterEffect">
                                  <p:stCondLst>
                                    <p:cond delay="0"/>
                                  </p:stCondLst>
                                  <p:childTnLst>
                                    <p:animMotion origin="layout" path="M -4.65278E-6 -3.7037E-6 C 0.00684 -0.00308 0.01389 -0.00598 0.0357 0.01351 C 0.05751 0.0328 0.06392 0.09684 0.1301 0.11652 C 0.19608 0.136 0.43251 0.13137 0.43251 0.13156 " pathEditMode="relative" rAng="0" ptsTypes="AAAA">
                                      <p:cBhvr>
                                        <p:cTn id="15" dur="1000" fill="hold"/>
                                        <p:tgtEl>
                                          <p:spTgt spid="52"/>
                                        </p:tgtEl>
                                        <p:attrNameLst>
                                          <p:attrName>ppt_x</p:attrName>
                                          <p:attrName>ppt_y</p:attrName>
                                        </p:attrNameLst>
                                      </p:cBhvr>
                                      <p:rCtr x="21625" y="6462"/>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52" grpId="0" animBg="1"/>
      <p:bldP spid="5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bwMode="auto">
          <a:xfrm>
            <a:off x="12849388" y="4562794"/>
            <a:ext cx="1552412" cy="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Connector 41"/>
          <p:cNvCxnSpPr/>
          <p:nvPr/>
        </p:nvCxnSpPr>
        <p:spPr bwMode="auto">
          <a:xfrm>
            <a:off x="3505200" y="4868178"/>
            <a:ext cx="2660281" cy="1536488"/>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4" name="Straight Connector 43"/>
          <p:cNvCxnSpPr/>
          <p:nvPr/>
        </p:nvCxnSpPr>
        <p:spPr bwMode="auto">
          <a:xfrm flipV="1">
            <a:off x="4179902" y="3102595"/>
            <a:ext cx="2010234" cy="125356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Straight Connector 46"/>
          <p:cNvCxnSpPr/>
          <p:nvPr/>
        </p:nvCxnSpPr>
        <p:spPr bwMode="auto">
          <a:xfrm>
            <a:off x="8486613" y="3212115"/>
            <a:ext cx="2105187" cy="978885"/>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Straight Connector 49"/>
          <p:cNvCxnSpPr/>
          <p:nvPr/>
        </p:nvCxnSpPr>
        <p:spPr bwMode="auto">
          <a:xfrm flipV="1">
            <a:off x="8486613" y="4953000"/>
            <a:ext cx="2666999" cy="161946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Title 1"/>
          <p:cNvSpPr>
            <a:spLocks noGrp="1"/>
          </p:cNvSpPr>
          <p:nvPr>
            <p:ph type="title"/>
          </p:nvPr>
        </p:nvSpPr>
        <p:spPr/>
        <p:txBody>
          <a:bodyPr/>
          <a:lstStyle/>
          <a:p>
            <a:r>
              <a:rPr lang="en-US" dirty="0"/>
              <a:t>Bounding end-to-end delay</a:t>
            </a:r>
          </a:p>
        </p:txBody>
      </p:sp>
      <p:sp>
        <p:nvSpPr>
          <p:cNvPr id="4" name="Slide Number Placeholder 3"/>
          <p:cNvSpPr>
            <a:spLocks noGrp="1"/>
          </p:cNvSpPr>
          <p:nvPr>
            <p:ph type="sldNum" sz="quarter" idx="12"/>
          </p:nvPr>
        </p:nvSpPr>
        <p:spPr>
          <a:xfrm>
            <a:off x="11153612" y="7680960"/>
            <a:ext cx="3048000" cy="548640"/>
          </a:xfrm>
        </p:spPr>
        <p:txBody>
          <a:bodyPr/>
          <a:lstStyle/>
          <a:p>
            <a:fld id="{47BB83B6-92F4-494F-9F1D-BD99F394F2F6}" type="slidenum">
              <a:rPr lang="en-US" smtClean="0"/>
              <a:pPr/>
              <a:t>47</a:t>
            </a:fld>
            <a:endParaRPr lang="en-US"/>
          </a:p>
        </p:txBody>
      </p:sp>
      <p:pic>
        <p:nvPicPr>
          <p:cNvPr id="24"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514812" y="617220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32"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9945624" y="409554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40"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514812" y="2553217"/>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cxnSp>
        <p:nvCxnSpPr>
          <p:cNvPr id="54" name="Straight Connector 53"/>
          <p:cNvCxnSpPr/>
          <p:nvPr/>
        </p:nvCxnSpPr>
        <p:spPr bwMode="auto">
          <a:xfrm>
            <a:off x="533400" y="4562794"/>
            <a:ext cx="942812" cy="19843"/>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6"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323812" y="409554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74" name="Rectangle 73"/>
          <p:cNvSpPr/>
          <p:nvPr/>
        </p:nvSpPr>
        <p:spPr bwMode="auto">
          <a:xfrm>
            <a:off x="224835" y="3701557"/>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354231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0 0 C 0.04253 -0.01293 0.08517 -0.02585 0.12869 -0.00212 C 0.1722 0.0216 0.21451 0.09491 0.26117 0.14236 C 0.30783 0.18981 0.36198 0.26234 0.40863 0.28241 C 0.45529 0.30228 0.49164 0.29822 0.54112 0.26234 C 0.59071 0.22646 0.6416 0.10494 0.70616 0.06674 C 0.77072 0.02855 0.92871 0.03337 0.92871 0.03337 " pathEditMode="relative" ptsTypes="AAAAAAA">
                                      <p:cBhvr>
                                        <p:cTn id="9" dur="2000" fill="hold"/>
                                        <p:tgtEl>
                                          <p:spTgt spid="7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Bounding end-to-end delay</a:t>
            </a:r>
          </a:p>
        </p:txBody>
      </p:sp>
      <p:sp>
        <p:nvSpPr>
          <p:cNvPr id="4" name="Slide Number Placeholder 3"/>
          <p:cNvSpPr>
            <a:spLocks noGrp="1"/>
          </p:cNvSpPr>
          <p:nvPr>
            <p:ph type="sldNum" sz="quarter" idx="12"/>
          </p:nvPr>
        </p:nvSpPr>
        <p:spPr>
          <a:xfrm>
            <a:off x="11153612" y="7680960"/>
            <a:ext cx="3048000" cy="548640"/>
          </a:xfrm>
        </p:spPr>
        <p:txBody>
          <a:bodyPr/>
          <a:lstStyle/>
          <a:p>
            <a:fld id="{47BB83B6-92F4-494F-9F1D-BD99F394F2F6}" type="slidenum">
              <a:rPr lang="en-US" smtClean="0"/>
              <a:pPr/>
              <a:t>48</a:t>
            </a:fld>
            <a:endParaRPr lang="en-US" dirty="0"/>
          </a:p>
        </p:txBody>
      </p:sp>
      <p:sp>
        <p:nvSpPr>
          <p:cNvPr id="17" name="Freeform 16"/>
          <p:cNvSpPr/>
          <p:nvPr/>
        </p:nvSpPr>
        <p:spPr bwMode="auto">
          <a:xfrm>
            <a:off x="6571136" y="6225284"/>
            <a:ext cx="896464" cy="728176"/>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 name="Rectangle 17"/>
          <p:cNvSpPr/>
          <p:nvPr/>
        </p:nvSpPr>
        <p:spPr>
          <a:xfrm>
            <a:off x="7528955" y="588665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19" name="Line 3"/>
          <p:cNvSpPr>
            <a:spLocks noChangeShapeType="1"/>
          </p:cNvSpPr>
          <p:nvPr/>
        </p:nvSpPr>
        <p:spPr bwMode="auto">
          <a:xfrm>
            <a:off x="7451905" y="657245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20" name="Straight Connector 19"/>
          <p:cNvCxnSpPr/>
          <p:nvPr/>
        </p:nvCxnSpPr>
        <p:spPr bwMode="auto">
          <a:xfrm>
            <a:off x="7104536" y="640466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1" name="Line 3"/>
          <p:cNvSpPr>
            <a:spLocks noChangeShapeType="1"/>
          </p:cNvSpPr>
          <p:nvPr/>
        </p:nvSpPr>
        <p:spPr bwMode="auto">
          <a:xfrm flipV="1">
            <a:off x="6165481" y="6572459"/>
            <a:ext cx="558055"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22" name="Straight Arrow Connector 21"/>
          <p:cNvCxnSpPr/>
          <p:nvPr/>
        </p:nvCxnSpPr>
        <p:spPr bwMode="auto">
          <a:xfrm>
            <a:off x="6571136" y="6105079"/>
            <a:ext cx="89646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TextBox 22"/>
          <p:cNvSpPr txBox="1"/>
          <p:nvPr/>
        </p:nvSpPr>
        <p:spPr>
          <a:xfrm>
            <a:off x="6827010" y="5581859"/>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24" name="Picture 42"/>
          <p:cNvPicPr>
            <a:picLocks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5514812" y="617220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5" name="Freeform 24"/>
          <p:cNvSpPr/>
          <p:nvPr/>
        </p:nvSpPr>
        <p:spPr bwMode="auto">
          <a:xfrm>
            <a:off x="11001948" y="4148624"/>
            <a:ext cx="896464" cy="728176"/>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 name="Rectangle 25"/>
          <p:cNvSpPr/>
          <p:nvPr/>
        </p:nvSpPr>
        <p:spPr>
          <a:xfrm>
            <a:off x="11959767" y="380999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27" name="Line 3"/>
          <p:cNvSpPr>
            <a:spLocks noChangeShapeType="1"/>
          </p:cNvSpPr>
          <p:nvPr/>
        </p:nvSpPr>
        <p:spPr bwMode="auto">
          <a:xfrm>
            <a:off x="11882717" y="449579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28" name="Straight Connector 27"/>
          <p:cNvCxnSpPr/>
          <p:nvPr/>
        </p:nvCxnSpPr>
        <p:spPr bwMode="auto">
          <a:xfrm>
            <a:off x="11535348" y="432800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Line 3"/>
          <p:cNvSpPr>
            <a:spLocks noChangeShapeType="1"/>
          </p:cNvSpPr>
          <p:nvPr/>
        </p:nvSpPr>
        <p:spPr bwMode="auto">
          <a:xfrm flipV="1">
            <a:off x="10596293" y="4495799"/>
            <a:ext cx="558055"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0" name="Straight Arrow Connector 29"/>
          <p:cNvCxnSpPr/>
          <p:nvPr/>
        </p:nvCxnSpPr>
        <p:spPr bwMode="auto">
          <a:xfrm>
            <a:off x="11001948" y="4028419"/>
            <a:ext cx="89646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TextBox 30"/>
          <p:cNvSpPr txBox="1"/>
          <p:nvPr/>
        </p:nvSpPr>
        <p:spPr>
          <a:xfrm>
            <a:off x="11257822" y="3505199"/>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32" name="Picture 42"/>
          <p:cNvPicPr>
            <a:picLocks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9945624" y="409554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40"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514812" y="2553217"/>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5" name="Freeform 4"/>
          <p:cNvSpPr/>
          <p:nvPr/>
        </p:nvSpPr>
        <p:spPr bwMode="auto">
          <a:xfrm>
            <a:off x="2380136" y="4148624"/>
            <a:ext cx="896464" cy="728176"/>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 name="Rectangle 5"/>
          <p:cNvSpPr/>
          <p:nvPr/>
        </p:nvSpPr>
        <p:spPr>
          <a:xfrm>
            <a:off x="3337955" y="380999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7" name="Line 3"/>
          <p:cNvSpPr>
            <a:spLocks noChangeShapeType="1"/>
          </p:cNvSpPr>
          <p:nvPr/>
        </p:nvSpPr>
        <p:spPr bwMode="auto">
          <a:xfrm>
            <a:off x="3260905" y="449579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8" name="Straight Connector 7"/>
          <p:cNvCxnSpPr/>
          <p:nvPr/>
        </p:nvCxnSpPr>
        <p:spPr bwMode="auto">
          <a:xfrm>
            <a:off x="2913536" y="432800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Line 3"/>
          <p:cNvSpPr>
            <a:spLocks noChangeShapeType="1"/>
          </p:cNvSpPr>
          <p:nvPr/>
        </p:nvSpPr>
        <p:spPr bwMode="auto">
          <a:xfrm flipV="1">
            <a:off x="1974481" y="4495799"/>
            <a:ext cx="558055"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10" name="Straight Arrow Connector 9"/>
          <p:cNvCxnSpPr/>
          <p:nvPr/>
        </p:nvCxnSpPr>
        <p:spPr bwMode="auto">
          <a:xfrm>
            <a:off x="2380136" y="4028419"/>
            <a:ext cx="89646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TextBox 10"/>
          <p:cNvSpPr txBox="1"/>
          <p:nvPr/>
        </p:nvSpPr>
        <p:spPr>
          <a:xfrm>
            <a:off x="2636010" y="3505199"/>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16" name="Picture 42"/>
          <p:cNvPicPr>
            <a:picLocks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1323812" y="409554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nvGrpSpPr>
          <p:cNvPr id="15" name="Group 14"/>
          <p:cNvGrpSpPr/>
          <p:nvPr/>
        </p:nvGrpSpPr>
        <p:grpSpPr>
          <a:xfrm>
            <a:off x="152400" y="1880295"/>
            <a:ext cx="6231001" cy="1849079"/>
            <a:chOff x="152400" y="1880295"/>
            <a:chExt cx="6231001" cy="1849079"/>
          </a:xfrm>
        </p:grpSpPr>
        <p:sp>
          <p:nvSpPr>
            <p:cNvPr id="3" name="TextBox 2"/>
            <p:cNvSpPr txBox="1"/>
            <p:nvPr/>
          </p:nvSpPr>
          <p:spPr>
            <a:xfrm>
              <a:off x="152400" y="1880295"/>
              <a:ext cx="6231001" cy="954107"/>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pPr marL="514350" indent="-514350">
                <a:buFont typeface="+mj-lt"/>
                <a:buAutoNum type="arabicPeriod"/>
              </a:pPr>
              <a:r>
                <a:rPr lang="en-US" sz="2800" dirty="0">
                  <a:latin typeface="+mj-lt"/>
                </a:rPr>
                <a:t>Allocate a queue of size </a:t>
              </a:r>
              <a:r>
                <a:rPr lang="en-US" sz="2800" i="1" dirty="0">
                  <a:latin typeface="Times New Roman" charset="0"/>
                  <a:ea typeface="Times New Roman" charset="0"/>
                  <a:cs typeface="Times New Roman" charset="0"/>
                </a:rPr>
                <a:t>b</a:t>
              </a:r>
              <a:r>
                <a:rPr lang="en-US" sz="2800" dirty="0">
                  <a:latin typeface="+mj-lt"/>
                </a:rPr>
                <a:t> for this flow</a:t>
              </a:r>
            </a:p>
            <a:p>
              <a:pPr marL="514350" indent="-514350">
                <a:buFont typeface="+mj-lt"/>
                <a:buAutoNum type="arabicPeriod"/>
              </a:pPr>
              <a:r>
                <a:rPr lang="en-US" sz="2800" dirty="0">
                  <a:latin typeface="+mj-lt"/>
                </a:rPr>
                <a:t>Assign a WFQ service rate of</a:t>
              </a:r>
              <a:r>
                <a:rPr lang="en-US" sz="2800" i="1" dirty="0">
                  <a:latin typeface="+mj-lt"/>
                  <a:ea typeface="Times New Roman" charset="0"/>
                  <a:cs typeface="Times New Roman" charset="0"/>
                </a:rPr>
                <a:t>𝜙</a:t>
              </a:r>
              <a:r>
                <a:rPr lang="en-US" sz="2800" i="1" dirty="0">
                  <a:latin typeface="Times New Roman" charset="0"/>
                  <a:ea typeface="Times New Roman" charset="0"/>
                  <a:cs typeface="Times New Roman" charset="0"/>
                </a:rPr>
                <a:t>R</a:t>
              </a:r>
              <a:endParaRPr lang="en-US" sz="2800" dirty="0">
                <a:latin typeface="Times New Roman" charset="0"/>
                <a:ea typeface="Times New Roman" charset="0"/>
                <a:cs typeface="Times New Roman" charset="0"/>
              </a:endParaRPr>
            </a:p>
          </p:txBody>
        </p:sp>
        <p:cxnSp>
          <p:nvCxnSpPr>
            <p:cNvPr id="13" name="Straight Arrow Connector 12"/>
            <p:cNvCxnSpPr>
              <a:stCxn id="3" idx="2"/>
            </p:cNvCxnSpPr>
            <p:nvPr/>
          </p:nvCxnSpPr>
          <p:spPr bwMode="auto">
            <a:xfrm flipH="1">
              <a:off x="3256086" y="2834402"/>
              <a:ext cx="11815" cy="894972"/>
            </a:xfrm>
            <a:prstGeom prst="straightConnector1">
              <a:avLst/>
            </a:prstGeom>
            <a:solidFill>
              <a:schemeClr val="accent1"/>
            </a:solidFill>
            <a:ln w="28575"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mc:AlternateContent xmlns:mc="http://schemas.openxmlformats.org/markup-compatibility/2006" xmlns:a14="http://schemas.microsoft.com/office/drawing/2010/main">
        <mc:Choice Requires="a14">
          <p:sp>
            <p:nvSpPr>
              <p:cNvPr id="43" name="TextBox 42"/>
              <p:cNvSpPr txBox="1"/>
              <p:nvPr/>
            </p:nvSpPr>
            <p:spPr>
              <a:xfrm>
                <a:off x="1851878" y="7161787"/>
                <a:ext cx="10279224" cy="698525"/>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r>
                  <a:rPr lang="en-US" sz="2800" dirty="0">
                    <a:latin typeface="+mj-lt"/>
                  </a:rPr>
                  <a:t>The end-to-end delay of a single packet of length </a:t>
                </a:r>
                <a:r>
                  <a:rPr lang="en-US" sz="2400" dirty="0">
                    <a:latin typeface="+mj-lt"/>
                  </a:rPr>
                  <a:t>p </a:t>
                </a:r>
                <a14:m>
                  <m:oMath xmlns:m="http://schemas.openxmlformats.org/officeDocument/2006/math">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4</m:t>
                    </m:r>
                    <m:d>
                      <m:dPr>
                        <m:ctrlPr>
                          <a:rPr lang="en-US" sz="2400" b="0" i="1" smtClean="0">
                            <a:latin typeface="Cambria Math" panose="02040503050406030204" pitchFamily="18" charset="0"/>
                            <a:ea typeface="Cambria Math" charset="0"/>
                            <a:cs typeface="Cambria Math" charset="0"/>
                          </a:rPr>
                        </m:ctrlPr>
                      </m:dPr>
                      <m:e>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𝑙</m:t>
                            </m:r>
                          </m:num>
                          <m:den>
                            <m:r>
                              <a:rPr lang="en-US" sz="2400" b="0" i="1" smtClean="0">
                                <a:latin typeface="Cambria Math" charset="0"/>
                                <a:ea typeface="Cambria Math" charset="0"/>
                                <a:cs typeface="Cambria Math" charset="0"/>
                              </a:rPr>
                              <m:t>𝑐</m:t>
                            </m:r>
                          </m:den>
                        </m:f>
                        <m:r>
                          <a:rPr lang="en-US" sz="2400" b="0" i="1" smtClean="0">
                            <a:latin typeface="Cambria Math" charset="0"/>
                            <a:ea typeface="Cambria Math" charset="0"/>
                            <a:cs typeface="Cambria Math" charset="0"/>
                          </a:rPr>
                          <m:t>+</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𝑝</m:t>
                            </m:r>
                          </m:num>
                          <m:den>
                            <m:r>
                              <a:rPr lang="en-US" sz="2400" b="0" i="1" smtClean="0">
                                <a:latin typeface="Cambria Math" charset="0"/>
                                <a:ea typeface="Cambria Math" charset="0"/>
                                <a:cs typeface="Cambria Math" charset="0"/>
                              </a:rPr>
                              <m:t>𝑅</m:t>
                            </m:r>
                          </m:den>
                        </m:f>
                      </m:e>
                    </m:d>
                    <m:r>
                      <a:rPr lang="en-US" sz="2400" b="0" i="1" smtClean="0">
                        <a:latin typeface="Cambria Math" charset="0"/>
                        <a:ea typeface="Cambria Math" charset="0"/>
                        <a:cs typeface="Cambria Math" charset="0"/>
                      </a:rPr>
                      <m:t>+3</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𝑏</m:t>
                        </m:r>
                      </m:num>
                      <m:den>
                        <m:r>
                          <m:rPr>
                            <m:nor/>
                          </m:rPr>
                          <a:rPr lang="en-US" sz="2400" i="1" dirty="0">
                            <a:latin typeface="Times New Roman" charset="0"/>
                            <a:ea typeface="Times New Roman" charset="0"/>
                            <a:cs typeface="Times New Roman" charset="0"/>
                          </a:rPr>
                          <m:t>𝜙</m:t>
                        </m:r>
                        <m:r>
                          <m:rPr>
                            <m:nor/>
                          </m:rPr>
                          <a:rPr lang="en-US" sz="2400" i="1" dirty="0">
                            <a:latin typeface="Times New Roman" charset="0"/>
                            <a:ea typeface="Times New Roman" charset="0"/>
                            <a:cs typeface="Times New Roman" charset="0"/>
                          </a:rPr>
                          <m:t>R</m:t>
                        </m:r>
                        <m:r>
                          <m:rPr>
                            <m:nor/>
                          </m:rPr>
                          <a:rPr lang="en-US" sz="2400" i="1" baseline="-25000" dirty="0">
                            <a:latin typeface="Times New Roman" charset="0"/>
                            <a:ea typeface="Times New Roman" charset="0"/>
                            <a:cs typeface="Times New Roman" charset="0"/>
                          </a:rPr>
                          <m:t> </m:t>
                        </m:r>
                      </m:den>
                    </m:f>
                  </m:oMath>
                </a14:m>
                <a:r>
                  <a:rPr lang="en-US" sz="2800" dirty="0">
                    <a:latin typeface="+mj-lt"/>
                  </a:rPr>
                  <a:t>  </a:t>
                </a:r>
              </a:p>
            </p:txBody>
          </p:sp>
        </mc:Choice>
        <mc:Fallback xmlns="">
          <p:sp>
            <p:nvSpPr>
              <p:cNvPr id="43" name="TextBox 42"/>
              <p:cNvSpPr txBox="1">
                <a:spLocks noRot="1" noChangeAspect="1" noMove="1" noResize="1" noEditPoints="1" noAdjustHandles="1" noChangeArrowheads="1" noChangeShapeType="1" noTextEdit="1"/>
              </p:cNvSpPr>
              <p:nvPr/>
            </p:nvSpPr>
            <p:spPr>
              <a:xfrm>
                <a:off x="1851878" y="7161787"/>
                <a:ext cx="10279224" cy="698525"/>
              </a:xfrm>
              <a:prstGeom prst="rect">
                <a:avLst/>
              </a:prstGeom>
              <a:blipFill rotWithShape="0">
                <a:blip r:embed="rId4"/>
                <a:stretch>
                  <a:fillRect/>
                </a:stretch>
              </a:blipFill>
              <a:ln>
                <a:solidFill>
                  <a:schemeClr val="accent3">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48" name="Straight Connector 47"/>
          <p:cNvCxnSpPr/>
          <p:nvPr/>
        </p:nvCxnSpPr>
        <p:spPr bwMode="auto">
          <a:xfrm flipV="1">
            <a:off x="4356483" y="3278047"/>
            <a:ext cx="1615530" cy="1017886"/>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Connector 51"/>
          <p:cNvCxnSpPr/>
          <p:nvPr/>
        </p:nvCxnSpPr>
        <p:spPr bwMode="auto">
          <a:xfrm>
            <a:off x="3345891" y="4973455"/>
            <a:ext cx="2329483" cy="1615917"/>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5" name="Straight Connector 54"/>
          <p:cNvCxnSpPr/>
          <p:nvPr/>
        </p:nvCxnSpPr>
        <p:spPr bwMode="auto">
          <a:xfrm flipH="1">
            <a:off x="8650223" y="4973454"/>
            <a:ext cx="2799958" cy="158614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9" name="Straight Connector 58"/>
          <p:cNvCxnSpPr/>
          <p:nvPr/>
        </p:nvCxnSpPr>
        <p:spPr bwMode="auto">
          <a:xfrm>
            <a:off x="8523924" y="3291824"/>
            <a:ext cx="1893099" cy="93766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2" name="Straight Connector 61"/>
          <p:cNvCxnSpPr/>
          <p:nvPr/>
        </p:nvCxnSpPr>
        <p:spPr bwMode="auto">
          <a:xfrm flipH="1">
            <a:off x="13130183" y="4556319"/>
            <a:ext cx="1099841" cy="3449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6" name="Straight Connector 65"/>
          <p:cNvCxnSpPr/>
          <p:nvPr/>
        </p:nvCxnSpPr>
        <p:spPr bwMode="auto">
          <a:xfrm flipH="1">
            <a:off x="348695" y="4590809"/>
            <a:ext cx="1099841" cy="3449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8" name="TextBox 67"/>
          <p:cNvSpPr txBox="1"/>
          <p:nvPr/>
        </p:nvSpPr>
        <p:spPr>
          <a:xfrm>
            <a:off x="4406899" y="5173848"/>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9" name="TextBox 68"/>
          <p:cNvSpPr txBox="1"/>
          <p:nvPr/>
        </p:nvSpPr>
        <p:spPr>
          <a:xfrm>
            <a:off x="9589252" y="5271934"/>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70" name="TextBox 69"/>
          <p:cNvSpPr txBox="1"/>
          <p:nvPr/>
        </p:nvSpPr>
        <p:spPr>
          <a:xfrm>
            <a:off x="705566" y="3977482"/>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71" name="TextBox 70"/>
          <p:cNvSpPr txBox="1"/>
          <p:nvPr/>
        </p:nvSpPr>
        <p:spPr>
          <a:xfrm>
            <a:off x="13673599" y="3962400"/>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Tree>
    <p:extLst>
      <p:ext uri="{BB962C8B-B14F-4D97-AF65-F5344CB8AC3E}">
        <p14:creationId xmlns:p14="http://schemas.microsoft.com/office/powerpoint/2010/main" val="353190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two of the flow’s enter the network back-to-back? (A “burst”)</a:t>
            </a:r>
          </a:p>
        </p:txBody>
      </p:sp>
      <p:sp>
        <p:nvSpPr>
          <p:cNvPr id="6" name="Content Placeholder 5"/>
          <p:cNvSpPr>
            <a:spLocks noGrp="1"/>
          </p:cNvSpPr>
          <p:nvPr>
            <p:ph idx="1"/>
          </p:nvPr>
        </p:nvSpPr>
        <p:spPr>
          <a:xfrm>
            <a:off x="1065650" y="2743200"/>
            <a:ext cx="12771120" cy="4937760"/>
          </a:xfrm>
        </p:spPr>
        <p:txBody>
          <a:bodyPr/>
          <a:lstStyle/>
          <a:p>
            <a:pPr marL="514350" indent="-514350">
              <a:buSzPct val="100000"/>
              <a:buFont typeface="+mj-lt"/>
              <a:buAutoNum type="arabicPeriod"/>
            </a:pPr>
            <a:r>
              <a:rPr lang="en-US" dirty="0"/>
              <a:t>If the packets are far apart, then the queues drain the first packet before the second one arrives. All is good, and the delay equation holds.</a:t>
            </a:r>
          </a:p>
          <a:p>
            <a:pPr marL="514350" indent="-514350">
              <a:buSzPct val="100000"/>
              <a:buFont typeface="+mj-lt"/>
              <a:buAutoNum type="arabicPeriod"/>
            </a:pPr>
            <a:endParaRPr lang="en-US" sz="1800" dirty="0"/>
          </a:p>
          <a:p>
            <a:pPr marL="514350" indent="-514350">
              <a:buSzPct val="100000"/>
              <a:buFont typeface="+mj-lt"/>
              <a:buAutoNum type="arabicPeriod"/>
            </a:pPr>
            <a:r>
              <a:rPr lang="en-US" dirty="0"/>
              <a:t>If the packets are close together in a “burst”, then they can arrive faster than </a:t>
            </a:r>
            <a:r>
              <a:rPr lang="en-US" i="1" dirty="0">
                <a:latin typeface="Times New Roman" charset="0"/>
                <a:ea typeface="Times New Roman" charset="0"/>
                <a:cs typeface="Times New Roman" charset="0"/>
              </a:rPr>
              <a:t>𝜙R</a:t>
            </a:r>
            <a:r>
              <a:rPr lang="en-US" dirty="0"/>
              <a:t> and the queue might overflow, dropping packets. </a:t>
            </a:r>
          </a:p>
          <a:p>
            <a:pPr marL="514350" indent="-514350">
              <a:buSzPct val="100000"/>
              <a:buFont typeface="+mj-lt"/>
              <a:buAutoNum type="arabicPeriod"/>
            </a:pPr>
            <a:endParaRPr lang="en-US" sz="2000" dirty="0"/>
          </a:p>
          <a:p>
            <a:pPr marL="514350" indent="-514350">
              <a:buSzPct val="100000"/>
              <a:buFont typeface="+mj-lt"/>
              <a:buAutoNum type="arabicPeriod"/>
            </a:pPr>
            <a:r>
              <a:rPr lang="en-US" dirty="0"/>
              <a:t>This might be OK in some cases. But if we want to bound the end-to-end delay of </a:t>
            </a:r>
            <a:r>
              <a:rPr lang="en-US" u="sng" dirty="0"/>
              <a:t>all</a:t>
            </a:r>
            <a:r>
              <a:rPr lang="en-US" dirty="0"/>
              <a:t> packets, then we need to deal with bursts. How?</a:t>
            </a:r>
          </a:p>
        </p:txBody>
      </p:sp>
      <p:sp>
        <p:nvSpPr>
          <p:cNvPr id="4" name="Slide Number Placeholder 3"/>
          <p:cNvSpPr>
            <a:spLocks noGrp="1"/>
          </p:cNvSpPr>
          <p:nvPr>
            <p:ph type="sldNum" sz="quarter" idx="12"/>
          </p:nvPr>
        </p:nvSpPr>
        <p:spPr/>
        <p:txBody>
          <a:bodyPr/>
          <a:lstStyle/>
          <a:p>
            <a:fld id="{47BB83B6-92F4-494F-9F1D-BD99F394F2F6}" type="slidenum">
              <a:rPr lang="en-US" smtClean="0"/>
              <a:pPr/>
              <a:t>49</a:t>
            </a:fld>
            <a:endParaRPr lang="en-US"/>
          </a:p>
        </p:txBody>
      </p:sp>
    </p:spTree>
    <p:extLst>
      <p:ext uri="{BB962C8B-B14F-4D97-AF65-F5344CB8AC3E}">
        <p14:creationId xmlns:p14="http://schemas.microsoft.com/office/powerpoint/2010/main" val="3458369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5</a:t>
            </a:fld>
            <a:endParaRPr lang="en-US"/>
          </a:p>
        </p:txBody>
      </p:sp>
      <p:cxnSp>
        <p:nvCxnSpPr>
          <p:cNvPr id="5" name="Straight Connector 4"/>
          <p:cNvCxnSpPr/>
          <p:nvPr/>
        </p:nvCxnSpPr>
        <p:spPr bwMode="auto">
          <a:xfrm>
            <a:off x="3931920" y="4495800"/>
            <a:ext cx="676656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0424160" y="367284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2" name="TextBox 21"/>
          <p:cNvSpPr txBox="1"/>
          <p:nvPr/>
        </p:nvSpPr>
        <p:spPr>
          <a:xfrm>
            <a:off x="2651760" y="1295400"/>
            <a:ext cx="9418320" cy="1463040"/>
          </a:xfrm>
          <a:prstGeom prst="rect">
            <a:avLst/>
          </a:prstGeom>
          <a:noFill/>
        </p:spPr>
        <p:txBody>
          <a:bodyPr wrap="square" rtlCol="0">
            <a:normAutofit fontScale="92500"/>
          </a:bodyPr>
          <a:lstStyle/>
          <a:p>
            <a:r>
              <a:rPr lang="en-US" sz="3360" b="1" dirty="0">
                <a:latin typeface="+mj-lt"/>
              </a:rPr>
              <a:t>Total time to send a packet across a link</a:t>
            </a:r>
            <a:r>
              <a:rPr lang="en-US" sz="3360" dirty="0">
                <a:latin typeface="+mj-lt"/>
              </a:rPr>
              <a:t>: The time from when the first bit is transmitted until the last bit arrives. </a:t>
            </a:r>
          </a:p>
        </p:txBody>
      </p:sp>
      <p:grpSp>
        <p:nvGrpSpPr>
          <p:cNvPr id="8" name="Group 7"/>
          <p:cNvGrpSpPr/>
          <p:nvPr/>
        </p:nvGrpSpPr>
        <p:grpSpPr>
          <a:xfrm>
            <a:off x="4023360" y="2895599"/>
            <a:ext cx="1280160" cy="1036321"/>
            <a:chOff x="1828800" y="2412999"/>
            <a:chExt cx="1066800" cy="863601"/>
          </a:xfrm>
        </p:grpSpPr>
        <p:cxnSp>
          <p:nvCxnSpPr>
            <p:cNvPr id="25" name="Straight Connector 24"/>
            <p:cNvCxnSpPr/>
            <p:nvPr/>
          </p:nvCxnSpPr>
          <p:spPr bwMode="auto">
            <a:xfrm>
              <a:off x="18288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28956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1828800" y="3048000"/>
              <a:ext cx="10668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2198903" y="2412999"/>
              <a:ext cx="374302" cy="604546"/>
            </a:xfrm>
            <a:prstGeom prst="rect">
              <a:avLst/>
            </a:prstGeom>
            <a:noFill/>
          </p:spPr>
          <p:txBody>
            <a:bodyPr wrap="none" rtlCol="0">
              <a:spAutoFit/>
            </a:bodyPr>
            <a:lstStyle/>
            <a:p>
              <a:r>
                <a:rPr lang="en-US" sz="4114" i="1" dirty="0">
                  <a:latin typeface="Times New Roman"/>
                  <a:cs typeface="Times New Roman"/>
                </a:rPr>
                <a:t>p</a:t>
              </a:r>
            </a:p>
          </p:txBody>
        </p:sp>
      </p:grpSp>
      <p:sp>
        <p:nvSpPr>
          <p:cNvPr id="32" name="TextBox 31"/>
          <p:cNvSpPr txBox="1"/>
          <p:nvPr/>
        </p:nvSpPr>
        <p:spPr>
          <a:xfrm>
            <a:off x="2194560" y="6309361"/>
            <a:ext cx="10478959" cy="461665"/>
          </a:xfrm>
          <a:prstGeom prst="rect">
            <a:avLst/>
          </a:prstGeom>
          <a:noFill/>
        </p:spPr>
        <p:txBody>
          <a:bodyPr wrap="none" rtlCol="0">
            <a:spAutoFit/>
          </a:bodyPr>
          <a:lstStyle/>
          <a:p>
            <a:r>
              <a:rPr lang="en-US" sz="2400" u="sng" dirty="0">
                <a:latin typeface="+mj-lt"/>
              </a:rPr>
              <a:t>Example</a:t>
            </a:r>
            <a:r>
              <a:rPr lang="en-US" sz="2400" dirty="0">
                <a:latin typeface="+mj-lt"/>
              </a:rPr>
              <a:t>: A 100bit packet takes 10 + 5 = 15</a:t>
            </a:r>
            <a:r>
              <a:rPr lang="en-US" sz="2400" dirty="0">
                <a:latin typeface="Symbol" pitchFamily="2" charset="2"/>
              </a:rPr>
              <a:t>m</a:t>
            </a:r>
            <a:r>
              <a:rPr lang="en-US" sz="2400" dirty="0">
                <a:latin typeface="+mj-lt"/>
              </a:rPr>
              <a:t>s to be sent at 10Mb/s over a 1km link.</a:t>
            </a:r>
          </a:p>
        </p:txBody>
      </p:sp>
      <p:sp>
        <p:nvSpPr>
          <p:cNvPr id="2" name="TextBox 1"/>
          <p:cNvSpPr txBox="1"/>
          <p:nvPr/>
        </p:nvSpPr>
        <p:spPr>
          <a:xfrm>
            <a:off x="8805619" y="3810000"/>
            <a:ext cx="1633781" cy="725455"/>
          </a:xfrm>
          <a:prstGeom prst="rect">
            <a:avLst/>
          </a:prstGeom>
          <a:noFill/>
        </p:spPr>
        <p:txBody>
          <a:bodyPr wrap="none" rtlCol="0">
            <a:spAutoFit/>
          </a:bodyPr>
          <a:lstStyle/>
          <a:p>
            <a:r>
              <a:rPr lang="en-US" sz="4114" i="1" dirty="0">
                <a:latin typeface="Times New Roman"/>
                <a:cs typeface="Times New Roman"/>
              </a:rPr>
              <a:t>r</a:t>
            </a:r>
            <a:r>
              <a:rPr lang="en-US" sz="4114" dirty="0">
                <a:latin typeface="Times New Roman"/>
                <a:cs typeface="Times New Roman"/>
              </a:rPr>
              <a:t> bits/s</a:t>
            </a:r>
          </a:p>
        </p:txBody>
      </p:sp>
      <p:grpSp>
        <p:nvGrpSpPr>
          <p:cNvPr id="7" name="Group 6"/>
          <p:cNvGrpSpPr/>
          <p:nvPr/>
        </p:nvGrpSpPr>
        <p:grpSpPr>
          <a:xfrm>
            <a:off x="2849880" y="4023360"/>
            <a:ext cx="1280160" cy="365760"/>
            <a:chOff x="1371600" y="4038600"/>
            <a:chExt cx="838200" cy="304800"/>
          </a:xfrm>
        </p:grpSpPr>
        <p:sp>
          <p:nvSpPr>
            <p:cNvPr id="36" name="Rectangle 35"/>
            <p:cNvSpPr/>
            <p:nvPr/>
          </p:nvSpPr>
          <p:spPr bwMode="auto">
            <a:xfrm>
              <a:off x="2133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7" name="Rectangle 36"/>
            <p:cNvSpPr/>
            <p:nvPr/>
          </p:nvSpPr>
          <p:spPr bwMode="auto">
            <a:xfrm>
              <a:off x="2057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8" name="Rectangle 37"/>
            <p:cNvSpPr/>
            <p:nvPr/>
          </p:nvSpPr>
          <p:spPr bwMode="auto">
            <a:xfrm>
              <a:off x="1981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9" name="Rectangle 38"/>
            <p:cNvSpPr/>
            <p:nvPr/>
          </p:nvSpPr>
          <p:spPr bwMode="auto">
            <a:xfrm>
              <a:off x="1905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0" name="Rectangle 39"/>
            <p:cNvSpPr/>
            <p:nvPr/>
          </p:nvSpPr>
          <p:spPr bwMode="auto">
            <a:xfrm>
              <a:off x="1828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1" name="Rectangle 40"/>
            <p:cNvSpPr/>
            <p:nvPr/>
          </p:nvSpPr>
          <p:spPr bwMode="auto">
            <a:xfrm>
              <a:off x="1752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2" name="Rectangle 41"/>
            <p:cNvSpPr/>
            <p:nvPr/>
          </p:nvSpPr>
          <p:spPr bwMode="auto">
            <a:xfrm>
              <a:off x="1676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3" name="Rectangle 42"/>
            <p:cNvSpPr/>
            <p:nvPr/>
          </p:nvSpPr>
          <p:spPr bwMode="auto">
            <a:xfrm>
              <a:off x="1600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4" name="Rectangle 43"/>
            <p:cNvSpPr/>
            <p:nvPr/>
          </p:nvSpPr>
          <p:spPr bwMode="auto">
            <a:xfrm>
              <a:off x="1524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5" name="Rectangle 44"/>
            <p:cNvSpPr/>
            <p:nvPr/>
          </p:nvSpPr>
          <p:spPr bwMode="auto">
            <a:xfrm>
              <a:off x="1447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6" name="Rectangle 45"/>
            <p:cNvSpPr/>
            <p:nvPr/>
          </p:nvSpPr>
          <p:spPr bwMode="auto">
            <a:xfrm>
              <a:off x="1371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grpSp>
      <p:sp>
        <p:nvSpPr>
          <p:cNvPr id="6" name="Rectangle 5"/>
          <p:cNvSpPr/>
          <p:nvPr/>
        </p:nvSpPr>
        <p:spPr bwMode="auto">
          <a:xfrm>
            <a:off x="2667000" y="3931920"/>
            <a:ext cx="1371600" cy="548640"/>
          </a:xfrm>
          <a:prstGeom prst="rect">
            <a:avLst/>
          </a:prstGeom>
          <a:solidFill>
            <a:schemeClr val="bg1"/>
          </a:solid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p>
        </p:txBody>
      </p:sp>
      <p:pic>
        <p:nvPicPr>
          <p:cNvPr id="20"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834640" y="358140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4D235E0-2536-BA40-997F-411D0D50F5AC}"/>
                  </a:ext>
                </a:extLst>
              </p:cNvPr>
              <p:cNvSpPr txBox="1"/>
              <p:nvPr/>
            </p:nvSpPr>
            <p:spPr>
              <a:xfrm>
                <a:off x="5181600" y="4858704"/>
                <a:ext cx="3946273" cy="1529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𝑝</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𝑙</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𝑝</m:t>
                          </m:r>
                        </m:num>
                        <m:den>
                          <m:r>
                            <a:rPr lang="en-US" b="0" i="1" smtClean="0">
                              <a:latin typeface="Cambria Math" panose="02040503050406030204" pitchFamily="18" charset="0"/>
                            </a:rPr>
                            <m:t>𝑟</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𝑙</m:t>
                          </m:r>
                        </m:num>
                        <m:den>
                          <m:r>
                            <a:rPr lang="en-US" b="0" i="1" smtClean="0">
                              <a:latin typeface="Cambria Math" panose="02040503050406030204" pitchFamily="18" charset="0"/>
                            </a:rPr>
                            <m:t>𝑐</m:t>
                          </m:r>
                        </m:den>
                      </m:f>
                    </m:oMath>
                  </m:oMathPara>
                </a14:m>
                <a:endParaRPr lang="en-US" b="0" dirty="0"/>
              </a:p>
              <a:p>
                <a:endParaRPr lang="en-US" dirty="0"/>
              </a:p>
            </p:txBody>
          </p:sp>
        </mc:Choice>
        <mc:Fallback xmlns="">
          <p:sp>
            <p:nvSpPr>
              <p:cNvPr id="4" name="TextBox 3">
                <a:extLst>
                  <a:ext uri="{FF2B5EF4-FFF2-40B4-BE49-F238E27FC236}">
                    <a16:creationId xmlns:a16="http://schemas.microsoft.com/office/drawing/2014/main" id="{94D235E0-2536-BA40-997F-411D0D50F5AC}"/>
                  </a:ext>
                </a:extLst>
              </p:cNvPr>
              <p:cNvSpPr txBox="1">
                <a:spLocks noRot="1" noChangeAspect="1" noMove="1" noResize="1" noEditPoints="1" noAdjustHandles="1" noChangeArrowheads="1" noChangeShapeType="1" noTextEdit="1"/>
              </p:cNvSpPr>
              <p:nvPr/>
            </p:nvSpPr>
            <p:spPr>
              <a:xfrm>
                <a:off x="5181600" y="4858704"/>
                <a:ext cx="3946273" cy="1529714"/>
              </a:xfrm>
              <a:prstGeom prst="rect">
                <a:avLst/>
              </a:prstGeom>
              <a:blipFill>
                <a:blip r:embed="rId4"/>
                <a:stretch>
                  <a:fillRect t="-826"/>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F57F5C63-59DF-CC45-A73F-A24F34CA57D9}"/>
              </a:ext>
            </a:extLst>
          </p:cNvPr>
          <p:cNvGrpSpPr/>
          <p:nvPr/>
        </p:nvGrpSpPr>
        <p:grpSpPr>
          <a:xfrm>
            <a:off x="4023360" y="2362200"/>
            <a:ext cx="6583680" cy="1310640"/>
            <a:chOff x="4023360" y="2362200"/>
            <a:chExt cx="6583680" cy="1310640"/>
          </a:xfrm>
        </p:grpSpPr>
        <p:cxnSp>
          <p:nvCxnSpPr>
            <p:cNvPr id="30" name="Straight Connector 29">
              <a:extLst>
                <a:ext uri="{FF2B5EF4-FFF2-40B4-BE49-F238E27FC236}">
                  <a16:creationId xmlns:a16="http://schemas.microsoft.com/office/drawing/2014/main" id="{CC9E5686-0275-B64A-B798-84F9AD48DA51}"/>
                </a:ext>
              </a:extLst>
            </p:cNvPr>
            <p:cNvCxnSpPr/>
            <p:nvPr/>
          </p:nvCxnSpPr>
          <p:spPr bwMode="auto">
            <a:xfrm>
              <a:off x="4023360" y="2880360"/>
              <a:ext cx="0" cy="5486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a:extLst>
                <a:ext uri="{FF2B5EF4-FFF2-40B4-BE49-F238E27FC236}">
                  <a16:creationId xmlns:a16="http://schemas.microsoft.com/office/drawing/2014/main" id="{FD42521B-F4CB-B246-8C69-5AE41E78A664}"/>
                </a:ext>
              </a:extLst>
            </p:cNvPr>
            <p:cNvCxnSpPr>
              <a:cxnSpLocks/>
            </p:cNvCxnSpPr>
            <p:nvPr/>
          </p:nvCxnSpPr>
          <p:spPr bwMode="auto">
            <a:xfrm>
              <a:off x="10607040" y="2727960"/>
              <a:ext cx="0" cy="9448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Arrow Connector 33">
              <a:extLst>
                <a:ext uri="{FF2B5EF4-FFF2-40B4-BE49-F238E27FC236}">
                  <a16:creationId xmlns:a16="http://schemas.microsoft.com/office/drawing/2014/main" id="{C90DE79C-1F3C-4A48-A6F8-1C121949C443}"/>
                </a:ext>
              </a:extLst>
            </p:cNvPr>
            <p:cNvCxnSpPr/>
            <p:nvPr/>
          </p:nvCxnSpPr>
          <p:spPr bwMode="auto">
            <a:xfrm>
              <a:off x="4023360" y="3093720"/>
              <a:ext cx="658368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5" name="TextBox 34">
              <a:extLst>
                <a:ext uri="{FF2B5EF4-FFF2-40B4-BE49-F238E27FC236}">
                  <a16:creationId xmlns:a16="http://schemas.microsoft.com/office/drawing/2014/main" id="{3EC00EAF-C8C1-C846-9517-B4917876E42E}"/>
                </a:ext>
              </a:extLst>
            </p:cNvPr>
            <p:cNvSpPr txBox="1"/>
            <p:nvPr/>
          </p:nvSpPr>
          <p:spPr>
            <a:xfrm>
              <a:off x="6858000" y="2362200"/>
              <a:ext cx="330540" cy="725455"/>
            </a:xfrm>
            <a:prstGeom prst="rect">
              <a:avLst/>
            </a:prstGeom>
            <a:noFill/>
          </p:spPr>
          <p:txBody>
            <a:bodyPr wrap="none" rtlCol="0">
              <a:spAutoFit/>
            </a:bodyPr>
            <a:lstStyle/>
            <a:p>
              <a:r>
                <a:rPr lang="en-US" sz="4114" i="1" dirty="0">
                  <a:latin typeface="Times New Roman"/>
                  <a:cs typeface="Times New Roman"/>
                </a:rPr>
                <a:t>l</a:t>
              </a:r>
            </a:p>
          </p:txBody>
        </p:sp>
      </p:grpSp>
    </p:spTree>
    <p:extLst>
      <p:ext uri="{BB962C8B-B14F-4D97-AF65-F5344CB8AC3E}">
        <p14:creationId xmlns:p14="http://schemas.microsoft.com/office/powerpoint/2010/main" val="112600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73611E-6 4.62963E-6 L 0.08018 0.00192 " pathEditMode="relative" rAng="0" ptsTypes="AA">
                                      <p:cBhvr>
                                        <p:cTn id="6" dur="1000" fill="hold"/>
                                        <p:tgtEl>
                                          <p:spTgt spid="7"/>
                                        </p:tgtEl>
                                        <p:attrNameLst>
                                          <p:attrName>ppt_x</p:attrName>
                                          <p:attrName>ppt_y</p:attrName>
                                        </p:attrNameLst>
                                      </p:cBhvr>
                                      <p:rCtr x="4004" y="96"/>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8018 0.00192 L 0.52691 4.62963E-6 " pathEditMode="relative" rAng="0" ptsTypes="AA">
                                      <p:cBhvr>
                                        <p:cTn id="13" dur="2000" fill="hold"/>
                                        <p:tgtEl>
                                          <p:spTgt spid="7"/>
                                        </p:tgtEl>
                                        <p:attrNameLst>
                                          <p:attrName>ppt_x</p:attrName>
                                          <p:attrName>ppt_y</p:attrName>
                                        </p:attrNameLst>
                                      </p:cBhvr>
                                      <p:rCtr x="22504" y="-96"/>
                                    </p:animMotion>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7772400" y="5206366"/>
            <a:ext cx="1188720" cy="1188720"/>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5029200" y="5206366"/>
            <a:ext cx="2194560" cy="1280160"/>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44036" name="Group 8"/>
          <p:cNvGrpSpPr>
            <a:grpSpLocks/>
          </p:cNvGrpSpPr>
          <p:nvPr/>
        </p:nvGrpSpPr>
        <p:grpSpPr bwMode="auto">
          <a:xfrm rot="5400000">
            <a:off x="7818120" y="3514726"/>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4037" name="Line 12"/>
          <p:cNvSpPr>
            <a:spLocks noChangeShapeType="1"/>
          </p:cNvSpPr>
          <p:nvPr/>
        </p:nvSpPr>
        <p:spPr bwMode="auto">
          <a:xfrm>
            <a:off x="7223760" y="5846446"/>
            <a:ext cx="54864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8" name="Line 13"/>
          <p:cNvSpPr>
            <a:spLocks noChangeShapeType="1"/>
          </p:cNvSpPr>
          <p:nvPr/>
        </p:nvSpPr>
        <p:spPr bwMode="auto">
          <a:xfrm>
            <a:off x="8961120" y="5846446"/>
            <a:ext cx="173736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9" name="Line 14"/>
          <p:cNvSpPr>
            <a:spLocks noChangeShapeType="1"/>
          </p:cNvSpPr>
          <p:nvPr/>
        </p:nvSpPr>
        <p:spPr bwMode="auto">
          <a:xfrm>
            <a:off x="3017520" y="5846446"/>
            <a:ext cx="22860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0" name="Line 15"/>
          <p:cNvSpPr>
            <a:spLocks noChangeShapeType="1"/>
          </p:cNvSpPr>
          <p:nvPr/>
        </p:nvSpPr>
        <p:spPr bwMode="auto">
          <a:xfrm>
            <a:off x="8321040" y="4474846"/>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1" name="Freeform 16"/>
          <p:cNvSpPr>
            <a:spLocks/>
          </p:cNvSpPr>
          <p:nvPr/>
        </p:nvSpPr>
        <p:spPr bwMode="auto">
          <a:xfrm>
            <a:off x="7412356" y="2920366"/>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43" name="Oval 18"/>
          <p:cNvSpPr>
            <a:spLocks noChangeArrowheads="1"/>
          </p:cNvSpPr>
          <p:nvPr/>
        </p:nvSpPr>
        <p:spPr bwMode="auto">
          <a:xfrm>
            <a:off x="8229600" y="429196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8229600" y="401764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5" name="Oval 20"/>
          <p:cNvSpPr>
            <a:spLocks noChangeArrowheads="1"/>
          </p:cNvSpPr>
          <p:nvPr/>
        </p:nvSpPr>
        <p:spPr bwMode="auto">
          <a:xfrm>
            <a:off x="8229600" y="374332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7772400" y="282892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9144000" y="3377566"/>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8" name="Text Box 23"/>
          <p:cNvSpPr txBox="1">
            <a:spLocks noChangeArrowheads="1"/>
          </p:cNvSpPr>
          <p:nvPr/>
        </p:nvSpPr>
        <p:spPr bwMode="auto">
          <a:xfrm>
            <a:off x="9235440" y="3489960"/>
            <a:ext cx="1999073" cy="9048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a:t>Token bucket</a:t>
            </a:r>
          </a:p>
          <a:p>
            <a:pPr eaLnBrk="1" hangingPunct="1"/>
            <a:r>
              <a:rPr lang="en-US"/>
              <a:t>size,</a:t>
            </a:r>
            <a:r>
              <a:rPr lang="en-US" sz="2880">
                <a:latin typeface="Times New Roman" charset="0"/>
              </a:rPr>
              <a:t> </a:t>
            </a:r>
            <a:r>
              <a:rPr lang="en-US" sz="2880">
                <a:solidFill>
                  <a:srgbClr val="000099"/>
                </a:solidFill>
                <a:latin typeface="Symbol" charset="0"/>
              </a:rPr>
              <a:t>s</a:t>
            </a:r>
          </a:p>
        </p:txBody>
      </p:sp>
      <p:sp>
        <p:nvSpPr>
          <p:cNvPr id="44050" name="Text Box 26"/>
          <p:cNvSpPr txBox="1">
            <a:spLocks noChangeArrowheads="1"/>
          </p:cNvSpPr>
          <p:nvPr/>
        </p:nvSpPr>
        <p:spPr bwMode="auto">
          <a:xfrm>
            <a:off x="2133600" y="5170171"/>
            <a:ext cx="2339102"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In</a:t>
            </a:r>
          </a:p>
        </p:txBody>
      </p:sp>
      <p:sp>
        <p:nvSpPr>
          <p:cNvPr id="44051" name="Text Box 27"/>
          <p:cNvSpPr txBox="1">
            <a:spLocks noChangeArrowheads="1"/>
          </p:cNvSpPr>
          <p:nvPr/>
        </p:nvSpPr>
        <p:spPr bwMode="auto">
          <a:xfrm>
            <a:off x="9798625" y="5120641"/>
            <a:ext cx="2698175"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Out</a:t>
            </a:r>
          </a:p>
        </p:txBody>
      </p:sp>
      <p:sp>
        <p:nvSpPr>
          <p:cNvPr id="2" name="TextBox 1"/>
          <p:cNvSpPr txBox="1"/>
          <p:nvPr/>
        </p:nvSpPr>
        <p:spPr>
          <a:xfrm>
            <a:off x="6899022" y="6657989"/>
            <a:ext cx="6412653" cy="1358577"/>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none" rtlCol="0">
            <a:spAutoFit/>
          </a:bodyPr>
          <a:lstStyle/>
          <a:p>
            <a:pPr algn="ctr"/>
            <a:r>
              <a:rPr lang="en-US" sz="4114" dirty="0">
                <a:latin typeface="+mj-lt"/>
              </a:rPr>
              <a:t>Send packet if </a:t>
            </a:r>
            <a:r>
              <a:rPr lang="en-US" sz="4114">
                <a:latin typeface="+mj-lt"/>
              </a:rPr>
              <a:t>and only if we </a:t>
            </a:r>
            <a:br>
              <a:rPr lang="en-US" sz="4114">
                <a:latin typeface="+mj-lt"/>
              </a:rPr>
            </a:br>
            <a:r>
              <a:rPr lang="en-US" sz="4114">
                <a:latin typeface="+mj-lt"/>
              </a:rPr>
              <a:t>have tokens in the bucket</a:t>
            </a:r>
            <a:endParaRPr lang="en-US" sz="4114" dirty="0">
              <a:latin typeface="+mj-lt"/>
            </a:endParaRPr>
          </a:p>
        </p:txBody>
      </p:sp>
      <p:sp>
        <p:nvSpPr>
          <p:cNvPr id="28" name="Text Box 17"/>
          <p:cNvSpPr txBox="1">
            <a:spLocks noChangeArrowheads="1"/>
          </p:cNvSpPr>
          <p:nvPr/>
        </p:nvSpPr>
        <p:spPr bwMode="auto">
          <a:xfrm>
            <a:off x="4646223" y="2549553"/>
            <a:ext cx="2715808" cy="9787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t>Tokens at</a:t>
            </a:r>
            <a:endParaRPr lang="en-US" sz="2880" dirty="0"/>
          </a:p>
          <a:p>
            <a:pPr eaLnBrk="1" hangingPunct="1"/>
            <a:r>
              <a:rPr lang="en-US" sz="2880"/>
              <a:t>constant </a:t>
            </a:r>
            <a:r>
              <a:rPr lang="en-US" sz="2880" dirty="0"/>
              <a:t>rate,</a:t>
            </a:r>
            <a:r>
              <a:rPr lang="en-US" sz="2880" dirty="0">
                <a:latin typeface="Times New Roman" charset="0"/>
              </a:rPr>
              <a:t> </a:t>
            </a:r>
            <a:r>
              <a:rPr lang="en-US" sz="2880" dirty="0">
                <a:solidFill>
                  <a:srgbClr val="000099"/>
                </a:solidFill>
                <a:latin typeface="Symbol" charset="0"/>
              </a:rPr>
              <a:t>r</a:t>
            </a:r>
          </a:p>
        </p:txBody>
      </p:sp>
    </p:spTree>
    <p:extLst>
      <p:ext uri="{BB962C8B-B14F-4D97-AF65-F5344CB8AC3E}">
        <p14:creationId xmlns:p14="http://schemas.microsoft.com/office/powerpoint/2010/main" val="38723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7772400" y="5206366"/>
            <a:ext cx="1188720" cy="1188720"/>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5029200" y="5206366"/>
            <a:ext cx="2194560" cy="1280160"/>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44036" name="Group 8"/>
          <p:cNvGrpSpPr>
            <a:grpSpLocks/>
          </p:cNvGrpSpPr>
          <p:nvPr/>
        </p:nvGrpSpPr>
        <p:grpSpPr bwMode="auto">
          <a:xfrm rot="5400000">
            <a:off x="7818120" y="3514726"/>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4037" name="Line 12"/>
          <p:cNvSpPr>
            <a:spLocks noChangeShapeType="1"/>
          </p:cNvSpPr>
          <p:nvPr/>
        </p:nvSpPr>
        <p:spPr bwMode="auto">
          <a:xfrm>
            <a:off x="7223760" y="5846446"/>
            <a:ext cx="54864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8" name="Line 13"/>
          <p:cNvSpPr>
            <a:spLocks noChangeShapeType="1"/>
          </p:cNvSpPr>
          <p:nvPr/>
        </p:nvSpPr>
        <p:spPr bwMode="auto">
          <a:xfrm>
            <a:off x="8961120" y="5846446"/>
            <a:ext cx="173736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9" name="Line 14"/>
          <p:cNvSpPr>
            <a:spLocks noChangeShapeType="1"/>
          </p:cNvSpPr>
          <p:nvPr/>
        </p:nvSpPr>
        <p:spPr bwMode="auto">
          <a:xfrm>
            <a:off x="3017520" y="5846446"/>
            <a:ext cx="22860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0" name="Line 15"/>
          <p:cNvSpPr>
            <a:spLocks noChangeShapeType="1"/>
          </p:cNvSpPr>
          <p:nvPr/>
        </p:nvSpPr>
        <p:spPr bwMode="auto">
          <a:xfrm>
            <a:off x="8321040" y="4474846"/>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1" name="Freeform 16"/>
          <p:cNvSpPr>
            <a:spLocks/>
          </p:cNvSpPr>
          <p:nvPr/>
        </p:nvSpPr>
        <p:spPr bwMode="auto">
          <a:xfrm>
            <a:off x="7412356" y="2920366"/>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4646223" y="2549553"/>
            <a:ext cx="2715808" cy="9787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t>Tokens at</a:t>
            </a:r>
            <a:endParaRPr lang="en-US" sz="2880" dirty="0"/>
          </a:p>
          <a:p>
            <a:pPr eaLnBrk="1" hangingPunct="1"/>
            <a:r>
              <a:rPr lang="en-US" sz="2880" dirty="0"/>
              <a:t>constant rate,</a:t>
            </a:r>
            <a:r>
              <a:rPr lang="en-US" sz="2880" dirty="0">
                <a:latin typeface="Times New Roman" charset="0"/>
              </a:rPr>
              <a:t> </a:t>
            </a:r>
            <a:r>
              <a:rPr lang="en-US" sz="2880" dirty="0">
                <a:solidFill>
                  <a:srgbClr val="000099"/>
                </a:solidFill>
                <a:latin typeface="Symbol" charset="0"/>
              </a:rPr>
              <a:t>r</a:t>
            </a:r>
          </a:p>
        </p:txBody>
      </p:sp>
      <p:sp>
        <p:nvSpPr>
          <p:cNvPr id="44043" name="Oval 18"/>
          <p:cNvSpPr>
            <a:spLocks noChangeArrowheads="1"/>
          </p:cNvSpPr>
          <p:nvPr/>
        </p:nvSpPr>
        <p:spPr bwMode="auto">
          <a:xfrm>
            <a:off x="8229600" y="429196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8229600" y="401764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7772400" y="282892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9144000" y="3377566"/>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8" name="Text Box 23"/>
          <p:cNvSpPr txBox="1">
            <a:spLocks noChangeArrowheads="1"/>
          </p:cNvSpPr>
          <p:nvPr/>
        </p:nvSpPr>
        <p:spPr bwMode="auto">
          <a:xfrm>
            <a:off x="9235440" y="3489960"/>
            <a:ext cx="1999073" cy="9048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a:t>Token bucket</a:t>
            </a:r>
          </a:p>
          <a:p>
            <a:pPr eaLnBrk="1" hangingPunct="1"/>
            <a:r>
              <a:rPr lang="en-US"/>
              <a:t>size,</a:t>
            </a:r>
            <a:r>
              <a:rPr lang="en-US" sz="2880">
                <a:latin typeface="Times New Roman" charset="0"/>
              </a:rPr>
              <a:t> </a:t>
            </a:r>
            <a:r>
              <a:rPr lang="en-US" sz="2880">
                <a:solidFill>
                  <a:srgbClr val="000099"/>
                </a:solidFill>
                <a:latin typeface="Symbol" charset="0"/>
              </a:rPr>
              <a:t>s</a:t>
            </a:r>
          </a:p>
        </p:txBody>
      </p:sp>
      <p:sp>
        <p:nvSpPr>
          <p:cNvPr id="44050" name="Text Box 26"/>
          <p:cNvSpPr txBox="1">
            <a:spLocks noChangeArrowheads="1"/>
          </p:cNvSpPr>
          <p:nvPr/>
        </p:nvSpPr>
        <p:spPr bwMode="auto">
          <a:xfrm>
            <a:off x="2133600" y="5170171"/>
            <a:ext cx="2339102"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In</a:t>
            </a:r>
          </a:p>
        </p:txBody>
      </p:sp>
      <p:sp>
        <p:nvSpPr>
          <p:cNvPr id="44051" name="Text Box 27"/>
          <p:cNvSpPr txBox="1">
            <a:spLocks noChangeArrowheads="1"/>
          </p:cNvSpPr>
          <p:nvPr/>
        </p:nvSpPr>
        <p:spPr bwMode="auto">
          <a:xfrm>
            <a:off x="9798625" y="5120641"/>
            <a:ext cx="2698175"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Out</a:t>
            </a:r>
          </a:p>
        </p:txBody>
      </p:sp>
      <p:sp>
        <p:nvSpPr>
          <p:cNvPr id="2" name="TextBox 1"/>
          <p:cNvSpPr txBox="1"/>
          <p:nvPr/>
        </p:nvSpPr>
        <p:spPr>
          <a:xfrm>
            <a:off x="6899022" y="6657989"/>
            <a:ext cx="6412653" cy="1358577"/>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none" rtlCol="0">
            <a:spAutoFit/>
          </a:bodyPr>
          <a:lstStyle/>
          <a:p>
            <a:pPr algn="ctr"/>
            <a:r>
              <a:rPr lang="en-US" sz="4114" dirty="0">
                <a:latin typeface="+mj-lt"/>
              </a:rPr>
              <a:t>Send packet if </a:t>
            </a:r>
            <a:r>
              <a:rPr lang="en-US" sz="4114">
                <a:latin typeface="+mj-lt"/>
              </a:rPr>
              <a:t>and only if we </a:t>
            </a:r>
            <a:br>
              <a:rPr lang="en-US" sz="4114">
                <a:latin typeface="+mj-lt"/>
              </a:rPr>
            </a:br>
            <a:r>
              <a:rPr lang="en-US" sz="4114">
                <a:latin typeface="+mj-lt"/>
              </a:rPr>
              <a:t>have tokens in the bucket</a:t>
            </a:r>
            <a:endParaRPr lang="en-US" sz="4114" dirty="0">
              <a:latin typeface="+mj-lt"/>
            </a:endParaRPr>
          </a:p>
        </p:txBody>
      </p:sp>
      <p:sp>
        <p:nvSpPr>
          <p:cNvPr id="27" name="Rectangle 26"/>
          <p:cNvSpPr/>
          <p:nvPr/>
        </p:nvSpPr>
        <p:spPr bwMode="auto">
          <a:xfrm>
            <a:off x="856130" y="5505224"/>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3074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77083E-6 -7.40741E-7 L 0.36881 -0.00039 " pathEditMode="relative" rAng="0" ptsTypes="AA">
                                      <p:cBhvr>
                                        <p:cTn id="6" dur="1000" fill="hold"/>
                                        <p:tgtEl>
                                          <p:spTgt spid="27"/>
                                        </p:tgtEl>
                                        <p:attrNameLst>
                                          <p:attrName>ppt_x</p:attrName>
                                          <p:attrName>ppt_y</p:attrName>
                                        </p:attrNameLst>
                                      </p:cBhvr>
                                      <p:rCtr x="18435" y="-1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44"/>
                                        </p:tgtEl>
                                        <p:attrNameLst>
                                          <p:attrName>style.visibility</p:attrName>
                                        </p:attrNameLst>
                                      </p:cBhvr>
                                      <p:to>
                                        <p:strVal val="visible"/>
                                      </p:to>
                                    </p:set>
                                  </p:childTnLst>
                                </p:cTn>
                              </p:par>
                            </p:childTnLst>
                          </p:cTn>
                        </p:par>
                        <p:par>
                          <p:cTn id="15" fill="hold">
                            <p:stCondLst>
                              <p:cond delay="0"/>
                            </p:stCondLst>
                            <p:childTnLst>
                              <p:par>
                                <p:cTn id="16" presetID="0" presetClass="path" presetSubtype="0" accel="50000" decel="50000" fill="hold" grpId="1" nodeType="afterEffect">
                                  <p:stCondLst>
                                    <p:cond delay="0"/>
                                  </p:stCondLst>
                                  <p:childTnLst>
                                    <p:animMotion origin="layout" path="M 0.36881 -0.00039 L 0.85525 -0.00039 " pathEditMode="relative" rAng="0" ptsTypes="AA">
                                      <p:cBhvr>
                                        <p:cTn id="17" dur="1000" fill="hold"/>
                                        <p:tgtEl>
                                          <p:spTgt spid="27"/>
                                        </p:tgtEl>
                                        <p:attrNameLst>
                                          <p:attrName>ppt_x</p:attrName>
                                          <p:attrName>ppt_y</p:attrName>
                                        </p:attrNameLst>
                                      </p:cBhvr>
                                      <p:rCtr x="24316" y="0"/>
                                    </p:animMotion>
                                  </p:childTnLst>
                                </p:cTn>
                              </p:par>
                            </p:childTnLst>
                          </p:cTn>
                        </p:par>
                        <p:par>
                          <p:cTn id="18" fill="hold">
                            <p:stCondLst>
                              <p:cond delay="1000"/>
                            </p:stCondLst>
                            <p:childTnLst>
                              <p:par>
                                <p:cTn id="19" presetID="1" presetClass="exit" presetSubtype="0" fill="hold" grpId="1" nodeType="afterEffect">
                                  <p:stCondLst>
                                    <p:cond delay="0"/>
                                  </p:stCondLst>
                                  <p:childTnLst>
                                    <p:set>
                                      <p:cBhvr>
                                        <p:cTn id="20" dur="1" fill="hold">
                                          <p:stCondLst>
                                            <p:cond delay="0"/>
                                          </p:stCondLst>
                                        </p:cTn>
                                        <p:tgtEl>
                                          <p:spTgt spid="4404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40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animBg="1"/>
      <p:bldP spid="44043" grpId="1" animBg="1"/>
      <p:bldP spid="44044" grpId="0" animBg="1"/>
      <p:bldP spid="44044" grpId="1" animBg="1"/>
      <p:bldP spid="27" grpId="0" animBg="1"/>
      <p:bldP spid="2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7772400" y="5206366"/>
            <a:ext cx="1188720" cy="1188720"/>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5029200" y="5206366"/>
            <a:ext cx="2194560" cy="1280160"/>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44036" name="Group 8"/>
          <p:cNvGrpSpPr>
            <a:grpSpLocks/>
          </p:cNvGrpSpPr>
          <p:nvPr/>
        </p:nvGrpSpPr>
        <p:grpSpPr bwMode="auto">
          <a:xfrm rot="5400000">
            <a:off x="7818120" y="3514726"/>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4037" name="Line 12"/>
          <p:cNvSpPr>
            <a:spLocks noChangeShapeType="1"/>
          </p:cNvSpPr>
          <p:nvPr/>
        </p:nvSpPr>
        <p:spPr bwMode="auto">
          <a:xfrm>
            <a:off x="7223760" y="5846446"/>
            <a:ext cx="54864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8" name="Line 13"/>
          <p:cNvSpPr>
            <a:spLocks noChangeShapeType="1"/>
          </p:cNvSpPr>
          <p:nvPr/>
        </p:nvSpPr>
        <p:spPr bwMode="auto">
          <a:xfrm>
            <a:off x="8961120" y="5846446"/>
            <a:ext cx="173736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9" name="Line 14"/>
          <p:cNvSpPr>
            <a:spLocks noChangeShapeType="1"/>
          </p:cNvSpPr>
          <p:nvPr/>
        </p:nvSpPr>
        <p:spPr bwMode="auto">
          <a:xfrm>
            <a:off x="3017520" y="5846446"/>
            <a:ext cx="22860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0" name="Line 15"/>
          <p:cNvSpPr>
            <a:spLocks noChangeShapeType="1"/>
          </p:cNvSpPr>
          <p:nvPr/>
        </p:nvSpPr>
        <p:spPr bwMode="auto">
          <a:xfrm>
            <a:off x="8321040" y="4474846"/>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1" name="Freeform 16"/>
          <p:cNvSpPr>
            <a:spLocks/>
          </p:cNvSpPr>
          <p:nvPr/>
        </p:nvSpPr>
        <p:spPr bwMode="auto">
          <a:xfrm>
            <a:off x="7412356" y="2920366"/>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4646223" y="2549553"/>
            <a:ext cx="2715808" cy="9787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t>Tokens at</a:t>
            </a:r>
            <a:endParaRPr lang="en-US" sz="2880" dirty="0"/>
          </a:p>
          <a:p>
            <a:pPr eaLnBrk="1" hangingPunct="1"/>
            <a:r>
              <a:rPr lang="en-US" sz="2880" dirty="0"/>
              <a:t>constant rate,</a:t>
            </a:r>
            <a:r>
              <a:rPr lang="en-US" sz="2880" dirty="0">
                <a:latin typeface="Times New Roman" charset="0"/>
              </a:rPr>
              <a:t> </a:t>
            </a:r>
            <a:r>
              <a:rPr lang="en-US" sz="2880" dirty="0">
                <a:solidFill>
                  <a:srgbClr val="000099"/>
                </a:solidFill>
                <a:latin typeface="Symbol" charset="0"/>
              </a:rPr>
              <a:t>r</a:t>
            </a:r>
          </a:p>
        </p:txBody>
      </p:sp>
      <p:sp>
        <p:nvSpPr>
          <p:cNvPr id="44043" name="Oval 18"/>
          <p:cNvSpPr>
            <a:spLocks noChangeArrowheads="1"/>
          </p:cNvSpPr>
          <p:nvPr/>
        </p:nvSpPr>
        <p:spPr bwMode="auto">
          <a:xfrm>
            <a:off x="8229600" y="429196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8229600" y="401764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7772400" y="282892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9144000" y="3377566"/>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8" name="Text Box 23"/>
          <p:cNvSpPr txBox="1">
            <a:spLocks noChangeArrowheads="1"/>
          </p:cNvSpPr>
          <p:nvPr/>
        </p:nvSpPr>
        <p:spPr bwMode="auto">
          <a:xfrm>
            <a:off x="9235440" y="3489960"/>
            <a:ext cx="1999073" cy="9048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a:t>Token bucket</a:t>
            </a:r>
          </a:p>
          <a:p>
            <a:pPr eaLnBrk="1" hangingPunct="1"/>
            <a:r>
              <a:rPr lang="en-US"/>
              <a:t>size,</a:t>
            </a:r>
            <a:r>
              <a:rPr lang="en-US" sz="2880">
                <a:latin typeface="Times New Roman" charset="0"/>
              </a:rPr>
              <a:t> </a:t>
            </a:r>
            <a:r>
              <a:rPr lang="en-US" sz="2880">
                <a:solidFill>
                  <a:srgbClr val="000099"/>
                </a:solidFill>
                <a:latin typeface="Symbol" charset="0"/>
              </a:rPr>
              <a:t>s</a:t>
            </a:r>
          </a:p>
        </p:txBody>
      </p:sp>
      <p:sp>
        <p:nvSpPr>
          <p:cNvPr id="44050" name="Text Box 26"/>
          <p:cNvSpPr txBox="1">
            <a:spLocks noChangeArrowheads="1"/>
          </p:cNvSpPr>
          <p:nvPr/>
        </p:nvSpPr>
        <p:spPr bwMode="auto">
          <a:xfrm>
            <a:off x="2133600" y="5170171"/>
            <a:ext cx="2339102"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In</a:t>
            </a:r>
          </a:p>
        </p:txBody>
      </p:sp>
      <p:sp>
        <p:nvSpPr>
          <p:cNvPr id="44051" name="Text Box 27"/>
          <p:cNvSpPr txBox="1">
            <a:spLocks noChangeArrowheads="1"/>
          </p:cNvSpPr>
          <p:nvPr/>
        </p:nvSpPr>
        <p:spPr bwMode="auto">
          <a:xfrm>
            <a:off x="9798625" y="5120641"/>
            <a:ext cx="2698175"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Out</a:t>
            </a:r>
          </a:p>
        </p:txBody>
      </p:sp>
      <p:sp>
        <p:nvSpPr>
          <p:cNvPr id="2" name="TextBox 1"/>
          <p:cNvSpPr txBox="1"/>
          <p:nvPr/>
        </p:nvSpPr>
        <p:spPr>
          <a:xfrm>
            <a:off x="6899022" y="6657989"/>
            <a:ext cx="6412653" cy="1358577"/>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none" rtlCol="0">
            <a:spAutoFit/>
          </a:bodyPr>
          <a:lstStyle/>
          <a:p>
            <a:pPr algn="ctr"/>
            <a:r>
              <a:rPr lang="en-US" sz="4114" dirty="0">
                <a:latin typeface="+mj-lt"/>
              </a:rPr>
              <a:t>Send packet if </a:t>
            </a:r>
            <a:r>
              <a:rPr lang="en-US" sz="4114">
                <a:latin typeface="+mj-lt"/>
              </a:rPr>
              <a:t>and only if we </a:t>
            </a:r>
            <a:br>
              <a:rPr lang="en-US" sz="4114">
                <a:latin typeface="+mj-lt"/>
              </a:rPr>
            </a:br>
            <a:r>
              <a:rPr lang="en-US" sz="4114">
                <a:latin typeface="+mj-lt"/>
              </a:rPr>
              <a:t>have tokens in the bucket</a:t>
            </a:r>
            <a:endParaRPr lang="en-US" sz="4114" dirty="0">
              <a:latin typeface="+mj-lt"/>
            </a:endParaRPr>
          </a:p>
        </p:txBody>
      </p:sp>
      <p:sp>
        <p:nvSpPr>
          <p:cNvPr id="27" name="Rectangle 26"/>
          <p:cNvSpPr/>
          <p:nvPr/>
        </p:nvSpPr>
        <p:spPr bwMode="auto">
          <a:xfrm>
            <a:off x="856130" y="5505224"/>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8" name="Rectangle 27"/>
          <p:cNvSpPr/>
          <p:nvPr/>
        </p:nvSpPr>
        <p:spPr bwMode="auto">
          <a:xfrm>
            <a:off x="-76200" y="5505224"/>
            <a:ext cx="830607"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185979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77083E-6 -7.40741E-7 L 0.36881 -0.00039 " pathEditMode="relative" rAng="0" ptsTypes="AA">
                                      <p:cBhvr>
                                        <p:cTn id="6" dur="1000" fill="hold"/>
                                        <p:tgtEl>
                                          <p:spTgt spid="27"/>
                                        </p:tgtEl>
                                        <p:attrNameLst>
                                          <p:attrName>ppt_x</p:attrName>
                                          <p:attrName>ppt_y</p:attrName>
                                        </p:attrNameLst>
                                      </p:cBhvr>
                                      <p:rCtr x="18435" y="-19"/>
                                    </p:animMotion>
                                  </p:childTnLst>
                                </p:cTn>
                              </p:par>
                              <p:par>
                                <p:cTn id="7" presetID="0" presetClass="path" presetSubtype="0" accel="50000" decel="50000" fill="hold" grpId="0" nodeType="withEffect">
                                  <p:stCondLst>
                                    <p:cond delay="0"/>
                                  </p:stCondLst>
                                  <p:childTnLst>
                                    <p:animMotion origin="layout" path="M -1.97917E-6 -7.40741E-7 L 0.36882 -0.00039 " pathEditMode="relative" rAng="0" ptsTypes="AA">
                                      <p:cBhvr>
                                        <p:cTn id="8" dur="1000" fill="hold"/>
                                        <p:tgtEl>
                                          <p:spTgt spid="28"/>
                                        </p:tgtEl>
                                        <p:attrNameLst>
                                          <p:attrName>ppt_x</p:attrName>
                                          <p:attrName>ppt_y</p:attrName>
                                        </p:attrNameLst>
                                      </p:cBhvr>
                                      <p:rCtr x="18435" y="-19"/>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0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044"/>
                                        </p:tgtEl>
                                        <p:attrNameLst>
                                          <p:attrName>style.visibility</p:attrName>
                                        </p:attrNameLst>
                                      </p:cBhvr>
                                      <p:to>
                                        <p:strVal val="visible"/>
                                      </p:to>
                                    </p:set>
                                  </p:childTnLst>
                                </p:cTn>
                              </p:par>
                            </p:childTnLst>
                          </p:cTn>
                        </p:par>
                        <p:par>
                          <p:cTn id="17" fill="hold">
                            <p:stCondLst>
                              <p:cond delay="0"/>
                            </p:stCondLst>
                            <p:childTnLst>
                              <p:par>
                                <p:cTn id="18" presetID="0" presetClass="path" presetSubtype="0" accel="50000" decel="50000" fill="hold" grpId="1" nodeType="afterEffect">
                                  <p:stCondLst>
                                    <p:cond delay="0"/>
                                  </p:stCondLst>
                                  <p:childTnLst>
                                    <p:animMotion origin="layout" path="M 0.36881 -0.00039 L 0.85525 -0.00039 " pathEditMode="relative" rAng="0" ptsTypes="AA">
                                      <p:cBhvr>
                                        <p:cTn id="19" dur="1000" fill="hold"/>
                                        <p:tgtEl>
                                          <p:spTgt spid="27"/>
                                        </p:tgtEl>
                                        <p:attrNameLst>
                                          <p:attrName>ppt_x</p:attrName>
                                          <p:attrName>ppt_y</p:attrName>
                                        </p:attrNameLst>
                                      </p:cBhvr>
                                      <p:rCtr x="24316" y="0"/>
                                    </p:animMotion>
                                  </p:childTnLst>
                                </p:cTn>
                              </p:par>
                            </p:childTnLst>
                          </p:cTn>
                        </p:par>
                        <p:par>
                          <p:cTn id="20" fill="hold">
                            <p:stCondLst>
                              <p:cond delay="1000"/>
                            </p:stCondLst>
                            <p:childTnLst>
                              <p:par>
                                <p:cTn id="21" presetID="1" presetClass="exit" presetSubtype="0" fill="hold" grpId="1" nodeType="afterEffect">
                                  <p:stCondLst>
                                    <p:cond delay="0"/>
                                  </p:stCondLst>
                                  <p:childTnLst>
                                    <p:set>
                                      <p:cBhvr>
                                        <p:cTn id="22" dur="1" fill="hold">
                                          <p:stCondLst>
                                            <p:cond delay="0"/>
                                          </p:stCondLst>
                                        </p:cTn>
                                        <p:tgtEl>
                                          <p:spTgt spid="4404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404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childTnLst>
                                    <p:set>
                                      <p:cBhvr>
                                        <p:cTn id="28" dur="1" fill="hold">
                                          <p:stCondLst>
                                            <p:cond delay="0"/>
                                          </p:stCondLst>
                                        </p:cTn>
                                        <p:tgtEl>
                                          <p:spTgt spid="440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44044"/>
                                        </p:tgtEl>
                                        <p:attrNameLst>
                                          <p:attrName>style.visibility</p:attrName>
                                        </p:attrNameLst>
                                      </p:cBhvr>
                                      <p:to>
                                        <p:strVal val="visible"/>
                                      </p:to>
                                    </p:set>
                                  </p:childTnLst>
                                </p:cTn>
                              </p:par>
                            </p:childTnLst>
                          </p:cTn>
                        </p:par>
                        <p:par>
                          <p:cTn id="33" fill="hold">
                            <p:stCondLst>
                              <p:cond delay="0"/>
                            </p:stCondLst>
                            <p:childTnLst>
                              <p:par>
                                <p:cTn id="34" presetID="0" presetClass="path" presetSubtype="0" accel="50000" decel="50000" fill="hold" grpId="1" nodeType="afterEffect">
                                  <p:stCondLst>
                                    <p:cond delay="0"/>
                                  </p:stCondLst>
                                  <p:childTnLst>
                                    <p:animMotion origin="layout" path="M 0.36882 -0.00039 L 0.85525 -0.00039 " pathEditMode="relative" rAng="0" ptsTypes="AA">
                                      <p:cBhvr>
                                        <p:cTn id="35" dur="1000" fill="hold"/>
                                        <p:tgtEl>
                                          <p:spTgt spid="28"/>
                                        </p:tgtEl>
                                        <p:attrNameLst>
                                          <p:attrName>ppt_x</p:attrName>
                                          <p:attrName>ppt_y</p:attrName>
                                        </p:attrNameLst>
                                      </p:cBhvr>
                                      <p:rCtr x="24316" y="0"/>
                                    </p:animMotion>
                                  </p:childTnLst>
                                </p:cTn>
                              </p:par>
                            </p:childTnLst>
                          </p:cTn>
                        </p:par>
                        <p:par>
                          <p:cTn id="36" fill="hold">
                            <p:stCondLst>
                              <p:cond delay="1000"/>
                            </p:stCondLst>
                            <p:childTnLst>
                              <p:par>
                                <p:cTn id="37" presetID="1" presetClass="exit" presetSubtype="0" fill="hold" grpId="3" nodeType="afterEffect">
                                  <p:stCondLst>
                                    <p:cond delay="0"/>
                                  </p:stCondLst>
                                  <p:childTnLst>
                                    <p:set>
                                      <p:cBhvr>
                                        <p:cTn id="38" dur="1" fill="hold">
                                          <p:stCondLst>
                                            <p:cond delay="0"/>
                                          </p:stCondLst>
                                        </p:cTn>
                                        <p:tgtEl>
                                          <p:spTgt spid="44043"/>
                                        </p:tgtEl>
                                        <p:attrNameLst>
                                          <p:attrName>style.visibility</p:attrName>
                                        </p:attrNameLst>
                                      </p:cBhvr>
                                      <p:to>
                                        <p:strVal val="hidden"/>
                                      </p:to>
                                    </p:set>
                                  </p:childTnLst>
                                </p:cTn>
                              </p:par>
                              <p:par>
                                <p:cTn id="39" presetID="1" presetClass="exit" presetSubtype="0" fill="hold" grpId="3" nodeType="withEffect">
                                  <p:stCondLst>
                                    <p:cond delay="0"/>
                                  </p:stCondLst>
                                  <p:childTnLst>
                                    <p:set>
                                      <p:cBhvr>
                                        <p:cTn id="40" dur="1" fill="hold">
                                          <p:stCondLst>
                                            <p:cond delay="0"/>
                                          </p:stCondLst>
                                        </p:cTn>
                                        <p:tgtEl>
                                          <p:spTgt spid="440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animBg="1"/>
      <p:bldP spid="44043" grpId="1" animBg="1"/>
      <p:bldP spid="44043" grpId="2" animBg="1"/>
      <p:bldP spid="44043" grpId="3" animBg="1"/>
      <p:bldP spid="44044" grpId="0" animBg="1"/>
      <p:bldP spid="44044" grpId="1" animBg="1"/>
      <p:bldP spid="44044" grpId="2" animBg="1"/>
      <p:bldP spid="44044" grpId="3" animBg="1"/>
      <p:bldP spid="27" grpId="0" animBg="1"/>
      <p:bldP spid="27" grpId="1" animBg="1"/>
      <p:bldP spid="28" grpId="0" animBg="1"/>
      <p:bldP spid="2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1097280" y="457200"/>
            <a:ext cx="12435840" cy="1371600"/>
          </a:xfrm>
        </p:spPr>
        <p:txBody>
          <a:bodyPr/>
          <a:lstStyle/>
          <a:p>
            <a:r>
              <a:rPr lang="en-US">
                <a:latin typeface="Arial" charset="0"/>
                <a:ea typeface="Heiti SC Light" charset="0"/>
                <a:cs typeface="Heiti SC Light" charset="0"/>
              </a:rPr>
              <a:t>The leaky bucket regulator</a:t>
            </a:r>
            <a:r>
              <a:rPr lang="en-US" sz="3360" i="1">
                <a:latin typeface="Arial" charset="0"/>
                <a:ea typeface="Heiti SC Light" charset="0"/>
                <a:cs typeface="Heiti SC Light" charset="0"/>
              </a:rPr>
              <a:t> </a:t>
            </a:r>
            <a:endParaRPr lang="en-US" dirty="0">
              <a:latin typeface="Arial" charset="0"/>
              <a:ea typeface="Heiti SC Light" charset="0"/>
              <a:cs typeface="Heiti SC Light" charset="0"/>
            </a:endParaRPr>
          </a:p>
        </p:txBody>
      </p:sp>
      <mc:AlternateContent xmlns:mc="http://schemas.openxmlformats.org/markup-compatibility/2006" xmlns:a14="http://schemas.microsoft.com/office/drawing/2010/main">
        <mc:Choice Requires="a14">
          <p:sp>
            <p:nvSpPr>
              <p:cNvPr id="42001" name="Text Box 20"/>
              <p:cNvSpPr txBox="1">
                <a:spLocks noChangeArrowheads="1"/>
              </p:cNvSpPr>
              <p:nvPr/>
            </p:nvSpPr>
            <p:spPr bwMode="auto">
              <a:xfrm>
                <a:off x="884064" y="5813219"/>
                <a:ext cx="5985509" cy="1569660"/>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a:extLst>
                <a:ext uri="{909E8E84-426E-40dd-AFC4-6F175D3DCCD1}">
                  <a14:hiddenFill xmlns:mv="urn:schemas-microsoft-com:mac:vml" xmlns="">
                    <a:solidFill>
                      <a:srgbClr val="FFFFFF"/>
                    </a:solidFill>
                  </a14:hiddenFill>
                </a:ext>
                <a:ext uri="{91240B29-F687-4f45-9708-019B960494DF}">
                  <a14:hiddenLine xmlns:mv="urn:schemas-microsoft-com:mac:vml"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dirty="0">
                    <a:latin typeface="+mj-lt"/>
                  </a:rPr>
                  <a:t>Number of bits that can be sent in </a:t>
                </a:r>
                <a:r>
                  <a:rPr lang="en-US" u="sng" dirty="0">
                    <a:latin typeface="+mj-lt"/>
                  </a:rPr>
                  <a:t>any</a:t>
                </a:r>
                <a:r>
                  <a:rPr lang="en-US" dirty="0">
                    <a:latin typeface="+mj-lt"/>
                  </a:rPr>
                  <a:t> period of length </a:t>
                </a:r>
                <a:r>
                  <a:rPr lang="en-US" i="1" dirty="0">
                    <a:latin typeface="+mj-lt"/>
                  </a:rPr>
                  <a:t>t </a:t>
                </a:r>
                <a:r>
                  <a:rPr lang="en-US" dirty="0">
                    <a:latin typeface="+mj-lt"/>
                  </a:rPr>
                  <a:t>is bounded by: </a:t>
                </a:r>
                <a14:m>
                  <m:oMath xmlns:m="http://schemas.openxmlformats.org/officeDocument/2006/math">
                    <m:r>
                      <a:rPr lang="en-US" i="1" smtClean="0">
                        <a:latin typeface="Cambria Math" charset="0"/>
                        <a:ea typeface="Cambria Math" charset="0"/>
                        <a:cs typeface="Cambria Math" charset="0"/>
                      </a:rPr>
                      <m:t>𝜎</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𝜌</m:t>
                    </m:r>
                    <m:r>
                      <a:rPr lang="en-US" b="0" i="1" smtClean="0">
                        <a:latin typeface="Cambria Math" charset="0"/>
                        <a:ea typeface="Cambria Math" charset="0"/>
                        <a:cs typeface="Cambria Math" charset="0"/>
                      </a:rPr>
                      <m:t>𝑡</m:t>
                    </m:r>
                  </m:oMath>
                </a14:m>
                <a:endParaRPr lang="en-US" dirty="0">
                  <a:latin typeface="+mj-lt"/>
                </a:endParaRPr>
              </a:p>
              <a:p>
                <a:pPr eaLnBrk="1" hangingPunct="1"/>
                <a:endParaRPr lang="en-US" dirty="0">
                  <a:latin typeface="+mj-lt"/>
                </a:endParaRPr>
              </a:p>
              <a:p>
                <a:pPr eaLnBrk="1" hangingPunct="1"/>
                <a:r>
                  <a:rPr lang="en-US" dirty="0">
                    <a:latin typeface="+mj-lt"/>
                  </a:rPr>
                  <a:t>It is also called a “</a:t>
                </a:r>
                <a:r>
                  <a:rPr lang="en-US" altLang="ja-JP" dirty="0">
                    <a:latin typeface="+mj-lt"/>
                  </a:rPr>
                  <a:t>(</a:t>
                </a:r>
                <a14:m>
                  <m:oMath xmlns:m="http://schemas.openxmlformats.org/officeDocument/2006/math">
                    <m:r>
                      <a:rPr lang="en-US" i="1">
                        <a:latin typeface="Cambria Math" charset="0"/>
                        <a:ea typeface="Cambria Math" charset="0"/>
                        <a:cs typeface="Cambria Math" charset="0"/>
                      </a:rPr>
                      <m:t>𝜎</m:t>
                    </m:r>
                  </m:oMath>
                </a14:m>
                <a:r>
                  <a:rPr lang="en-US" altLang="ja-JP" dirty="0">
                    <a:latin typeface="+mj-lt"/>
                  </a:rPr>
                  <a:t>,</a:t>
                </a:r>
                <a:r>
                  <a:rPr lang="en-US" dirty="0">
                    <a:ea typeface="Cambria Math" charset="0"/>
                    <a:cs typeface="Cambria Math" charset="0"/>
                  </a:rPr>
                  <a:t> </a:t>
                </a:r>
                <a14:m>
                  <m:oMath xmlns:m="http://schemas.openxmlformats.org/officeDocument/2006/math">
                    <m:r>
                      <a:rPr lang="en-US" i="1">
                        <a:latin typeface="Cambria Math" charset="0"/>
                        <a:ea typeface="Cambria Math" charset="0"/>
                        <a:cs typeface="Cambria Math" charset="0"/>
                      </a:rPr>
                      <m:t>𝜌</m:t>
                    </m:r>
                  </m:oMath>
                </a14:m>
                <a:r>
                  <a:rPr lang="en-US" altLang="ja-JP" dirty="0">
                    <a:latin typeface="+mj-lt"/>
                  </a:rPr>
                  <a:t>) regulator”</a:t>
                </a:r>
              </a:p>
            </p:txBody>
          </p:sp>
        </mc:Choice>
        <mc:Fallback xmlns="">
          <p:sp>
            <p:nvSpPr>
              <p:cNvPr id="42001" name="Text Box 20"/>
              <p:cNvSpPr txBox="1">
                <a:spLocks noRot="1" noChangeAspect="1" noMove="1" noResize="1" noEditPoints="1" noAdjustHandles="1" noChangeArrowheads="1" noChangeShapeType="1" noTextEdit="1"/>
              </p:cNvSpPr>
              <p:nvPr/>
            </p:nvSpPr>
            <p:spPr bwMode="auto">
              <a:xfrm>
                <a:off x="884064" y="5813219"/>
                <a:ext cx="5985509" cy="1569660"/>
              </a:xfrm>
              <a:prstGeom prst="rect">
                <a:avLst/>
              </a:prstGeom>
              <a:blipFill rotWithShape="0">
                <a:blip r:embed="rId3"/>
                <a:stretch>
                  <a:fillRect/>
                </a:stretch>
              </a:blipFill>
              <a:ln>
                <a:solidFill>
                  <a:schemeClr val="accent3">
                    <a:lumMod val="50000"/>
                  </a:schemeClr>
                </a:solidFill>
              </a:ln>
              <a:effectLst>
                <a:outerShdw blurRad="50800" dist="38100" dir="2700000" algn="tl" rotWithShape="0">
                  <a:prstClr val="black">
                    <a:alpha val="40000"/>
                  </a:prstClr>
                </a:outerShdw>
              </a:effectLst>
              <a:extLst>
                <a:ext uri="{909E8E84-426E-40dd-AFC4-6F175D3DCCD1}">
                  <a14:hiddenFill xmlns="" xmlns:mv="urn:schemas-microsoft-com:mac:vml" xmlns:a14="http://schemas.microsoft.com/office/drawing/2010/main">
                    <a:solidFill>
                      <a:srgbClr val="FFFFFF"/>
                    </a:solidFill>
                  </a14:hiddenFill>
                </a:ext>
                <a:ext uri="{91240B29-F687-4f45-9708-019B960494DF}">
                  <a14:hiddenLine xmlns="" xmlns:mv="urn:schemas-microsoft-com:mac:vml"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6" name="Group 15"/>
          <p:cNvGrpSpPr/>
          <p:nvPr/>
        </p:nvGrpSpPr>
        <p:grpSpPr>
          <a:xfrm>
            <a:off x="8865869" y="3347705"/>
            <a:ext cx="4049885" cy="3219375"/>
            <a:chOff x="8865869" y="3347705"/>
            <a:chExt cx="4049885" cy="3219375"/>
          </a:xfrm>
        </p:grpSpPr>
        <p:sp>
          <p:nvSpPr>
            <p:cNvPr id="41993" name="Freeform 10"/>
            <p:cNvSpPr>
              <a:spLocks/>
            </p:cNvSpPr>
            <p:nvPr/>
          </p:nvSpPr>
          <p:spPr bwMode="auto">
            <a:xfrm>
              <a:off x="8865869" y="3347705"/>
              <a:ext cx="3680332" cy="3219375"/>
            </a:xfrm>
            <a:custGeom>
              <a:avLst/>
              <a:gdLst>
                <a:gd name="T0" fmla="*/ 0 w 1257"/>
                <a:gd name="T1" fmla="*/ 2525713 h 948"/>
                <a:gd name="T2" fmla="*/ 305042 w 1257"/>
                <a:gd name="T3" fmla="*/ 2400493 h 948"/>
                <a:gd name="T4" fmla="*/ 482236 w 1257"/>
                <a:gd name="T5" fmla="*/ 2288594 h 948"/>
                <a:gd name="T6" fmla="*/ 529338 w 1257"/>
                <a:gd name="T7" fmla="*/ 2219324 h 948"/>
                <a:gd name="T8" fmla="*/ 540553 w 1257"/>
                <a:gd name="T9" fmla="*/ 2176696 h 948"/>
                <a:gd name="T10" fmla="*/ 587655 w 1257"/>
                <a:gd name="T11" fmla="*/ 2091440 h 948"/>
                <a:gd name="T12" fmla="*/ 634758 w 1257"/>
                <a:gd name="T13" fmla="*/ 1966220 h 948"/>
                <a:gd name="T14" fmla="*/ 668402 w 1257"/>
                <a:gd name="T15" fmla="*/ 1841000 h 948"/>
                <a:gd name="T16" fmla="*/ 787279 w 1257"/>
                <a:gd name="T17" fmla="*/ 1689137 h 948"/>
                <a:gd name="T18" fmla="*/ 1256057 w 1257"/>
                <a:gd name="T19" fmla="*/ 1577238 h 948"/>
                <a:gd name="T20" fmla="*/ 1339047 w 1257"/>
                <a:gd name="T21" fmla="*/ 1505304 h 948"/>
                <a:gd name="T22" fmla="*/ 1386149 w 1257"/>
                <a:gd name="T23" fmla="*/ 1422712 h 948"/>
                <a:gd name="T24" fmla="*/ 1444466 w 1257"/>
                <a:gd name="T25" fmla="*/ 1004424 h 948"/>
                <a:gd name="T26" fmla="*/ 1513998 w 1257"/>
                <a:gd name="T27" fmla="*/ 849897 h 948"/>
                <a:gd name="T28" fmla="*/ 1644089 w 1257"/>
                <a:gd name="T29" fmla="*/ 753984 h 948"/>
                <a:gd name="T30" fmla="*/ 1774181 w 1257"/>
                <a:gd name="T31" fmla="*/ 668728 h 948"/>
                <a:gd name="T32" fmla="*/ 1879600 w 1257"/>
                <a:gd name="T33" fmla="*/ 599457 h 948"/>
                <a:gd name="T34" fmla="*/ 2220530 w 1257"/>
                <a:gd name="T35" fmla="*/ 586136 h 948"/>
                <a:gd name="T36" fmla="*/ 2373051 w 1257"/>
                <a:gd name="T37" fmla="*/ 391645 h 948"/>
                <a:gd name="T38" fmla="*/ 2478470 w 1257"/>
                <a:gd name="T39" fmla="*/ 250440 h 948"/>
                <a:gd name="T40" fmla="*/ 2548002 w 1257"/>
                <a:gd name="T41" fmla="*/ 223797 h 948"/>
                <a:gd name="T42" fmla="*/ 2761083 w 1257"/>
                <a:gd name="T43" fmla="*/ 55949 h 948"/>
                <a:gd name="T44" fmla="*/ 2819400 w 1257"/>
                <a:gd name="T45" fmla="*/ 0 h 9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7"/>
                <a:gd name="T70" fmla="*/ 0 h 948"/>
                <a:gd name="T71" fmla="*/ 1257 w 1257"/>
                <a:gd name="T72" fmla="*/ 948 h 948"/>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4455 w 10000"/>
                <a:gd name="connsiteY9" fmla="*/ 6245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678 w 10000"/>
                <a:gd name="connsiteY9" fmla="*/ 5274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678 w 10000"/>
                <a:gd name="connsiteY9" fmla="*/ 5274 h 10000"/>
                <a:gd name="connsiteX10" fmla="*/ 5401 w 10000"/>
                <a:gd name="connsiteY10" fmla="*/ 5162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401 w 10000"/>
                <a:gd name="connsiteY10" fmla="*/ 5162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401 w 10000"/>
                <a:gd name="connsiteY10" fmla="*/ 5162 h 10000"/>
                <a:gd name="connsiteX11" fmla="*/ 5444 w 10000"/>
                <a:gd name="connsiteY11" fmla="*/ 4801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444 w 10000"/>
                <a:gd name="connsiteY11" fmla="*/ 4801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7974 w 10000"/>
                <a:gd name="connsiteY17" fmla="*/ 1092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7974 w 10000"/>
                <a:gd name="connsiteY17" fmla="*/ 1092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8378 w 10000"/>
                <a:gd name="connsiteY17" fmla="*/ 594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8378 w 10000"/>
                <a:gd name="connsiteY17" fmla="*/ 594 h 10000"/>
                <a:gd name="connsiteX18" fmla="*/ 8849 w 10000"/>
                <a:gd name="connsiteY18" fmla="*/ 276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8378 w 10000"/>
                <a:gd name="connsiteY17" fmla="*/ 594 h 10000"/>
                <a:gd name="connsiteX18" fmla="*/ 8849 w 10000"/>
                <a:gd name="connsiteY18" fmla="*/ 276 h 10000"/>
                <a:gd name="connsiteX19" fmla="*/ 9320 w 10000"/>
                <a:gd name="connsiteY19" fmla="*/ 43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83 h 10083"/>
                <a:gd name="connsiteX1" fmla="*/ 1082 w 10000"/>
                <a:gd name="connsiteY1" fmla="*/ 9587 h 10083"/>
                <a:gd name="connsiteX2" fmla="*/ 1710 w 10000"/>
                <a:gd name="connsiteY2" fmla="*/ 9144 h 10083"/>
                <a:gd name="connsiteX3" fmla="*/ 1877 w 10000"/>
                <a:gd name="connsiteY3" fmla="*/ 8870 h 10083"/>
                <a:gd name="connsiteX4" fmla="*/ 1917 w 10000"/>
                <a:gd name="connsiteY4" fmla="*/ 8701 h 10083"/>
                <a:gd name="connsiteX5" fmla="*/ 2084 w 10000"/>
                <a:gd name="connsiteY5" fmla="*/ 8364 h 10083"/>
                <a:gd name="connsiteX6" fmla="*/ 2251 w 10000"/>
                <a:gd name="connsiteY6" fmla="*/ 7868 h 10083"/>
                <a:gd name="connsiteX7" fmla="*/ 2371 w 10000"/>
                <a:gd name="connsiteY7" fmla="*/ 7372 h 10083"/>
                <a:gd name="connsiteX8" fmla="*/ 2419 w 10000"/>
                <a:gd name="connsiteY8" fmla="*/ 6286 h 10083"/>
                <a:gd name="connsiteX9" fmla="*/ 3585 w 10000"/>
                <a:gd name="connsiteY9" fmla="*/ 5565 h 10083"/>
                <a:gd name="connsiteX10" fmla="*/ 5090 w 10000"/>
                <a:gd name="connsiteY10" fmla="*/ 5453 h 10083"/>
                <a:gd name="connsiteX11" fmla="*/ 5151 w 10000"/>
                <a:gd name="connsiteY11" fmla="*/ 4682 h 10083"/>
                <a:gd name="connsiteX12" fmla="*/ 5123 w 10000"/>
                <a:gd name="connsiteY12" fmla="*/ 4060 h 10083"/>
                <a:gd name="connsiteX13" fmla="*/ 5454 w 10000"/>
                <a:gd name="connsiteY13" fmla="*/ 3464 h 10083"/>
                <a:gd name="connsiteX14" fmla="*/ 5901 w 10000"/>
                <a:gd name="connsiteY14" fmla="*/ 3052 h 10083"/>
                <a:gd name="connsiteX15" fmla="*/ 6711 w 10000"/>
                <a:gd name="connsiteY15" fmla="*/ 2311 h 10083"/>
                <a:gd name="connsiteX16" fmla="*/ 7378 w 10000"/>
                <a:gd name="connsiteY16" fmla="*/ 1725 h 10083"/>
                <a:gd name="connsiteX17" fmla="*/ 8378 w 10000"/>
                <a:gd name="connsiteY17" fmla="*/ 677 h 10083"/>
                <a:gd name="connsiteX18" fmla="*/ 8849 w 10000"/>
                <a:gd name="connsiteY18" fmla="*/ 359 h 10083"/>
                <a:gd name="connsiteX19" fmla="*/ 9320 w 10000"/>
                <a:gd name="connsiteY19" fmla="*/ 126 h 10083"/>
                <a:gd name="connsiteX20" fmla="*/ 9761 w 10000"/>
                <a:gd name="connsiteY20" fmla="*/ 5 h 10083"/>
                <a:gd name="connsiteX21" fmla="*/ 9793 w 10000"/>
                <a:gd name="connsiteY21" fmla="*/ 305 h 10083"/>
                <a:gd name="connsiteX22" fmla="*/ 10000 w 10000"/>
                <a:gd name="connsiteY22" fmla="*/ 83 h 10083"/>
                <a:gd name="connsiteX0" fmla="*/ 0 w 10216"/>
                <a:gd name="connsiteY0" fmla="*/ 10389 h 10389"/>
                <a:gd name="connsiteX1" fmla="*/ 1082 w 10216"/>
                <a:gd name="connsiteY1" fmla="*/ 9893 h 10389"/>
                <a:gd name="connsiteX2" fmla="*/ 1710 w 10216"/>
                <a:gd name="connsiteY2" fmla="*/ 9450 h 10389"/>
                <a:gd name="connsiteX3" fmla="*/ 1877 w 10216"/>
                <a:gd name="connsiteY3" fmla="*/ 9176 h 10389"/>
                <a:gd name="connsiteX4" fmla="*/ 1917 w 10216"/>
                <a:gd name="connsiteY4" fmla="*/ 9007 h 10389"/>
                <a:gd name="connsiteX5" fmla="*/ 2084 w 10216"/>
                <a:gd name="connsiteY5" fmla="*/ 8670 h 10389"/>
                <a:gd name="connsiteX6" fmla="*/ 2251 w 10216"/>
                <a:gd name="connsiteY6" fmla="*/ 8174 h 10389"/>
                <a:gd name="connsiteX7" fmla="*/ 2371 w 10216"/>
                <a:gd name="connsiteY7" fmla="*/ 7678 h 10389"/>
                <a:gd name="connsiteX8" fmla="*/ 2419 w 10216"/>
                <a:gd name="connsiteY8" fmla="*/ 6592 h 10389"/>
                <a:gd name="connsiteX9" fmla="*/ 3585 w 10216"/>
                <a:gd name="connsiteY9" fmla="*/ 5871 h 10389"/>
                <a:gd name="connsiteX10" fmla="*/ 5090 w 10216"/>
                <a:gd name="connsiteY10" fmla="*/ 5759 h 10389"/>
                <a:gd name="connsiteX11" fmla="*/ 5151 w 10216"/>
                <a:gd name="connsiteY11" fmla="*/ 4988 h 10389"/>
                <a:gd name="connsiteX12" fmla="*/ 5123 w 10216"/>
                <a:gd name="connsiteY12" fmla="*/ 4366 h 10389"/>
                <a:gd name="connsiteX13" fmla="*/ 5454 w 10216"/>
                <a:gd name="connsiteY13" fmla="*/ 3770 h 10389"/>
                <a:gd name="connsiteX14" fmla="*/ 5901 w 10216"/>
                <a:gd name="connsiteY14" fmla="*/ 3358 h 10389"/>
                <a:gd name="connsiteX15" fmla="*/ 6711 w 10216"/>
                <a:gd name="connsiteY15" fmla="*/ 2617 h 10389"/>
                <a:gd name="connsiteX16" fmla="*/ 7378 w 10216"/>
                <a:gd name="connsiteY16" fmla="*/ 2031 h 10389"/>
                <a:gd name="connsiteX17" fmla="*/ 8378 w 10216"/>
                <a:gd name="connsiteY17" fmla="*/ 983 h 10389"/>
                <a:gd name="connsiteX18" fmla="*/ 8849 w 10216"/>
                <a:gd name="connsiteY18" fmla="*/ 665 h 10389"/>
                <a:gd name="connsiteX19" fmla="*/ 9320 w 10216"/>
                <a:gd name="connsiteY19" fmla="*/ 432 h 10389"/>
                <a:gd name="connsiteX20" fmla="*/ 9761 w 10216"/>
                <a:gd name="connsiteY20" fmla="*/ 311 h 10389"/>
                <a:gd name="connsiteX21" fmla="*/ 10211 w 10216"/>
                <a:gd name="connsiteY21" fmla="*/ 4 h 10389"/>
                <a:gd name="connsiteX22" fmla="*/ 10000 w 10216"/>
                <a:gd name="connsiteY22" fmla="*/ 389 h 10389"/>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849 w 10878"/>
                <a:gd name="connsiteY18" fmla="*/ 898 h 10622"/>
                <a:gd name="connsiteX19" fmla="*/ 9320 w 10878"/>
                <a:gd name="connsiteY19" fmla="*/ 665 h 10622"/>
                <a:gd name="connsiteX20" fmla="*/ 9761 w 10878"/>
                <a:gd name="connsiteY20" fmla="*/ 544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20 w 10878"/>
                <a:gd name="connsiteY19" fmla="*/ 665 h 10622"/>
                <a:gd name="connsiteX20" fmla="*/ 9761 w 10878"/>
                <a:gd name="connsiteY20" fmla="*/ 544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90 w 10878"/>
                <a:gd name="connsiteY19" fmla="*/ 587 h 10622"/>
                <a:gd name="connsiteX20" fmla="*/ 9761 w 10878"/>
                <a:gd name="connsiteY20" fmla="*/ 544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202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202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202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8129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8129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51 w 10878"/>
                <a:gd name="connsiteY6" fmla="*/ 8407 h 10622"/>
                <a:gd name="connsiteX7" fmla="*/ 2301 w 10878"/>
                <a:gd name="connsiteY7" fmla="*/ 8129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51 w 10878"/>
                <a:gd name="connsiteY6" fmla="*/ 8407 h 10622"/>
                <a:gd name="connsiteX7" fmla="*/ 2301 w 10878"/>
                <a:gd name="connsiteY7" fmla="*/ 8129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51 w 10878"/>
                <a:gd name="connsiteY6" fmla="*/ 8407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4965 w 10878"/>
                <a:gd name="connsiteY10" fmla="*/ 6008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4965 w 10878"/>
                <a:gd name="connsiteY10" fmla="*/ 6008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78" h="10622">
                  <a:moveTo>
                    <a:pt x="0" y="10622"/>
                  </a:moveTo>
                  <a:cubicBezTo>
                    <a:pt x="223" y="10295"/>
                    <a:pt x="772" y="10253"/>
                    <a:pt x="1082" y="10126"/>
                  </a:cubicBezTo>
                  <a:cubicBezTo>
                    <a:pt x="1281" y="9947"/>
                    <a:pt x="1341" y="9871"/>
                    <a:pt x="1571" y="9776"/>
                  </a:cubicBezTo>
                  <a:cubicBezTo>
                    <a:pt x="1870" y="9478"/>
                    <a:pt x="1649" y="9675"/>
                    <a:pt x="1877" y="9409"/>
                  </a:cubicBezTo>
                  <a:cubicBezTo>
                    <a:pt x="1979" y="9258"/>
                    <a:pt x="1977" y="9231"/>
                    <a:pt x="2001" y="9178"/>
                  </a:cubicBezTo>
                  <a:cubicBezTo>
                    <a:pt x="2049" y="9062"/>
                    <a:pt x="2165" y="8850"/>
                    <a:pt x="2209" y="8654"/>
                  </a:cubicBezTo>
                  <a:cubicBezTo>
                    <a:pt x="2253" y="8458"/>
                    <a:pt x="2283" y="8438"/>
                    <a:pt x="2265" y="8003"/>
                  </a:cubicBezTo>
                  <a:cubicBezTo>
                    <a:pt x="2305" y="7834"/>
                    <a:pt x="2315" y="7683"/>
                    <a:pt x="2329" y="7585"/>
                  </a:cubicBezTo>
                  <a:cubicBezTo>
                    <a:pt x="2343" y="7487"/>
                    <a:pt x="2140" y="7663"/>
                    <a:pt x="2349" y="7416"/>
                  </a:cubicBezTo>
                  <a:cubicBezTo>
                    <a:pt x="2558" y="7169"/>
                    <a:pt x="3131" y="6618"/>
                    <a:pt x="3585" y="6104"/>
                  </a:cubicBezTo>
                  <a:cubicBezTo>
                    <a:pt x="3908" y="6144"/>
                    <a:pt x="4854" y="6282"/>
                    <a:pt x="4965" y="6008"/>
                  </a:cubicBezTo>
                  <a:cubicBezTo>
                    <a:pt x="5166" y="5845"/>
                    <a:pt x="5125" y="5456"/>
                    <a:pt x="5151" y="5221"/>
                  </a:cubicBezTo>
                  <a:cubicBezTo>
                    <a:pt x="5177" y="4986"/>
                    <a:pt x="5076" y="5158"/>
                    <a:pt x="5123" y="4599"/>
                  </a:cubicBezTo>
                  <a:cubicBezTo>
                    <a:pt x="5155" y="4177"/>
                    <a:pt x="5213" y="4078"/>
                    <a:pt x="5468" y="3941"/>
                  </a:cubicBezTo>
                  <a:cubicBezTo>
                    <a:pt x="5820" y="3539"/>
                    <a:pt x="5760" y="3650"/>
                    <a:pt x="6068" y="3358"/>
                  </a:cubicBezTo>
                  <a:cubicBezTo>
                    <a:pt x="6502" y="2862"/>
                    <a:pt x="6495" y="2866"/>
                    <a:pt x="6711" y="2632"/>
                  </a:cubicBezTo>
                  <a:cubicBezTo>
                    <a:pt x="6927" y="2398"/>
                    <a:pt x="7121" y="2193"/>
                    <a:pt x="7364" y="1953"/>
                  </a:cubicBezTo>
                  <a:cubicBezTo>
                    <a:pt x="7811" y="1452"/>
                    <a:pt x="8078" y="1446"/>
                    <a:pt x="8378" y="1216"/>
                  </a:cubicBezTo>
                  <a:cubicBezTo>
                    <a:pt x="8615" y="1097"/>
                    <a:pt x="8698" y="1003"/>
                    <a:pt x="8905" y="773"/>
                  </a:cubicBezTo>
                  <a:cubicBezTo>
                    <a:pt x="9106" y="676"/>
                    <a:pt x="9236" y="635"/>
                    <a:pt x="9390" y="587"/>
                  </a:cubicBezTo>
                  <a:cubicBezTo>
                    <a:pt x="9544" y="539"/>
                    <a:pt x="9694" y="540"/>
                    <a:pt x="9831" y="482"/>
                  </a:cubicBezTo>
                  <a:cubicBezTo>
                    <a:pt x="9968" y="424"/>
                    <a:pt x="10000" y="443"/>
                    <a:pt x="10211" y="237"/>
                  </a:cubicBezTo>
                  <a:cubicBezTo>
                    <a:pt x="10482" y="138"/>
                    <a:pt x="10878" y="53"/>
                    <a:pt x="10878" y="0"/>
                  </a:cubicBezTo>
                </a:path>
              </a:pathLst>
            </a:custGeom>
            <a:noFill/>
            <a:ln w="57150">
              <a:solidFill>
                <a:srgbClr val="00B050"/>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2" name="TextBox 1"/>
                <p:cNvSpPr txBox="1"/>
                <p:nvPr/>
              </p:nvSpPr>
              <p:spPr>
                <a:xfrm>
                  <a:off x="10405964" y="5488161"/>
                  <a:ext cx="2509790"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rgbClr val="92D050"/>
                            </a:solidFill>
                            <a:latin typeface="Cambria Math" charset="0"/>
                          </a:rPr>
                          <m:t>𝐷</m:t>
                        </m:r>
                        <m:r>
                          <a:rPr lang="en-US" sz="2000" i="1">
                            <a:solidFill>
                              <a:srgbClr val="92D050"/>
                            </a:solidFill>
                            <a:latin typeface="Cambria Math" charset="0"/>
                          </a:rPr>
                          <m:t>(</m:t>
                        </m:r>
                        <m:r>
                          <a:rPr lang="en-US" sz="2000" i="1">
                            <a:solidFill>
                              <a:srgbClr val="92D050"/>
                            </a:solidFill>
                            <a:latin typeface="Cambria Math" charset="0"/>
                          </a:rPr>
                          <m:t>𝑡</m:t>
                        </m:r>
                        <m:r>
                          <a:rPr lang="en-US" sz="2000" i="1">
                            <a:solidFill>
                              <a:srgbClr val="92D050"/>
                            </a:solidFill>
                            <a:latin typeface="Cambria Math" charset="0"/>
                          </a:rPr>
                          <m:t>)</m:t>
                        </m:r>
                      </m:oMath>
                    </m:oMathPara>
                  </a14:m>
                  <a:endParaRPr lang="en-US" sz="2000" dirty="0">
                    <a:solidFill>
                      <a:srgbClr val="92D050"/>
                    </a:solidFill>
                  </a:endParaRPr>
                </a:p>
                <a:p>
                  <a:r>
                    <a:rPr lang="en-US" sz="2000" dirty="0">
                      <a:solidFill>
                        <a:srgbClr val="92D050"/>
                      </a:solidFill>
                      <a:latin typeface="+mj-lt"/>
                    </a:rPr>
                    <a:t>Output from regulator</a:t>
                  </a:r>
                </a:p>
              </p:txBody>
            </p:sp>
          </mc:Choice>
          <mc:Fallback xmlns="">
            <p:sp>
              <p:nvSpPr>
                <p:cNvPr id="2" name="TextBox 1"/>
                <p:cNvSpPr txBox="1">
                  <a:spLocks noRot="1" noChangeAspect="1" noMove="1" noResize="1" noEditPoints="1" noAdjustHandles="1" noChangeArrowheads="1" noChangeShapeType="1" noTextEdit="1"/>
                </p:cNvSpPr>
                <p:nvPr/>
              </p:nvSpPr>
              <p:spPr>
                <a:xfrm>
                  <a:off x="10405964" y="5488161"/>
                  <a:ext cx="2509790" cy="707886"/>
                </a:xfrm>
                <a:prstGeom prst="rect">
                  <a:avLst/>
                </a:prstGeom>
                <a:blipFill rotWithShape="0">
                  <a:blip r:embed="rId4"/>
                  <a:stretch>
                    <a:fillRect l="-2427" r="-2184" b="-14655"/>
                  </a:stretch>
                </a:blipFill>
              </p:spPr>
              <p:txBody>
                <a:bodyPr/>
                <a:lstStyle/>
                <a:p>
                  <a:r>
                    <a:rPr lang="en-US">
                      <a:noFill/>
                    </a:rPr>
                    <a:t> </a:t>
                  </a:r>
                </a:p>
              </p:txBody>
            </p:sp>
          </mc:Fallback>
        </mc:AlternateContent>
        <p:cxnSp>
          <p:nvCxnSpPr>
            <p:cNvPr id="4" name="Straight Arrow Connector 3"/>
            <p:cNvCxnSpPr/>
            <p:nvPr/>
          </p:nvCxnSpPr>
          <p:spPr bwMode="auto">
            <a:xfrm flipH="1" flipV="1">
              <a:off x="10430729" y="5257801"/>
              <a:ext cx="698007" cy="402198"/>
            </a:xfrm>
            <a:prstGeom prst="straightConnector1">
              <a:avLst/>
            </a:prstGeom>
            <a:solidFill>
              <a:schemeClr val="accent1"/>
            </a:solidFill>
            <a:ln w="9525"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5" name="Group 14"/>
          <p:cNvGrpSpPr/>
          <p:nvPr/>
        </p:nvGrpSpPr>
        <p:grpSpPr>
          <a:xfrm>
            <a:off x="9406103" y="3726726"/>
            <a:ext cx="2169998" cy="2565056"/>
            <a:chOff x="9406103" y="3726726"/>
            <a:chExt cx="2169998" cy="2565056"/>
          </a:xfrm>
        </p:grpSpPr>
        <p:sp>
          <p:nvSpPr>
            <p:cNvPr id="24" name="Freeform 3"/>
            <p:cNvSpPr>
              <a:spLocks/>
            </p:cNvSpPr>
            <p:nvPr/>
          </p:nvSpPr>
          <p:spPr bwMode="auto">
            <a:xfrm>
              <a:off x="10576240" y="3726726"/>
              <a:ext cx="999861" cy="1406947"/>
            </a:xfrm>
            <a:custGeom>
              <a:avLst/>
              <a:gdLst>
                <a:gd name="T0" fmla="*/ 0 w 557"/>
                <a:gd name="T1" fmla="*/ 1101725 h 694"/>
                <a:gd name="T2" fmla="*/ 0 w 557"/>
                <a:gd name="T3" fmla="*/ 701675 h 694"/>
                <a:gd name="T4" fmla="*/ 884238 w 557"/>
                <a:gd name="T5" fmla="*/ 0 h 694"/>
                <a:gd name="T6" fmla="*/ 0 60000 65536"/>
                <a:gd name="T7" fmla="*/ 0 60000 65536"/>
                <a:gd name="T8" fmla="*/ 0 60000 65536"/>
                <a:gd name="T9" fmla="*/ 0 w 557"/>
                <a:gd name="T10" fmla="*/ 0 h 694"/>
                <a:gd name="T11" fmla="*/ 557 w 557"/>
                <a:gd name="T12" fmla="*/ 694 h 694"/>
                <a:gd name="connsiteX0" fmla="*/ 0 w 10000"/>
                <a:gd name="connsiteY0" fmla="*/ 10250 h 10250"/>
                <a:gd name="connsiteX1" fmla="*/ 0 w 10000"/>
                <a:gd name="connsiteY1" fmla="*/ 6619 h 10250"/>
                <a:gd name="connsiteX2" fmla="*/ 10000 w 10000"/>
                <a:gd name="connsiteY2" fmla="*/ 0 h 10250"/>
                <a:gd name="connsiteX0" fmla="*/ 0 w 9423"/>
                <a:gd name="connsiteY0" fmla="*/ 10642 h 10642"/>
                <a:gd name="connsiteX1" fmla="*/ 0 w 9423"/>
                <a:gd name="connsiteY1" fmla="*/ 7011 h 10642"/>
                <a:gd name="connsiteX2" fmla="*/ 9423 w 9423"/>
                <a:gd name="connsiteY2" fmla="*/ 0 h 10642"/>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6588"/>
                  </a:lnTo>
                  <a:cubicBezTo>
                    <a:pt x="3490" y="4392"/>
                    <a:pt x="6699" y="2264"/>
                    <a:pt x="10000" y="0"/>
                  </a:cubicBezTo>
                </a:path>
              </a:pathLst>
            </a:custGeom>
            <a:noFill/>
            <a:ln w="19050">
              <a:solidFill>
                <a:srgbClr val="000099"/>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25" name="Freeform 3"/>
            <p:cNvSpPr>
              <a:spLocks/>
            </p:cNvSpPr>
            <p:nvPr/>
          </p:nvSpPr>
          <p:spPr bwMode="auto">
            <a:xfrm>
              <a:off x="9406103" y="4884835"/>
              <a:ext cx="999861" cy="1406947"/>
            </a:xfrm>
            <a:custGeom>
              <a:avLst/>
              <a:gdLst>
                <a:gd name="T0" fmla="*/ 0 w 557"/>
                <a:gd name="T1" fmla="*/ 1101725 h 694"/>
                <a:gd name="T2" fmla="*/ 0 w 557"/>
                <a:gd name="T3" fmla="*/ 701675 h 694"/>
                <a:gd name="T4" fmla="*/ 884238 w 557"/>
                <a:gd name="T5" fmla="*/ 0 h 694"/>
                <a:gd name="T6" fmla="*/ 0 60000 65536"/>
                <a:gd name="T7" fmla="*/ 0 60000 65536"/>
                <a:gd name="T8" fmla="*/ 0 60000 65536"/>
                <a:gd name="T9" fmla="*/ 0 w 557"/>
                <a:gd name="T10" fmla="*/ 0 h 694"/>
                <a:gd name="T11" fmla="*/ 557 w 557"/>
                <a:gd name="T12" fmla="*/ 694 h 694"/>
                <a:gd name="connsiteX0" fmla="*/ 0 w 10000"/>
                <a:gd name="connsiteY0" fmla="*/ 10250 h 10250"/>
                <a:gd name="connsiteX1" fmla="*/ 0 w 10000"/>
                <a:gd name="connsiteY1" fmla="*/ 6619 h 10250"/>
                <a:gd name="connsiteX2" fmla="*/ 10000 w 10000"/>
                <a:gd name="connsiteY2" fmla="*/ 0 h 10250"/>
                <a:gd name="connsiteX0" fmla="*/ 0 w 9423"/>
                <a:gd name="connsiteY0" fmla="*/ 10642 h 10642"/>
                <a:gd name="connsiteX1" fmla="*/ 0 w 9423"/>
                <a:gd name="connsiteY1" fmla="*/ 7011 h 10642"/>
                <a:gd name="connsiteX2" fmla="*/ 9423 w 9423"/>
                <a:gd name="connsiteY2" fmla="*/ 0 h 10642"/>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6588"/>
                  </a:lnTo>
                  <a:cubicBezTo>
                    <a:pt x="3490" y="4392"/>
                    <a:pt x="6699" y="2264"/>
                    <a:pt x="10000" y="0"/>
                  </a:cubicBezTo>
                </a:path>
              </a:pathLst>
            </a:custGeom>
            <a:noFill/>
            <a:ln w="19050">
              <a:solidFill>
                <a:srgbClr val="000099"/>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grpSp>
      <p:grpSp>
        <p:nvGrpSpPr>
          <p:cNvPr id="13" name="Group 12"/>
          <p:cNvGrpSpPr/>
          <p:nvPr/>
        </p:nvGrpSpPr>
        <p:grpSpPr>
          <a:xfrm>
            <a:off x="11128736" y="2150087"/>
            <a:ext cx="2039238" cy="1406947"/>
            <a:chOff x="11128736" y="2150087"/>
            <a:chExt cx="2039238" cy="1406947"/>
          </a:xfrm>
        </p:grpSpPr>
        <p:sp>
          <p:nvSpPr>
            <p:cNvPr id="41991" name="Freeform 8"/>
            <p:cNvSpPr>
              <a:spLocks/>
            </p:cNvSpPr>
            <p:nvPr/>
          </p:nvSpPr>
          <p:spPr bwMode="auto">
            <a:xfrm>
              <a:off x="12033882" y="2257970"/>
              <a:ext cx="775336" cy="758192"/>
            </a:xfrm>
            <a:custGeom>
              <a:avLst/>
              <a:gdLst>
                <a:gd name="T0" fmla="*/ 0 w 288"/>
                <a:gd name="T1" fmla="*/ 487363 h 240"/>
                <a:gd name="T2" fmla="*/ 646113 w 288"/>
                <a:gd name="T3" fmla="*/ 487363 h 240"/>
                <a:gd name="T4" fmla="*/ 646113 w 288"/>
                <a:gd name="T5" fmla="*/ 0 h 240"/>
                <a:gd name="T6" fmla="*/ 0 60000 65536"/>
                <a:gd name="T7" fmla="*/ 0 60000 65536"/>
                <a:gd name="T8" fmla="*/ 0 60000 65536"/>
                <a:gd name="T9" fmla="*/ 0 w 288"/>
                <a:gd name="T10" fmla="*/ 0 h 240"/>
                <a:gd name="T11" fmla="*/ 288 w 288"/>
                <a:gd name="T12" fmla="*/ 240 h 240"/>
              </a:gdLst>
              <a:ahLst/>
              <a:cxnLst>
                <a:cxn ang="T6">
                  <a:pos x="T0" y="T1"/>
                </a:cxn>
                <a:cxn ang="T7">
                  <a:pos x="T2" y="T3"/>
                </a:cxn>
                <a:cxn ang="T8">
                  <a:pos x="T4" y="T5"/>
                </a:cxn>
              </a:cxnLst>
              <a:rect l="T9" t="T10" r="T11" b="T12"/>
              <a:pathLst>
                <a:path w="288" h="240">
                  <a:moveTo>
                    <a:pt x="0" y="240"/>
                  </a:moveTo>
                  <a:lnTo>
                    <a:pt x="288" y="240"/>
                  </a:lnTo>
                  <a:lnTo>
                    <a:pt x="288" y="0"/>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1992" name="Text Box 9"/>
            <p:cNvSpPr txBox="1">
              <a:spLocks noChangeArrowheads="1"/>
            </p:cNvSpPr>
            <p:nvPr/>
          </p:nvSpPr>
          <p:spPr bwMode="auto">
            <a:xfrm>
              <a:off x="12781330" y="2212866"/>
              <a:ext cx="38664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latin typeface="Symbol" charset="0"/>
                </a:rPr>
                <a:t>r</a:t>
              </a:r>
            </a:p>
          </p:txBody>
        </p:sp>
        <p:sp>
          <p:nvSpPr>
            <p:cNvPr id="41996" name="Line 14"/>
            <p:cNvSpPr>
              <a:spLocks noChangeShapeType="1"/>
            </p:cNvSpPr>
            <p:nvPr/>
          </p:nvSpPr>
          <p:spPr bwMode="auto">
            <a:xfrm>
              <a:off x="11513546" y="3073921"/>
              <a:ext cx="365760" cy="0"/>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1997" name="Line 15"/>
            <p:cNvSpPr>
              <a:spLocks noChangeShapeType="1"/>
            </p:cNvSpPr>
            <p:nvPr/>
          </p:nvSpPr>
          <p:spPr bwMode="auto">
            <a:xfrm>
              <a:off x="11513546" y="3531121"/>
              <a:ext cx="365760" cy="0"/>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1998" name="Line 17"/>
            <p:cNvSpPr>
              <a:spLocks noChangeShapeType="1"/>
            </p:cNvSpPr>
            <p:nvPr/>
          </p:nvSpPr>
          <p:spPr bwMode="auto">
            <a:xfrm>
              <a:off x="11696426" y="3073921"/>
              <a:ext cx="0" cy="45720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1999" name="Text Box 18"/>
            <p:cNvSpPr txBox="1">
              <a:spLocks noChangeArrowheads="1"/>
            </p:cNvSpPr>
            <p:nvPr/>
          </p:nvSpPr>
          <p:spPr bwMode="auto">
            <a:xfrm>
              <a:off x="11128736" y="2932952"/>
              <a:ext cx="40748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latin typeface="Symbol" charset="0"/>
                </a:rPr>
                <a:t>s</a:t>
              </a:r>
            </a:p>
          </p:txBody>
        </p:sp>
        <p:sp>
          <p:nvSpPr>
            <p:cNvPr id="26" name="Freeform 3"/>
            <p:cNvSpPr>
              <a:spLocks/>
            </p:cNvSpPr>
            <p:nvPr/>
          </p:nvSpPr>
          <p:spPr bwMode="auto">
            <a:xfrm>
              <a:off x="11942405" y="2150087"/>
              <a:ext cx="999861" cy="1406947"/>
            </a:xfrm>
            <a:custGeom>
              <a:avLst/>
              <a:gdLst>
                <a:gd name="T0" fmla="*/ 0 w 557"/>
                <a:gd name="T1" fmla="*/ 1101725 h 694"/>
                <a:gd name="T2" fmla="*/ 0 w 557"/>
                <a:gd name="T3" fmla="*/ 701675 h 694"/>
                <a:gd name="T4" fmla="*/ 884238 w 557"/>
                <a:gd name="T5" fmla="*/ 0 h 694"/>
                <a:gd name="T6" fmla="*/ 0 60000 65536"/>
                <a:gd name="T7" fmla="*/ 0 60000 65536"/>
                <a:gd name="T8" fmla="*/ 0 60000 65536"/>
                <a:gd name="T9" fmla="*/ 0 w 557"/>
                <a:gd name="T10" fmla="*/ 0 h 694"/>
                <a:gd name="T11" fmla="*/ 557 w 557"/>
                <a:gd name="T12" fmla="*/ 694 h 694"/>
                <a:gd name="connsiteX0" fmla="*/ 0 w 10000"/>
                <a:gd name="connsiteY0" fmla="*/ 10250 h 10250"/>
                <a:gd name="connsiteX1" fmla="*/ 0 w 10000"/>
                <a:gd name="connsiteY1" fmla="*/ 6619 h 10250"/>
                <a:gd name="connsiteX2" fmla="*/ 10000 w 10000"/>
                <a:gd name="connsiteY2" fmla="*/ 0 h 10250"/>
                <a:gd name="connsiteX0" fmla="*/ 0 w 9423"/>
                <a:gd name="connsiteY0" fmla="*/ 10642 h 10642"/>
                <a:gd name="connsiteX1" fmla="*/ 0 w 9423"/>
                <a:gd name="connsiteY1" fmla="*/ 7011 h 10642"/>
                <a:gd name="connsiteX2" fmla="*/ 9423 w 9423"/>
                <a:gd name="connsiteY2" fmla="*/ 0 h 10642"/>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6588"/>
                  </a:lnTo>
                  <a:cubicBezTo>
                    <a:pt x="3490" y="4392"/>
                    <a:pt x="6699" y="2264"/>
                    <a:pt x="10000" y="0"/>
                  </a:cubicBezTo>
                </a:path>
              </a:pathLst>
            </a:custGeom>
            <a:noFill/>
            <a:ln w="19050">
              <a:solidFill>
                <a:srgbClr val="000099"/>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grpSp>
      <p:grpSp>
        <p:nvGrpSpPr>
          <p:cNvPr id="14" name="Group 13"/>
          <p:cNvGrpSpPr/>
          <p:nvPr/>
        </p:nvGrpSpPr>
        <p:grpSpPr>
          <a:xfrm>
            <a:off x="7280667" y="2263685"/>
            <a:ext cx="6282933" cy="4716697"/>
            <a:chOff x="7280667" y="2263685"/>
            <a:chExt cx="6282933" cy="4716697"/>
          </a:xfrm>
        </p:grpSpPr>
        <p:sp>
          <p:nvSpPr>
            <p:cNvPr id="41987" name="Freeform 4"/>
            <p:cNvSpPr>
              <a:spLocks/>
            </p:cNvSpPr>
            <p:nvPr/>
          </p:nvSpPr>
          <p:spPr bwMode="auto">
            <a:xfrm>
              <a:off x="8846818" y="2355126"/>
              <a:ext cx="4716782" cy="4206240"/>
            </a:xfrm>
            <a:custGeom>
              <a:avLst/>
              <a:gdLst>
                <a:gd name="T0" fmla="*/ 0 w 1056"/>
                <a:gd name="T1" fmla="*/ 0 h 768"/>
                <a:gd name="T2" fmla="*/ 0 w 1056"/>
                <a:gd name="T3" fmla="*/ 3197225 h 768"/>
                <a:gd name="T4" fmla="*/ 3122613 w 1056"/>
                <a:gd name="T5" fmla="*/ 3197225 h 768"/>
                <a:gd name="T6" fmla="*/ 0 60000 65536"/>
                <a:gd name="T7" fmla="*/ 0 60000 65536"/>
                <a:gd name="T8" fmla="*/ 0 60000 65536"/>
                <a:gd name="T9" fmla="*/ 0 w 1056"/>
                <a:gd name="T10" fmla="*/ 0 h 768"/>
                <a:gd name="T11" fmla="*/ 1056 w 1056"/>
                <a:gd name="T12" fmla="*/ 768 h 768"/>
              </a:gdLst>
              <a:ahLst/>
              <a:cxnLst>
                <a:cxn ang="T6">
                  <a:pos x="T0" y="T1"/>
                </a:cxn>
                <a:cxn ang="T7">
                  <a:pos x="T2" y="T3"/>
                </a:cxn>
                <a:cxn ang="T8">
                  <a:pos x="T4" y="T5"/>
                </a:cxn>
              </a:cxnLst>
              <a:rect l="T9" t="T10" r="T11" b="T12"/>
              <a:pathLst>
                <a:path w="1056" h="768">
                  <a:moveTo>
                    <a:pt x="0" y="0"/>
                  </a:moveTo>
                  <a:lnTo>
                    <a:pt x="0" y="768"/>
                  </a:lnTo>
                  <a:lnTo>
                    <a:pt x="1056" y="768"/>
                  </a:lnTo>
                </a:path>
              </a:pathLst>
            </a:custGeom>
            <a:noFill/>
            <a:ln w="38100">
              <a:solidFill>
                <a:schemeClr val="bg2">
                  <a:lumMod val="75000"/>
                </a:schemeClr>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1988" name="Text Box 5"/>
            <p:cNvSpPr txBox="1">
              <a:spLocks noChangeArrowheads="1"/>
            </p:cNvSpPr>
            <p:nvPr/>
          </p:nvSpPr>
          <p:spPr bwMode="auto">
            <a:xfrm>
              <a:off x="12801307" y="6555650"/>
              <a:ext cx="707245" cy="4247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160">
                  <a:solidFill>
                    <a:schemeClr val="tx1"/>
                  </a:solidFill>
                </a:rPr>
                <a:t>time</a:t>
              </a:r>
            </a:p>
          </p:txBody>
        </p:sp>
        <p:sp>
          <p:nvSpPr>
            <p:cNvPr id="41989" name="Text Box 6"/>
            <p:cNvSpPr txBox="1">
              <a:spLocks noChangeArrowheads="1"/>
            </p:cNvSpPr>
            <p:nvPr/>
          </p:nvSpPr>
          <p:spPr bwMode="auto">
            <a:xfrm>
              <a:off x="7280667" y="2629445"/>
              <a:ext cx="1568057" cy="7571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algn="r" eaLnBrk="1" hangingPunct="1"/>
              <a:r>
                <a:rPr lang="en-US" sz="2160" dirty="0"/>
                <a:t>Cumulative</a:t>
              </a:r>
            </a:p>
            <a:p>
              <a:pPr algn="r" eaLnBrk="1" hangingPunct="1"/>
              <a:r>
                <a:rPr lang="en-US" sz="2160" dirty="0"/>
                <a:t>bits</a:t>
              </a:r>
            </a:p>
          </p:txBody>
        </p:sp>
        <p:sp>
          <p:nvSpPr>
            <p:cNvPr id="41990" name="Line 7"/>
            <p:cNvSpPr>
              <a:spLocks noChangeShapeType="1"/>
            </p:cNvSpPr>
            <p:nvPr/>
          </p:nvSpPr>
          <p:spPr bwMode="auto">
            <a:xfrm flipV="1">
              <a:off x="8846819" y="2263685"/>
              <a:ext cx="4652010" cy="4297680"/>
            </a:xfrm>
            <a:prstGeom prst="line">
              <a:avLst/>
            </a:prstGeom>
            <a:noFill/>
            <a:ln w="9525" cap="rnd">
              <a:solidFill>
                <a:schemeClr val="tx1"/>
              </a:solidFill>
              <a:prstDash val="sysDot"/>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23" name="Freeform 10"/>
            <p:cNvSpPr>
              <a:spLocks/>
            </p:cNvSpPr>
            <p:nvPr/>
          </p:nvSpPr>
          <p:spPr bwMode="auto">
            <a:xfrm>
              <a:off x="8873488" y="3335668"/>
              <a:ext cx="3677626" cy="3219982"/>
            </a:xfrm>
            <a:custGeom>
              <a:avLst/>
              <a:gdLst>
                <a:gd name="T0" fmla="*/ 0 w 1257"/>
                <a:gd name="T1" fmla="*/ 2525713 h 948"/>
                <a:gd name="T2" fmla="*/ 305042 w 1257"/>
                <a:gd name="T3" fmla="*/ 2400493 h 948"/>
                <a:gd name="T4" fmla="*/ 482236 w 1257"/>
                <a:gd name="T5" fmla="*/ 2288594 h 948"/>
                <a:gd name="T6" fmla="*/ 529338 w 1257"/>
                <a:gd name="T7" fmla="*/ 2219324 h 948"/>
                <a:gd name="T8" fmla="*/ 540553 w 1257"/>
                <a:gd name="T9" fmla="*/ 2176696 h 948"/>
                <a:gd name="T10" fmla="*/ 587655 w 1257"/>
                <a:gd name="T11" fmla="*/ 2091440 h 948"/>
                <a:gd name="T12" fmla="*/ 634758 w 1257"/>
                <a:gd name="T13" fmla="*/ 1966220 h 948"/>
                <a:gd name="T14" fmla="*/ 668402 w 1257"/>
                <a:gd name="T15" fmla="*/ 1841000 h 948"/>
                <a:gd name="T16" fmla="*/ 787279 w 1257"/>
                <a:gd name="T17" fmla="*/ 1689137 h 948"/>
                <a:gd name="T18" fmla="*/ 1256057 w 1257"/>
                <a:gd name="T19" fmla="*/ 1577238 h 948"/>
                <a:gd name="T20" fmla="*/ 1339047 w 1257"/>
                <a:gd name="T21" fmla="*/ 1505304 h 948"/>
                <a:gd name="T22" fmla="*/ 1386149 w 1257"/>
                <a:gd name="T23" fmla="*/ 1422712 h 948"/>
                <a:gd name="T24" fmla="*/ 1444466 w 1257"/>
                <a:gd name="T25" fmla="*/ 1004424 h 948"/>
                <a:gd name="T26" fmla="*/ 1513998 w 1257"/>
                <a:gd name="T27" fmla="*/ 849897 h 948"/>
                <a:gd name="T28" fmla="*/ 1644089 w 1257"/>
                <a:gd name="T29" fmla="*/ 753984 h 948"/>
                <a:gd name="T30" fmla="*/ 1774181 w 1257"/>
                <a:gd name="T31" fmla="*/ 668728 h 948"/>
                <a:gd name="T32" fmla="*/ 1879600 w 1257"/>
                <a:gd name="T33" fmla="*/ 599457 h 948"/>
                <a:gd name="T34" fmla="*/ 2220530 w 1257"/>
                <a:gd name="T35" fmla="*/ 586136 h 948"/>
                <a:gd name="T36" fmla="*/ 2373051 w 1257"/>
                <a:gd name="T37" fmla="*/ 391645 h 948"/>
                <a:gd name="T38" fmla="*/ 2478470 w 1257"/>
                <a:gd name="T39" fmla="*/ 250440 h 948"/>
                <a:gd name="T40" fmla="*/ 2548002 w 1257"/>
                <a:gd name="T41" fmla="*/ 223797 h 948"/>
                <a:gd name="T42" fmla="*/ 2761083 w 1257"/>
                <a:gd name="T43" fmla="*/ 55949 h 948"/>
                <a:gd name="T44" fmla="*/ 2819400 w 1257"/>
                <a:gd name="T45" fmla="*/ 0 h 9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7"/>
                <a:gd name="T70" fmla="*/ 0 h 948"/>
                <a:gd name="T71" fmla="*/ 1257 w 1257"/>
                <a:gd name="T72" fmla="*/ 948 h 948"/>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2792 w 10000"/>
                <a:gd name="connsiteY8" fmla="*/ 6688 h 10000"/>
                <a:gd name="connsiteX9" fmla="*/ 4455 w 10000"/>
                <a:gd name="connsiteY9" fmla="*/ 6245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6245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749 w 10000"/>
                <a:gd name="connsiteY10" fmla="*/ 5960 h 10000"/>
                <a:gd name="connsiteX11" fmla="*/ 4916 w 10000"/>
                <a:gd name="connsiteY11" fmla="*/ 5148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904 w 10000"/>
                <a:gd name="connsiteY10" fmla="*/ 5440 h 10000"/>
                <a:gd name="connsiteX11" fmla="*/ 4916 w 10000"/>
                <a:gd name="connsiteY11" fmla="*/ 5148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904 w 10000"/>
                <a:gd name="connsiteY10" fmla="*/ 5440 h 10000"/>
                <a:gd name="connsiteX11" fmla="*/ 5040 w 10000"/>
                <a:gd name="connsiteY11" fmla="*/ 4905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475 h 10000"/>
                <a:gd name="connsiteX11" fmla="*/ 5040 w 10000"/>
                <a:gd name="connsiteY11" fmla="*/ 4905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157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157 h 10000"/>
                <a:gd name="connsiteX16" fmla="*/ 7288 w 10000"/>
                <a:gd name="connsiteY16" fmla="*/ 1021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8093 w 10000"/>
                <a:gd name="connsiteY17" fmla="*/ 830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8093 w 10000"/>
                <a:gd name="connsiteY17" fmla="*/ 830 h 10000"/>
                <a:gd name="connsiteX18" fmla="*/ 8666 w 10000"/>
                <a:gd name="connsiteY18" fmla="*/ 44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8093 w 10000"/>
                <a:gd name="connsiteY17" fmla="*/ 830 h 10000"/>
                <a:gd name="connsiteX18" fmla="*/ 8666 w 10000"/>
                <a:gd name="connsiteY18" fmla="*/ 441 h 10000"/>
                <a:gd name="connsiteX19" fmla="*/ 9071 w 10000"/>
                <a:gd name="connsiteY19" fmla="*/ 56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57 h 10057"/>
                <a:gd name="connsiteX1" fmla="*/ 1082 w 10000"/>
                <a:gd name="connsiteY1" fmla="*/ 9561 h 10057"/>
                <a:gd name="connsiteX2" fmla="*/ 1710 w 10000"/>
                <a:gd name="connsiteY2" fmla="*/ 9118 h 10057"/>
                <a:gd name="connsiteX3" fmla="*/ 1877 w 10000"/>
                <a:gd name="connsiteY3" fmla="*/ 8844 h 10057"/>
                <a:gd name="connsiteX4" fmla="*/ 1917 w 10000"/>
                <a:gd name="connsiteY4" fmla="*/ 8675 h 10057"/>
                <a:gd name="connsiteX5" fmla="*/ 2084 w 10000"/>
                <a:gd name="connsiteY5" fmla="*/ 8338 h 10057"/>
                <a:gd name="connsiteX6" fmla="*/ 2251 w 10000"/>
                <a:gd name="connsiteY6" fmla="*/ 7842 h 10057"/>
                <a:gd name="connsiteX7" fmla="*/ 2433 w 10000"/>
                <a:gd name="connsiteY7" fmla="*/ 5890 h 10057"/>
                <a:gd name="connsiteX8" fmla="*/ 3227 w 10000"/>
                <a:gd name="connsiteY8" fmla="*/ 5601 h 10057"/>
                <a:gd name="connsiteX9" fmla="*/ 4455 w 10000"/>
                <a:gd name="connsiteY9" fmla="*/ 5608 h 10057"/>
                <a:gd name="connsiteX10" fmla="*/ 5059 w 10000"/>
                <a:gd name="connsiteY10" fmla="*/ 5359 h 10057"/>
                <a:gd name="connsiteX11" fmla="*/ 5040 w 10000"/>
                <a:gd name="connsiteY11" fmla="*/ 4962 h 10057"/>
                <a:gd name="connsiteX12" fmla="*/ 5123 w 10000"/>
                <a:gd name="connsiteY12" fmla="*/ 4034 h 10057"/>
                <a:gd name="connsiteX13" fmla="*/ 5556 w 10000"/>
                <a:gd name="connsiteY13" fmla="*/ 2035 h 10057"/>
                <a:gd name="connsiteX14" fmla="*/ 5924 w 10000"/>
                <a:gd name="connsiteY14" fmla="*/ 1100 h 10057"/>
                <a:gd name="connsiteX15" fmla="*/ 6635 w 10000"/>
                <a:gd name="connsiteY15" fmla="*/ 1075 h 10057"/>
                <a:gd name="connsiteX16" fmla="*/ 7288 w 10000"/>
                <a:gd name="connsiteY16" fmla="*/ 1078 h 10057"/>
                <a:gd name="connsiteX17" fmla="*/ 8093 w 10000"/>
                <a:gd name="connsiteY17" fmla="*/ 887 h 10057"/>
                <a:gd name="connsiteX18" fmla="*/ 8666 w 10000"/>
                <a:gd name="connsiteY18" fmla="*/ 498 h 10057"/>
                <a:gd name="connsiteX19" fmla="*/ 9071 w 10000"/>
                <a:gd name="connsiteY19" fmla="*/ 113 h 10057"/>
                <a:gd name="connsiteX20" fmla="*/ 9565 w 10000"/>
                <a:gd name="connsiteY20" fmla="*/ 7 h 10057"/>
                <a:gd name="connsiteX21" fmla="*/ 9793 w 10000"/>
                <a:gd name="connsiteY21" fmla="*/ 279 h 10057"/>
                <a:gd name="connsiteX22" fmla="*/ 10000 w 10000"/>
                <a:gd name="connsiteY22" fmla="*/ 57 h 10057"/>
                <a:gd name="connsiteX0" fmla="*/ 0 w 10203"/>
                <a:gd name="connsiteY0" fmla="*/ 10372 h 10372"/>
                <a:gd name="connsiteX1" fmla="*/ 1082 w 10203"/>
                <a:gd name="connsiteY1" fmla="*/ 9876 h 10372"/>
                <a:gd name="connsiteX2" fmla="*/ 1710 w 10203"/>
                <a:gd name="connsiteY2" fmla="*/ 9433 h 10372"/>
                <a:gd name="connsiteX3" fmla="*/ 1877 w 10203"/>
                <a:gd name="connsiteY3" fmla="*/ 9159 h 10372"/>
                <a:gd name="connsiteX4" fmla="*/ 1917 w 10203"/>
                <a:gd name="connsiteY4" fmla="*/ 8990 h 10372"/>
                <a:gd name="connsiteX5" fmla="*/ 2084 w 10203"/>
                <a:gd name="connsiteY5" fmla="*/ 8653 h 10372"/>
                <a:gd name="connsiteX6" fmla="*/ 2251 w 10203"/>
                <a:gd name="connsiteY6" fmla="*/ 8157 h 10372"/>
                <a:gd name="connsiteX7" fmla="*/ 2433 w 10203"/>
                <a:gd name="connsiteY7" fmla="*/ 6205 h 10372"/>
                <a:gd name="connsiteX8" fmla="*/ 3227 w 10203"/>
                <a:gd name="connsiteY8" fmla="*/ 5916 h 10372"/>
                <a:gd name="connsiteX9" fmla="*/ 4455 w 10203"/>
                <a:gd name="connsiteY9" fmla="*/ 5923 h 10372"/>
                <a:gd name="connsiteX10" fmla="*/ 5059 w 10203"/>
                <a:gd name="connsiteY10" fmla="*/ 5674 h 10372"/>
                <a:gd name="connsiteX11" fmla="*/ 5040 w 10203"/>
                <a:gd name="connsiteY11" fmla="*/ 5277 h 10372"/>
                <a:gd name="connsiteX12" fmla="*/ 5123 w 10203"/>
                <a:gd name="connsiteY12" fmla="*/ 4349 h 10372"/>
                <a:gd name="connsiteX13" fmla="*/ 5556 w 10203"/>
                <a:gd name="connsiteY13" fmla="*/ 2350 h 10372"/>
                <a:gd name="connsiteX14" fmla="*/ 5924 w 10203"/>
                <a:gd name="connsiteY14" fmla="*/ 1415 h 10372"/>
                <a:gd name="connsiteX15" fmla="*/ 6635 w 10203"/>
                <a:gd name="connsiteY15" fmla="*/ 1390 h 10372"/>
                <a:gd name="connsiteX16" fmla="*/ 7288 w 10203"/>
                <a:gd name="connsiteY16" fmla="*/ 1393 h 10372"/>
                <a:gd name="connsiteX17" fmla="*/ 8093 w 10203"/>
                <a:gd name="connsiteY17" fmla="*/ 1202 h 10372"/>
                <a:gd name="connsiteX18" fmla="*/ 8666 w 10203"/>
                <a:gd name="connsiteY18" fmla="*/ 813 h 10372"/>
                <a:gd name="connsiteX19" fmla="*/ 9071 w 10203"/>
                <a:gd name="connsiteY19" fmla="*/ 428 h 10372"/>
                <a:gd name="connsiteX20" fmla="*/ 9565 w 10203"/>
                <a:gd name="connsiteY20" fmla="*/ 322 h 10372"/>
                <a:gd name="connsiteX21" fmla="*/ 10197 w 10203"/>
                <a:gd name="connsiteY21" fmla="*/ 4 h 10372"/>
                <a:gd name="connsiteX22" fmla="*/ 10000 w 10203"/>
                <a:gd name="connsiteY22" fmla="*/ 372 h 10372"/>
                <a:gd name="connsiteX0" fmla="*/ 0 w 10870"/>
                <a:gd name="connsiteY0" fmla="*/ 10624 h 10624"/>
                <a:gd name="connsiteX1" fmla="*/ 1082 w 10870"/>
                <a:gd name="connsiteY1" fmla="*/ 10128 h 10624"/>
                <a:gd name="connsiteX2" fmla="*/ 1710 w 10870"/>
                <a:gd name="connsiteY2" fmla="*/ 9685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040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710 w 10870"/>
                <a:gd name="connsiteY2" fmla="*/ 9685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8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8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31 w 10870"/>
                <a:gd name="connsiteY4" fmla="*/ 9351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31 w 10870"/>
                <a:gd name="connsiteY4" fmla="*/ 9351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42 h 10624"/>
                <a:gd name="connsiteX4" fmla="*/ 1931 w 10870"/>
                <a:gd name="connsiteY4" fmla="*/ 9351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42 h 10624"/>
                <a:gd name="connsiteX4" fmla="*/ 1973 w 10870"/>
                <a:gd name="connsiteY4" fmla="*/ 9304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42 h 10624"/>
                <a:gd name="connsiteX4" fmla="*/ 1973 w 10870"/>
                <a:gd name="connsiteY4" fmla="*/ 9304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70" h="10624">
                  <a:moveTo>
                    <a:pt x="0" y="10624"/>
                  </a:moveTo>
                  <a:cubicBezTo>
                    <a:pt x="223" y="10297"/>
                    <a:pt x="772" y="10255"/>
                    <a:pt x="1082" y="10128"/>
                  </a:cubicBezTo>
                  <a:cubicBezTo>
                    <a:pt x="1281" y="9949"/>
                    <a:pt x="1396" y="9889"/>
                    <a:pt x="1626" y="9794"/>
                  </a:cubicBezTo>
                  <a:cubicBezTo>
                    <a:pt x="1869" y="9481"/>
                    <a:pt x="1663" y="9801"/>
                    <a:pt x="1877" y="9442"/>
                  </a:cubicBezTo>
                  <a:cubicBezTo>
                    <a:pt x="1909" y="9400"/>
                    <a:pt x="1949" y="9357"/>
                    <a:pt x="1973" y="9304"/>
                  </a:cubicBezTo>
                  <a:cubicBezTo>
                    <a:pt x="2119" y="8908"/>
                    <a:pt x="2038" y="9054"/>
                    <a:pt x="2084" y="8905"/>
                  </a:cubicBezTo>
                  <a:cubicBezTo>
                    <a:pt x="2130" y="8756"/>
                    <a:pt x="2172" y="8689"/>
                    <a:pt x="2251" y="8409"/>
                  </a:cubicBezTo>
                  <a:cubicBezTo>
                    <a:pt x="2291" y="8240"/>
                    <a:pt x="2270" y="6831"/>
                    <a:pt x="2433" y="6457"/>
                  </a:cubicBezTo>
                  <a:cubicBezTo>
                    <a:pt x="2596" y="6084"/>
                    <a:pt x="2890" y="6215"/>
                    <a:pt x="3227" y="6168"/>
                  </a:cubicBezTo>
                  <a:cubicBezTo>
                    <a:pt x="3564" y="6121"/>
                    <a:pt x="3890" y="6238"/>
                    <a:pt x="4455" y="6175"/>
                  </a:cubicBezTo>
                  <a:cubicBezTo>
                    <a:pt x="4694" y="6059"/>
                    <a:pt x="4948" y="6200"/>
                    <a:pt x="5059" y="5926"/>
                  </a:cubicBezTo>
                  <a:cubicBezTo>
                    <a:pt x="5107" y="5810"/>
                    <a:pt x="5122" y="5750"/>
                    <a:pt x="5133" y="5529"/>
                  </a:cubicBezTo>
                  <a:cubicBezTo>
                    <a:pt x="5144" y="5308"/>
                    <a:pt x="5076" y="5160"/>
                    <a:pt x="5123" y="4601"/>
                  </a:cubicBezTo>
                  <a:cubicBezTo>
                    <a:pt x="5155" y="4179"/>
                    <a:pt x="5301" y="2739"/>
                    <a:pt x="5556" y="2602"/>
                  </a:cubicBezTo>
                  <a:cubicBezTo>
                    <a:pt x="5699" y="2433"/>
                    <a:pt x="5741" y="1741"/>
                    <a:pt x="5924" y="1667"/>
                  </a:cubicBezTo>
                  <a:cubicBezTo>
                    <a:pt x="6052" y="1498"/>
                    <a:pt x="6408" y="1646"/>
                    <a:pt x="6635" y="1642"/>
                  </a:cubicBezTo>
                  <a:cubicBezTo>
                    <a:pt x="6862" y="1638"/>
                    <a:pt x="7017" y="1761"/>
                    <a:pt x="7288" y="1645"/>
                  </a:cubicBezTo>
                  <a:cubicBezTo>
                    <a:pt x="7693" y="1719"/>
                    <a:pt x="7695" y="1622"/>
                    <a:pt x="8093" y="1454"/>
                  </a:cubicBezTo>
                  <a:cubicBezTo>
                    <a:pt x="8260" y="1211"/>
                    <a:pt x="8459" y="1233"/>
                    <a:pt x="8666" y="1065"/>
                  </a:cubicBezTo>
                  <a:cubicBezTo>
                    <a:pt x="8769" y="843"/>
                    <a:pt x="8921" y="762"/>
                    <a:pt x="9071" y="680"/>
                  </a:cubicBezTo>
                  <a:cubicBezTo>
                    <a:pt x="9221" y="598"/>
                    <a:pt x="9377" y="645"/>
                    <a:pt x="9565" y="574"/>
                  </a:cubicBezTo>
                  <a:cubicBezTo>
                    <a:pt x="9753" y="503"/>
                    <a:pt x="9958" y="509"/>
                    <a:pt x="10197" y="256"/>
                  </a:cubicBezTo>
                  <a:cubicBezTo>
                    <a:pt x="10245" y="203"/>
                    <a:pt x="10870" y="53"/>
                    <a:pt x="10870" y="0"/>
                  </a:cubicBezTo>
                </a:path>
              </a:pathLst>
            </a:custGeom>
            <a:noFill/>
            <a:ln w="38100">
              <a:solidFill>
                <a:srgbClr val="FF0000"/>
              </a:solidFill>
              <a:prstDash val="sysDot"/>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27" name="TextBox 26"/>
                <p:cNvSpPr txBox="1"/>
                <p:nvPr/>
              </p:nvSpPr>
              <p:spPr>
                <a:xfrm>
                  <a:off x="9016058" y="2364619"/>
                  <a:ext cx="2032288"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rgbClr val="FF0000"/>
                            </a:solidFill>
                            <a:latin typeface="Cambria Math" charset="0"/>
                          </a:rPr>
                          <m:t>𝐴</m:t>
                        </m:r>
                        <m:r>
                          <a:rPr lang="en-US" sz="2000" i="1">
                            <a:solidFill>
                              <a:srgbClr val="FF0000"/>
                            </a:solidFill>
                            <a:latin typeface="Cambria Math" charset="0"/>
                          </a:rPr>
                          <m:t>(</m:t>
                        </m:r>
                        <m:r>
                          <a:rPr lang="en-US" sz="2000" i="1">
                            <a:solidFill>
                              <a:srgbClr val="FF0000"/>
                            </a:solidFill>
                            <a:latin typeface="Cambria Math" charset="0"/>
                          </a:rPr>
                          <m:t>𝑡</m:t>
                        </m:r>
                        <m:r>
                          <a:rPr lang="en-US" sz="2000" i="1">
                            <a:solidFill>
                              <a:srgbClr val="FF0000"/>
                            </a:solidFill>
                            <a:latin typeface="Cambria Math" charset="0"/>
                          </a:rPr>
                          <m:t>)</m:t>
                        </m:r>
                      </m:oMath>
                    </m:oMathPara>
                  </a14:m>
                  <a:endParaRPr lang="en-US" sz="2000" dirty="0">
                    <a:solidFill>
                      <a:srgbClr val="FF0000"/>
                    </a:solidFill>
                  </a:endParaRPr>
                </a:p>
                <a:p>
                  <a:r>
                    <a:rPr lang="en-US" sz="2000" dirty="0">
                      <a:solidFill>
                        <a:srgbClr val="FF0000"/>
                      </a:solidFill>
                      <a:latin typeface="+mj-lt"/>
                    </a:rPr>
                    <a:t>Input to regulator</a:t>
                  </a:r>
                </a:p>
              </p:txBody>
            </p:sp>
          </mc:Choice>
          <mc:Fallback xmlns="">
            <p:sp>
              <p:nvSpPr>
                <p:cNvPr id="27" name="TextBox 26"/>
                <p:cNvSpPr txBox="1">
                  <a:spLocks noRot="1" noChangeAspect="1" noMove="1" noResize="1" noEditPoints="1" noAdjustHandles="1" noChangeArrowheads="1" noChangeShapeType="1" noTextEdit="1"/>
                </p:cNvSpPr>
                <p:nvPr/>
              </p:nvSpPr>
              <p:spPr>
                <a:xfrm>
                  <a:off x="9016058" y="2364619"/>
                  <a:ext cx="2032288" cy="707886"/>
                </a:xfrm>
                <a:prstGeom prst="rect">
                  <a:avLst/>
                </a:prstGeom>
                <a:blipFill rotWithShape="0">
                  <a:blip r:embed="rId5"/>
                  <a:stretch>
                    <a:fillRect l="-3003" r="-3003" b="-14655"/>
                  </a:stretch>
                </a:blipFill>
              </p:spPr>
              <p:txBody>
                <a:bodyPr/>
                <a:lstStyle/>
                <a:p>
                  <a:r>
                    <a:rPr lang="en-US">
                      <a:noFill/>
                    </a:rPr>
                    <a:t> </a:t>
                  </a:r>
                </a:p>
              </p:txBody>
            </p:sp>
          </mc:Fallback>
        </mc:AlternateContent>
        <p:cxnSp>
          <p:nvCxnSpPr>
            <p:cNvPr id="28" name="Straight Arrow Connector 27"/>
            <p:cNvCxnSpPr>
              <a:stCxn id="27" idx="2"/>
              <a:endCxn id="23" idx="14"/>
            </p:cNvCxnSpPr>
            <p:nvPr/>
          </p:nvCxnSpPr>
          <p:spPr bwMode="auto">
            <a:xfrm>
              <a:off x="10032202" y="3072505"/>
              <a:ext cx="845541" cy="768407"/>
            </a:xfrm>
            <a:prstGeom prst="straightConnector1">
              <a:avLst/>
            </a:prstGeom>
            <a:solidFill>
              <a:schemeClr val="accent1"/>
            </a:solidFill>
            <a:ln w="9525"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3" name="Oval 4"/>
          <p:cNvSpPr>
            <a:spLocks noChangeArrowheads="1"/>
          </p:cNvSpPr>
          <p:nvPr/>
        </p:nvSpPr>
        <p:spPr bwMode="auto">
          <a:xfrm>
            <a:off x="3787671" y="4531515"/>
            <a:ext cx="534959" cy="560606"/>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34" name="Group 7"/>
          <p:cNvGrpSpPr>
            <a:grpSpLocks/>
          </p:cNvGrpSpPr>
          <p:nvPr/>
        </p:nvGrpSpPr>
        <p:grpSpPr bwMode="auto">
          <a:xfrm>
            <a:off x="2584931" y="4516275"/>
            <a:ext cx="845822" cy="600343"/>
            <a:chOff x="1680" y="2544"/>
            <a:chExt cx="1152" cy="672"/>
          </a:xfrm>
        </p:grpSpPr>
        <p:sp>
          <p:nvSpPr>
            <p:cNvPr id="35" name="Freeform 34"/>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36"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37"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38" name="Group 8"/>
          <p:cNvGrpSpPr>
            <a:grpSpLocks/>
          </p:cNvGrpSpPr>
          <p:nvPr/>
        </p:nvGrpSpPr>
        <p:grpSpPr bwMode="auto">
          <a:xfrm rot="5400000">
            <a:off x="3496986" y="2822787"/>
            <a:ext cx="1097280" cy="822960"/>
            <a:chOff x="1680" y="2544"/>
            <a:chExt cx="1152" cy="672"/>
          </a:xfrm>
        </p:grpSpPr>
        <p:sp>
          <p:nvSpPr>
            <p:cNvPr id="39"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0"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1"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2" name="Line 12"/>
          <p:cNvSpPr>
            <a:spLocks noChangeShapeType="1"/>
          </p:cNvSpPr>
          <p:nvPr/>
        </p:nvSpPr>
        <p:spPr bwMode="auto">
          <a:xfrm>
            <a:off x="3445765" y="4811818"/>
            <a:ext cx="307605"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3" name="Line 15"/>
          <p:cNvSpPr>
            <a:spLocks noChangeShapeType="1"/>
          </p:cNvSpPr>
          <p:nvPr/>
        </p:nvSpPr>
        <p:spPr bwMode="auto">
          <a:xfrm>
            <a:off x="3999906" y="3782907"/>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 name="Freeform 16"/>
          <p:cNvSpPr>
            <a:spLocks/>
          </p:cNvSpPr>
          <p:nvPr/>
        </p:nvSpPr>
        <p:spPr bwMode="auto">
          <a:xfrm>
            <a:off x="3140965" y="2228427"/>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5" name="Text Box 17"/>
          <p:cNvSpPr txBox="1">
            <a:spLocks noChangeArrowheads="1"/>
          </p:cNvSpPr>
          <p:nvPr/>
        </p:nvSpPr>
        <p:spPr bwMode="auto">
          <a:xfrm>
            <a:off x="2836165" y="1862667"/>
            <a:ext cx="38664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r</a:t>
            </a:r>
            <a:endParaRPr lang="en-US" sz="2880" dirty="0">
              <a:solidFill>
                <a:srgbClr val="000099"/>
              </a:solidFill>
              <a:latin typeface="Symbol" charset="0"/>
            </a:endParaRPr>
          </a:p>
        </p:txBody>
      </p:sp>
      <p:sp>
        <p:nvSpPr>
          <p:cNvPr id="46" name="Oval 18"/>
          <p:cNvSpPr>
            <a:spLocks noChangeArrowheads="1"/>
          </p:cNvSpPr>
          <p:nvPr/>
        </p:nvSpPr>
        <p:spPr bwMode="auto">
          <a:xfrm>
            <a:off x="3908466" y="360002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7" name="Oval 19"/>
          <p:cNvSpPr>
            <a:spLocks noChangeArrowheads="1"/>
          </p:cNvSpPr>
          <p:nvPr/>
        </p:nvSpPr>
        <p:spPr bwMode="auto">
          <a:xfrm>
            <a:off x="3908466" y="332570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8" name="Oval 20"/>
          <p:cNvSpPr>
            <a:spLocks noChangeArrowheads="1"/>
          </p:cNvSpPr>
          <p:nvPr/>
        </p:nvSpPr>
        <p:spPr bwMode="auto">
          <a:xfrm>
            <a:off x="3908466" y="305138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9" name="Oval 21"/>
          <p:cNvSpPr>
            <a:spLocks noChangeArrowheads="1"/>
          </p:cNvSpPr>
          <p:nvPr/>
        </p:nvSpPr>
        <p:spPr bwMode="auto">
          <a:xfrm>
            <a:off x="3451266" y="213698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50" name="Line 22"/>
          <p:cNvSpPr>
            <a:spLocks noChangeShapeType="1"/>
          </p:cNvSpPr>
          <p:nvPr/>
        </p:nvSpPr>
        <p:spPr bwMode="auto">
          <a:xfrm>
            <a:off x="4591633" y="2685627"/>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51" name="Text Box 23"/>
          <p:cNvSpPr txBox="1">
            <a:spLocks noChangeArrowheads="1"/>
          </p:cNvSpPr>
          <p:nvPr/>
        </p:nvSpPr>
        <p:spPr bwMode="auto">
          <a:xfrm>
            <a:off x="4595974" y="2980887"/>
            <a:ext cx="40748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s</a:t>
            </a:r>
            <a:endParaRPr lang="en-US" sz="2880" dirty="0">
              <a:solidFill>
                <a:srgbClr val="000099"/>
              </a:solidFill>
              <a:latin typeface="Symbol" charset="0"/>
            </a:endParaRPr>
          </a:p>
        </p:txBody>
      </p:sp>
      <p:sp>
        <p:nvSpPr>
          <p:cNvPr id="52" name="Line 14"/>
          <p:cNvSpPr>
            <a:spLocks noChangeShapeType="1"/>
          </p:cNvSpPr>
          <p:nvPr/>
        </p:nvSpPr>
        <p:spPr bwMode="auto">
          <a:xfrm>
            <a:off x="469899" y="4805124"/>
            <a:ext cx="22860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53" name="Text Box 26"/>
              <p:cNvSpPr txBox="1">
                <a:spLocks noChangeArrowheads="1"/>
              </p:cNvSpPr>
              <p:nvPr/>
            </p:nvSpPr>
            <p:spPr bwMode="auto">
              <a:xfrm>
                <a:off x="576993" y="4303693"/>
                <a:ext cx="1861407" cy="954107"/>
              </a:xfrm>
              <a:prstGeom prst="rect">
                <a:avLst/>
              </a:prstGeom>
              <a:noFill/>
              <a:ln>
                <a:noFill/>
              </a:ln>
              <a:extLst>
                <a:ext uri="{909E8E84-426E-40dd-AFC4-6F175D3DCCD1}">
                  <a14:hiddenFill xmlns:mv="urn:schemas-microsoft-com:mac:vml" xmlns="">
                    <a:solidFill>
                      <a:srgbClr val="FFFFFF"/>
                    </a:solidFill>
                  </a14:hiddenFill>
                </a:ext>
                <a:ext uri="{91240B29-F687-4f45-9708-019B960494DF}">
                  <a14:hiddenLine xmlns:mv="urn:schemas-microsoft-com:mac:vml"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00" dirty="0"/>
                  <a:t>Packets In</a:t>
                </a:r>
              </a:p>
              <a:p>
                <a:pPr eaLnBrk="1" hangingPunct="1"/>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charset="0"/>
                        </a:rPr>
                        <m:t>𝐴</m:t>
                      </m:r>
                      <m:r>
                        <a:rPr lang="en-US" sz="2800" b="0" i="1" smtClean="0">
                          <a:solidFill>
                            <a:srgbClr val="FF0000"/>
                          </a:solidFill>
                          <a:latin typeface="Cambria Math" charset="0"/>
                        </a:rPr>
                        <m:t>(</m:t>
                      </m:r>
                      <m:r>
                        <a:rPr lang="en-US" sz="2800" b="0" i="1" smtClean="0">
                          <a:solidFill>
                            <a:srgbClr val="FF0000"/>
                          </a:solidFill>
                          <a:latin typeface="Cambria Math" charset="0"/>
                        </a:rPr>
                        <m:t>𝑡</m:t>
                      </m:r>
                      <m:r>
                        <a:rPr lang="en-US" sz="2800" b="0" i="1" smtClean="0">
                          <a:solidFill>
                            <a:srgbClr val="FF0000"/>
                          </a:solidFill>
                          <a:latin typeface="Cambria Math" charset="0"/>
                        </a:rPr>
                        <m:t>)</m:t>
                      </m:r>
                    </m:oMath>
                  </m:oMathPara>
                </a14:m>
                <a:endParaRPr lang="en-US" sz="2800" dirty="0">
                  <a:solidFill>
                    <a:srgbClr val="FF0000"/>
                  </a:solidFill>
                </a:endParaRPr>
              </a:p>
            </p:txBody>
          </p:sp>
        </mc:Choice>
        <mc:Fallback xmlns="">
          <p:sp>
            <p:nvSpPr>
              <p:cNvPr id="53" name="Text Box 26"/>
              <p:cNvSpPr txBox="1">
                <a:spLocks noRot="1" noChangeAspect="1" noMove="1" noResize="1" noEditPoints="1" noAdjustHandles="1" noChangeArrowheads="1" noChangeShapeType="1" noTextEdit="1"/>
              </p:cNvSpPr>
              <p:nvPr/>
            </p:nvSpPr>
            <p:spPr bwMode="auto">
              <a:xfrm>
                <a:off x="576993" y="4303693"/>
                <a:ext cx="1861407" cy="954107"/>
              </a:xfrm>
              <a:prstGeom prst="rect">
                <a:avLst/>
              </a:prstGeom>
              <a:blipFill rotWithShape="0">
                <a:blip r:embed="rId6"/>
                <a:stretch>
                  <a:fillRect l="-6885" t="-7006" r="-5574"/>
                </a:stretch>
              </a:blipFill>
              <a:ln>
                <a:noFill/>
              </a:ln>
              <a:extLst>
                <a:ext uri="{909E8E84-426E-40dd-AFC4-6F175D3DCCD1}">
                  <a14:hiddenFill xmlns="" xmlns:a14="http://schemas.microsoft.com/office/drawing/2010/main" xmlns:mv="urn:schemas-microsoft-com:mac:vml">
                    <a:solidFill>
                      <a:srgbClr val="FFFFFF"/>
                    </a:solidFill>
                  </a14:hiddenFill>
                </a:ext>
                <a:ext uri="{91240B29-F687-4f45-9708-019B960494DF}">
                  <a14:hiddenLine xmlns="" xmlns:a14="http://schemas.microsoft.com/office/drawing/2010/main" xmlns:mv="urn:schemas-microsoft-com:mac:vml" w="9525">
                    <a:solidFill>
                      <a:srgbClr val="000000"/>
                    </a:solidFill>
                    <a:miter lim="800000"/>
                    <a:headEnd/>
                    <a:tailEnd/>
                  </a14:hiddenLine>
                </a:ext>
              </a:extLst>
            </p:spPr>
            <p:txBody>
              <a:bodyPr/>
              <a:lstStyle/>
              <a:p>
                <a:r>
                  <a:rPr lang="en-US">
                    <a:noFill/>
                  </a:rPr>
                  <a:t> </a:t>
                </a:r>
              </a:p>
            </p:txBody>
          </p:sp>
        </mc:Fallback>
      </mc:AlternateContent>
      <p:sp>
        <p:nvSpPr>
          <p:cNvPr id="54" name="Line 14"/>
          <p:cNvSpPr>
            <a:spLocks noChangeShapeType="1"/>
          </p:cNvSpPr>
          <p:nvPr/>
        </p:nvSpPr>
        <p:spPr bwMode="auto">
          <a:xfrm>
            <a:off x="4314850" y="4811818"/>
            <a:ext cx="22860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55" name="Text Box 26"/>
              <p:cNvSpPr txBox="1">
                <a:spLocks noChangeArrowheads="1"/>
              </p:cNvSpPr>
              <p:nvPr/>
            </p:nvSpPr>
            <p:spPr bwMode="auto">
              <a:xfrm>
                <a:off x="4410519" y="4303693"/>
                <a:ext cx="2140330" cy="954107"/>
              </a:xfrm>
              <a:prstGeom prst="rect">
                <a:avLst/>
              </a:prstGeom>
              <a:noFill/>
              <a:ln>
                <a:noFill/>
              </a:ln>
              <a:extLst>
                <a:ext uri="{909E8E84-426E-40dd-AFC4-6F175D3DCCD1}">
                  <a14:hiddenFill xmlns:mv="urn:schemas-microsoft-com:mac:vml" xmlns="">
                    <a:solidFill>
                      <a:srgbClr val="FFFFFF"/>
                    </a:solidFill>
                  </a14:hiddenFill>
                </a:ext>
                <a:ext uri="{91240B29-F687-4f45-9708-019B960494DF}">
                  <a14:hiddenLine xmlns:mv="urn:schemas-microsoft-com:mac:vml"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00" dirty="0"/>
                  <a:t>Packets Out</a:t>
                </a:r>
              </a:p>
              <a:p>
                <a:pPr eaLnBrk="1" hangingPunct="1"/>
                <a14:m>
                  <m:oMathPara xmlns:m="http://schemas.openxmlformats.org/officeDocument/2006/math">
                    <m:oMathParaPr>
                      <m:jc m:val="centerGroup"/>
                    </m:oMathParaPr>
                    <m:oMath xmlns:m="http://schemas.openxmlformats.org/officeDocument/2006/math">
                      <m:r>
                        <a:rPr lang="en-US" sz="2800" b="0" i="1" smtClean="0">
                          <a:solidFill>
                            <a:srgbClr val="92D050"/>
                          </a:solidFill>
                          <a:latin typeface="Cambria Math" charset="0"/>
                        </a:rPr>
                        <m:t>𝐷</m:t>
                      </m:r>
                      <m:r>
                        <a:rPr lang="en-US" sz="2800" b="0" i="1" smtClean="0">
                          <a:solidFill>
                            <a:srgbClr val="92D050"/>
                          </a:solidFill>
                          <a:latin typeface="Cambria Math" charset="0"/>
                        </a:rPr>
                        <m:t>(</m:t>
                      </m:r>
                      <m:r>
                        <a:rPr lang="en-US" sz="2800" b="0" i="1" smtClean="0">
                          <a:solidFill>
                            <a:srgbClr val="92D050"/>
                          </a:solidFill>
                          <a:latin typeface="Cambria Math" charset="0"/>
                        </a:rPr>
                        <m:t>𝑡</m:t>
                      </m:r>
                      <m:r>
                        <a:rPr lang="en-US" sz="2800" b="0" i="1" smtClean="0">
                          <a:solidFill>
                            <a:srgbClr val="92D050"/>
                          </a:solidFill>
                          <a:latin typeface="Cambria Math" charset="0"/>
                        </a:rPr>
                        <m:t>)</m:t>
                      </m:r>
                    </m:oMath>
                  </m:oMathPara>
                </a14:m>
                <a:endParaRPr lang="en-US" sz="2800" dirty="0">
                  <a:solidFill>
                    <a:srgbClr val="92D050"/>
                  </a:solidFill>
                </a:endParaRPr>
              </a:p>
            </p:txBody>
          </p:sp>
        </mc:Choice>
        <mc:Fallback xmlns="">
          <p:sp>
            <p:nvSpPr>
              <p:cNvPr id="55" name="Text Box 26"/>
              <p:cNvSpPr txBox="1">
                <a:spLocks noRot="1" noChangeAspect="1" noMove="1" noResize="1" noEditPoints="1" noAdjustHandles="1" noChangeArrowheads="1" noChangeShapeType="1" noTextEdit="1"/>
              </p:cNvSpPr>
              <p:nvPr/>
            </p:nvSpPr>
            <p:spPr bwMode="auto">
              <a:xfrm>
                <a:off x="4410519" y="4303693"/>
                <a:ext cx="2140330" cy="954107"/>
              </a:xfrm>
              <a:prstGeom prst="rect">
                <a:avLst/>
              </a:prstGeom>
              <a:blipFill rotWithShape="0">
                <a:blip r:embed="rId7"/>
                <a:stretch>
                  <a:fillRect l="-5983" t="-7006" r="-4558"/>
                </a:stretch>
              </a:blipFill>
              <a:ln>
                <a:noFill/>
              </a:ln>
              <a:extLst>
                <a:ext uri="{909E8E84-426E-40dd-AFC4-6F175D3DCCD1}">
                  <a14:hiddenFill xmlns="" xmlns:a14="http://schemas.microsoft.com/office/drawing/2010/main" xmlns:mv="urn:schemas-microsoft-com:mac:vml">
                    <a:solidFill>
                      <a:srgbClr val="FFFFFF"/>
                    </a:solidFill>
                  </a14:hiddenFill>
                </a:ext>
                <a:ext uri="{91240B29-F687-4f45-9708-019B960494DF}">
                  <a14:hiddenLine xmlns="" xmlns:a14="http://schemas.microsoft.com/office/drawing/2010/main" xmlns:mv="urn:schemas-microsoft-com:mac:vml"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98793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20041" y="2156249"/>
            <a:ext cx="4468007" cy="3946388"/>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3237506" y="4825097"/>
            <a:ext cx="534959" cy="560606"/>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2034766" y="4809857"/>
            <a:ext cx="845822" cy="600343"/>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44036" name="Group 8"/>
          <p:cNvGrpSpPr>
            <a:grpSpLocks/>
          </p:cNvGrpSpPr>
          <p:nvPr/>
        </p:nvGrpSpPr>
        <p:grpSpPr bwMode="auto">
          <a:xfrm rot="5400000">
            <a:off x="2946821" y="3116369"/>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4037" name="Line 12"/>
          <p:cNvSpPr>
            <a:spLocks noChangeShapeType="1"/>
          </p:cNvSpPr>
          <p:nvPr/>
        </p:nvSpPr>
        <p:spPr bwMode="auto">
          <a:xfrm>
            <a:off x="2895600" y="5105400"/>
            <a:ext cx="307605"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9" name="Line 14"/>
          <p:cNvSpPr>
            <a:spLocks noChangeShapeType="1"/>
          </p:cNvSpPr>
          <p:nvPr/>
        </p:nvSpPr>
        <p:spPr bwMode="auto">
          <a:xfrm flipV="1">
            <a:off x="914400" y="5105400"/>
            <a:ext cx="14859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0" name="Line 15"/>
          <p:cNvSpPr>
            <a:spLocks noChangeShapeType="1"/>
          </p:cNvSpPr>
          <p:nvPr/>
        </p:nvSpPr>
        <p:spPr bwMode="auto">
          <a:xfrm>
            <a:off x="3449741" y="4076489"/>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1" name="Freeform 16"/>
          <p:cNvSpPr>
            <a:spLocks/>
          </p:cNvSpPr>
          <p:nvPr/>
        </p:nvSpPr>
        <p:spPr bwMode="auto">
          <a:xfrm>
            <a:off x="2590800" y="2522009"/>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2286000" y="2156249"/>
            <a:ext cx="38664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r</a:t>
            </a:r>
            <a:endParaRPr lang="en-US" sz="2880" dirty="0">
              <a:solidFill>
                <a:srgbClr val="000099"/>
              </a:solidFill>
              <a:latin typeface="Symbol" charset="0"/>
            </a:endParaRPr>
          </a:p>
        </p:txBody>
      </p:sp>
      <p:sp>
        <p:nvSpPr>
          <p:cNvPr id="44043" name="Oval 18"/>
          <p:cNvSpPr>
            <a:spLocks noChangeArrowheads="1"/>
          </p:cNvSpPr>
          <p:nvPr/>
        </p:nvSpPr>
        <p:spPr bwMode="auto">
          <a:xfrm>
            <a:off x="3358301" y="389360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3358301" y="361928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5" name="Oval 20"/>
          <p:cNvSpPr>
            <a:spLocks noChangeArrowheads="1"/>
          </p:cNvSpPr>
          <p:nvPr/>
        </p:nvSpPr>
        <p:spPr bwMode="auto">
          <a:xfrm>
            <a:off x="3358301" y="33449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2901101" y="24305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4041468" y="2979209"/>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8" name="Text Box 23"/>
          <p:cNvSpPr txBox="1">
            <a:spLocks noChangeArrowheads="1"/>
          </p:cNvSpPr>
          <p:nvPr/>
        </p:nvSpPr>
        <p:spPr bwMode="auto">
          <a:xfrm>
            <a:off x="4045809" y="3274469"/>
            <a:ext cx="40748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s</a:t>
            </a:r>
            <a:endParaRPr lang="en-US" sz="2880" dirty="0">
              <a:solidFill>
                <a:srgbClr val="000099"/>
              </a:solidFill>
              <a:latin typeface="Symbol" charset="0"/>
            </a:endParaRPr>
          </a:p>
        </p:txBody>
      </p:sp>
      <p:pic>
        <p:nvPicPr>
          <p:cNvPr id="28"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20041" y="4380815"/>
            <a:ext cx="1737360" cy="17221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sp>
        <p:nvSpPr>
          <p:cNvPr id="29" name="Line 12"/>
          <p:cNvSpPr>
            <a:spLocks noChangeShapeType="1"/>
          </p:cNvSpPr>
          <p:nvPr/>
        </p:nvSpPr>
        <p:spPr bwMode="auto">
          <a:xfrm>
            <a:off x="3772465" y="5105400"/>
            <a:ext cx="2082972"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9" name="Freeform 48"/>
          <p:cNvSpPr/>
          <p:nvPr/>
        </p:nvSpPr>
        <p:spPr bwMode="auto">
          <a:xfrm>
            <a:off x="5732237" y="4879806"/>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0" name="Rectangle 49"/>
          <p:cNvSpPr/>
          <p:nvPr/>
        </p:nvSpPr>
        <p:spPr>
          <a:xfrm>
            <a:off x="6394186" y="445579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51" name="Line 3"/>
          <p:cNvSpPr>
            <a:spLocks noChangeShapeType="1"/>
          </p:cNvSpPr>
          <p:nvPr/>
        </p:nvSpPr>
        <p:spPr bwMode="auto">
          <a:xfrm>
            <a:off x="6326992" y="5103288"/>
            <a:ext cx="3138157" cy="2112"/>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52" name="Straight Connector 51"/>
          <p:cNvCxnSpPr/>
          <p:nvPr/>
        </p:nvCxnSpPr>
        <p:spPr bwMode="auto">
          <a:xfrm>
            <a:off x="6089386" y="4912999"/>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flipV="1">
            <a:off x="5732237" y="4748437"/>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5" name="TextBox 54"/>
          <p:cNvSpPr txBox="1"/>
          <p:nvPr/>
        </p:nvSpPr>
        <p:spPr>
          <a:xfrm>
            <a:off x="5860786" y="4225217"/>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56"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5389167" y="4651763"/>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0" name="TextBox 59"/>
              <p:cNvSpPr txBox="1"/>
              <p:nvPr/>
            </p:nvSpPr>
            <p:spPr>
              <a:xfrm>
                <a:off x="914400" y="6396205"/>
                <a:ext cx="13054792" cy="686919"/>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r>
                  <a:rPr lang="en-US" sz="2800" dirty="0">
                    <a:latin typeface="+mj-lt"/>
                  </a:rPr>
                  <a:t>If </a:t>
                </a:r>
                <a14:m>
                  <m:oMath xmlns:m="http://schemas.openxmlformats.org/officeDocument/2006/math">
                    <m:r>
                      <a:rPr lang="en-US" sz="2800" i="1" smtClean="0">
                        <a:latin typeface="Cambria Math" charset="0"/>
                        <a:ea typeface="Cambria Math" charset="0"/>
                        <a:cs typeface="Cambria Math" charset="0"/>
                      </a:rPr>
                      <m:t>𝜙</m:t>
                    </m:r>
                    <m:r>
                      <a:rPr lang="en-US" sz="2800" b="0" i="1" smtClean="0">
                        <a:latin typeface="Cambria Math" charset="0"/>
                        <a:ea typeface="Cambria Math" charset="0"/>
                        <a:cs typeface="Cambria Math" charset="0"/>
                      </a:rPr>
                      <m:t>𝑅</m:t>
                    </m:r>
                    <m:r>
                      <a:rPr lang="en-US" sz="2800" b="0" i="1" smtClean="0">
                        <a:latin typeface="Cambria Math" charset="0"/>
                        <a:ea typeface="Cambria Math" charset="0"/>
                        <a:cs typeface="Cambria Math" charset="0"/>
                      </a:rPr>
                      <m:t>&gt;</m:t>
                    </m:r>
                    <m:r>
                      <a:rPr lang="en-US" sz="2800" b="0" i="1" smtClean="0">
                        <a:latin typeface="Cambria Math" charset="0"/>
                        <a:ea typeface="Cambria Math" charset="0"/>
                        <a:cs typeface="Cambria Math" charset="0"/>
                      </a:rPr>
                      <m:t>𝜌</m:t>
                    </m:r>
                  </m:oMath>
                </a14:m>
                <a:r>
                  <a:rPr lang="en-US" sz="2800" dirty="0">
                    <a:latin typeface="+mj-lt"/>
                  </a:rPr>
                  <a:t> and </a:t>
                </a:r>
                <a14:m>
                  <m:oMath xmlns:m="http://schemas.openxmlformats.org/officeDocument/2006/math">
                    <m:r>
                      <a:rPr lang="en-US" sz="2800" b="0" i="1" smtClean="0">
                        <a:latin typeface="Cambria Math" charset="0"/>
                      </a:rPr>
                      <m:t>𝑏</m:t>
                    </m:r>
                    <m:r>
                      <a:rPr lang="en-US" sz="2800" b="0" i="1" smtClean="0">
                        <a:latin typeface="Cambria Math" charset="0"/>
                      </a:rPr>
                      <m:t>&gt;</m:t>
                    </m:r>
                    <m:r>
                      <a:rPr lang="en-US" sz="2800" b="0" i="1" smtClean="0">
                        <a:latin typeface="Cambria Math" charset="0"/>
                        <a:ea typeface="Cambria Math" charset="0"/>
                        <a:cs typeface="Cambria Math" charset="0"/>
                      </a:rPr>
                      <m:t>𝜎</m:t>
                    </m:r>
                  </m:oMath>
                </a14:m>
                <a:r>
                  <a:rPr lang="en-US" sz="2800" dirty="0">
                    <a:latin typeface="+mj-lt"/>
                  </a:rPr>
                  <a:t> then delay through the first router for all packets in the flow </a:t>
                </a:r>
                <a14:m>
                  <m:oMath xmlns:m="http://schemas.openxmlformats.org/officeDocument/2006/math">
                    <m:r>
                      <a:rPr lang="en-US" sz="2400" i="1" smtClean="0">
                        <a:latin typeface="Cambria Math" charset="0"/>
                        <a:ea typeface="Cambria Math" charset="0"/>
                        <a:cs typeface="Cambria Math" charset="0"/>
                      </a:rPr>
                      <m:t>≤</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𝑏</m:t>
                        </m:r>
                      </m:num>
                      <m:den>
                        <m:r>
                          <m:rPr>
                            <m:nor/>
                          </m:rPr>
                          <a:rPr lang="en-US" sz="2400" i="1" dirty="0">
                            <a:latin typeface="Times New Roman" charset="0"/>
                            <a:ea typeface="Times New Roman" charset="0"/>
                            <a:cs typeface="Times New Roman" charset="0"/>
                          </a:rPr>
                          <m:t>𝜙</m:t>
                        </m:r>
                        <m:r>
                          <m:rPr>
                            <m:nor/>
                          </m:rPr>
                          <a:rPr lang="en-US" sz="2400" i="1" dirty="0">
                            <a:latin typeface="Times New Roman" charset="0"/>
                            <a:ea typeface="Times New Roman" charset="0"/>
                            <a:cs typeface="Times New Roman" charset="0"/>
                          </a:rPr>
                          <m:t>R</m:t>
                        </m:r>
                        <m:r>
                          <m:rPr>
                            <m:nor/>
                          </m:rPr>
                          <a:rPr lang="en-US" sz="2400" i="1" baseline="-25000" dirty="0">
                            <a:latin typeface="Times New Roman" charset="0"/>
                            <a:ea typeface="Times New Roman" charset="0"/>
                            <a:cs typeface="Times New Roman" charset="0"/>
                          </a:rPr>
                          <m:t> </m:t>
                        </m:r>
                      </m:den>
                    </m:f>
                  </m:oMath>
                </a14:m>
                <a:r>
                  <a:rPr lang="en-US" sz="2800" dirty="0">
                    <a:latin typeface="+mj-lt"/>
                  </a:rPr>
                  <a:t>  </a:t>
                </a:r>
              </a:p>
            </p:txBody>
          </p:sp>
        </mc:Choice>
        <mc:Fallback xmlns="">
          <p:sp>
            <p:nvSpPr>
              <p:cNvPr id="60" name="TextBox 59"/>
              <p:cNvSpPr txBox="1">
                <a:spLocks noRot="1" noChangeAspect="1" noMove="1" noResize="1" noEditPoints="1" noAdjustHandles="1" noChangeArrowheads="1" noChangeShapeType="1" noTextEdit="1"/>
              </p:cNvSpPr>
              <p:nvPr/>
            </p:nvSpPr>
            <p:spPr>
              <a:xfrm>
                <a:off x="914400" y="6396205"/>
                <a:ext cx="13054792" cy="686919"/>
              </a:xfrm>
              <a:prstGeom prst="rect">
                <a:avLst/>
              </a:prstGeom>
              <a:blipFill rotWithShape="0">
                <a:blip r:embed="rId5"/>
                <a:stretch>
                  <a:fillRect/>
                </a:stretch>
              </a:blipFill>
              <a:ln>
                <a:solidFill>
                  <a:schemeClr val="accent3">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9" name="Group 8"/>
          <p:cNvGrpSpPr/>
          <p:nvPr/>
        </p:nvGrpSpPr>
        <p:grpSpPr>
          <a:xfrm>
            <a:off x="9189272" y="4163033"/>
            <a:ext cx="2840432" cy="1366252"/>
            <a:chOff x="9189272" y="4163033"/>
            <a:chExt cx="2840432" cy="1366252"/>
          </a:xfrm>
        </p:grpSpPr>
        <p:sp>
          <p:nvSpPr>
            <p:cNvPr id="75" name="Freeform 74"/>
            <p:cNvSpPr/>
            <p:nvPr/>
          </p:nvSpPr>
          <p:spPr bwMode="auto">
            <a:xfrm>
              <a:off x="9532342" y="4850055"/>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a:xfrm>
              <a:off x="10194291" y="4426048"/>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77" name="Line 3"/>
            <p:cNvSpPr>
              <a:spLocks noChangeShapeType="1"/>
            </p:cNvSpPr>
            <p:nvPr/>
          </p:nvSpPr>
          <p:spPr bwMode="auto">
            <a:xfrm>
              <a:off x="10127097" y="5073537"/>
              <a:ext cx="1902607" cy="2112"/>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78" name="Straight Connector 77"/>
            <p:cNvCxnSpPr/>
            <p:nvPr/>
          </p:nvCxnSpPr>
          <p:spPr bwMode="auto">
            <a:xfrm>
              <a:off x="9889491" y="4883248"/>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9" name="Straight Arrow Connector 78"/>
            <p:cNvCxnSpPr/>
            <p:nvPr/>
          </p:nvCxnSpPr>
          <p:spPr bwMode="auto">
            <a:xfrm flipV="1">
              <a:off x="9532342" y="4718686"/>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80"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9189272" y="4622012"/>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83" name="TextBox 82"/>
            <p:cNvSpPr txBox="1"/>
            <p:nvPr/>
          </p:nvSpPr>
          <p:spPr>
            <a:xfrm>
              <a:off x="9677958" y="4163033"/>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grpSp>
      <p:grpSp>
        <p:nvGrpSpPr>
          <p:cNvPr id="10" name="Group 9"/>
          <p:cNvGrpSpPr/>
          <p:nvPr/>
        </p:nvGrpSpPr>
        <p:grpSpPr>
          <a:xfrm>
            <a:off x="5386391" y="2153360"/>
            <a:ext cx="7944739" cy="2936698"/>
            <a:chOff x="5386391" y="2153360"/>
            <a:chExt cx="7944739" cy="2936698"/>
          </a:xfrm>
        </p:grpSpPr>
        <mc:AlternateContent xmlns:mc="http://schemas.openxmlformats.org/markup-compatibility/2006" xmlns:a14="http://schemas.microsoft.com/office/drawing/2010/main">
          <mc:Choice Requires="a14">
            <p:sp>
              <p:nvSpPr>
                <p:cNvPr id="5" name="TextBox 4"/>
                <p:cNvSpPr txBox="1"/>
                <p:nvPr/>
              </p:nvSpPr>
              <p:spPr>
                <a:xfrm>
                  <a:off x="5386391" y="2153360"/>
                  <a:ext cx="7944739" cy="1569660"/>
                </a:xfrm>
                <a:prstGeom prst="rect">
                  <a:avLst/>
                </a:prstGeom>
                <a:solidFill>
                  <a:schemeClr val="bg1"/>
                </a:solidFill>
                <a:ln>
                  <a:solidFill>
                    <a:schemeClr val="accent3">
                      <a:lumMod val="65000"/>
                    </a:schemeClr>
                  </a:solidFill>
                </a:ln>
                <a:effectLst>
                  <a:outerShdw blurRad="50800" dist="38100" dir="2700000" algn="tl" rotWithShape="0">
                    <a:prstClr val="black">
                      <a:alpha val="40000"/>
                    </a:prstClr>
                  </a:outerShdw>
                </a:effectLst>
              </p:spPr>
              <p:txBody>
                <a:bodyPr wrap="none" rtlCol="0">
                  <a:spAutoFit/>
                </a:bodyPr>
                <a:lstStyle/>
                <a:p>
                  <a:r>
                    <a:rPr lang="en-US" sz="2400" u="sng" dirty="0">
                      <a:latin typeface="+mj-lt"/>
                    </a:rPr>
                    <a:t>Cool theorem</a:t>
                  </a:r>
                  <a:r>
                    <a:rPr lang="en-US" sz="2400" dirty="0">
                      <a:latin typeface="+mj-lt"/>
                    </a:rPr>
                    <a:t>: If arrivals to the queue are </a:t>
                  </a:r>
                  <a14:m>
                    <m:oMath xmlns:m="http://schemas.openxmlformats.org/officeDocument/2006/math">
                      <m:d>
                        <m:dPr>
                          <m:ctrlPr>
                            <a:rPr lang="is-IS" sz="2400" i="1" smtClean="0">
                              <a:latin typeface="Cambria Math" panose="02040503050406030204" pitchFamily="18" charset="0"/>
                            </a:rPr>
                          </m:ctrlPr>
                        </m:dPr>
                        <m:e>
                          <m:r>
                            <a:rPr lang="is-IS" sz="2400" i="1" smtClean="0">
                              <a:latin typeface="Cambria Math" charset="0"/>
                              <a:ea typeface="Cambria Math" charset="0"/>
                              <a:cs typeface="Cambria Math" charset="0"/>
                            </a:rPr>
                            <m:t>𝜎</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𝜌</m:t>
                          </m:r>
                        </m:e>
                      </m:d>
                    </m:oMath>
                  </a14:m>
                  <a:r>
                    <a:rPr lang="en-US" sz="2400" dirty="0">
                      <a:latin typeface="+mj-lt"/>
                    </a:rPr>
                    <a:t>-constrained, </a:t>
                  </a:r>
                </a:p>
                <a:p>
                  <a:r>
                    <a:rPr lang="en-US" sz="2400" dirty="0">
                      <a:latin typeface="+mj-lt"/>
                    </a:rPr>
                    <a:t>and if the queue is served at rate </a:t>
                  </a:r>
                  <a14:m>
                    <m:oMath xmlns:m="http://schemas.openxmlformats.org/officeDocument/2006/math">
                      <m:r>
                        <a:rPr lang="en-US" sz="2400" i="1">
                          <a:latin typeface="Cambria Math" charset="0"/>
                          <a:ea typeface="Cambria Math" charset="0"/>
                          <a:cs typeface="Cambria Math" charset="0"/>
                        </a:rPr>
                        <m:t>𝜙</m:t>
                      </m:r>
                      <m:r>
                        <a:rPr lang="en-US" sz="2400" i="1">
                          <a:latin typeface="Cambria Math" charset="0"/>
                          <a:ea typeface="Cambria Math" charset="0"/>
                          <a:cs typeface="Cambria Math" charset="0"/>
                        </a:rPr>
                        <m:t>𝑅</m:t>
                      </m:r>
                      <m:r>
                        <a:rPr lang="en-US" sz="2400" i="1">
                          <a:latin typeface="Cambria Math" charset="0"/>
                          <a:ea typeface="Cambria Math" charset="0"/>
                          <a:cs typeface="Cambria Math" charset="0"/>
                        </a:rPr>
                        <m:t>&gt;</m:t>
                      </m:r>
                      <m:r>
                        <a:rPr lang="en-US" sz="2400" i="1">
                          <a:latin typeface="Cambria Math" charset="0"/>
                          <a:ea typeface="Cambria Math" charset="0"/>
                          <a:cs typeface="Cambria Math" charset="0"/>
                        </a:rPr>
                        <m:t>𝜌</m:t>
                      </m:r>
                    </m:oMath>
                  </a14:m>
                  <a:r>
                    <a:rPr lang="en-US" sz="2400" dirty="0">
                      <a:latin typeface="+mj-lt"/>
                    </a:rPr>
                    <a:t> and </a:t>
                  </a:r>
                  <a14:m>
                    <m:oMath xmlns:m="http://schemas.openxmlformats.org/officeDocument/2006/math">
                      <m:r>
                        <a:rPr lang="en-US" sz="2400" i="1">
                          <a:latin typeface="Cambria Math" charset="0"/>
                        </a:rPr>
                        <m:t>𝑏</m:t>
                      </m:r>
                      <m:r>
                        <a:rPr lang="en-US" sz="2400" i="1">
                          <a:latin typeface="Cambria Math" charset="0"/>
                        </a:rPr>
                        <m:t>&gt;</m:t>
                      </m:r>
                      <m:r>
                        <a:rPr lang="en-US" sz="2400" i="1">
                          <a:latin typeface="Cambria Math" charset="0"/>
                          <a:ea typeface="Cambria Math" charset="0"/>
                          <a:cs typeface="Cambria Math" charset="0"/>
                        </a:rPr>
                        <m:t>𝜎</m:t>
                      </m:r>
                    </m:oMath>
                  </a14:m>
                  <a:r>
                    <a:rPr lang="en-US" sz="2400" dirty="0">
                      <a:latin typeface="+mj-lt"/>
                    </a:rPr>
                    <a:t>, </a:t>
                  </a:r>
                </a:p>
                <a:p>
                  <a:r>
                    <a:rPr lang="en-US" sz="2400" dirty="0">
                      <a:latin typeface="+mj-lt"/>
                    </a:rPr>
                    <a:t>then departures are also </a:t>
                  </a:r>
                  <a14:m>
                    <m:oMath xmlns:m="http://schemas.openxmlformats.org/officeDocument/2006/math">
                      <m:d>
                        <m:dPr>
                          <m:ctrlPr>
                            <a:rPr lang="is-IS" sz="2400" i="1">
                              <a:latin typeface="Cambria Math" panose="02040503050406030204" pitchFamily="18" charset="0"/>
                            </a:rPr>
                          </m:ctrlPr>
                        </m:dPr>
                        <m:e>
                          <m:r>
                            <a:rPr lang="is-IS" sz="2400" i="1">
                              <a:latin typeface="Cambria Math" charset="0"/>
                              <a:ea typeface="Cambria Math" charset="0"/>
                              <a:cs typeface="Cambria Math" charset="0"/>
                            </a:rPr>
                            <m:t>𝜎</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𝜌</m:t>
                          </m:r>
                        </m:e>
                      </m:d>
                    </m:oMath>
                  </a14:m>
                  <a:r>
                    <a:rPr lang="en-US" sz="2400" dirty="0">
                      <a:latin typeface="+mj-lt"/>
                    </a:rPr>
                    <a:t>-constrained. Which means</a:t>
                  </a:r>
                </a:p>
                <a:p>
                  <a:r>
                    <a:rPr lang="en-US" sz="2400" dirty="0">
                      <a:latin typeface="+mj-lt"/>
                    </a:rPr>
                    <a:t>arrivals to the next router are also </a:t>
                  </a:r>
                  <a14:m>
                    <m:oMath xmlns:m="http://schemas.openxmlformats.org/officeDocument/2006/math">
                      <m:d>
                        <m:dPr>
                          <m:ctrlPr>
                            <a:rPr lang="is-IS" sz="2400" i="1">
                              <a:latin typeface="Cambria Math" panose="02040503050406030204" pitchFamily="18" charset="0"/>
                            </a:rPr>
                          </m:ctrlPr>
                        </m:dPr>
                        <m:e>
                          <m:r>
                            <a:rPr lang="is-IS" sz="2400" i="1">
                              <a:latin typeface="Cambria Math" charset="0"/>
                              <a:ea typeface="Cambria Math" charset="0"/>
                              <a:cs typeface="Cambria Math" charset="0"/>
                            </a:rPr>
                            <m:t>𝜎</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𝜌</m:t>
                          </m:r>
                        </m:e>
                      </m:d>
                    </m:oMath>
                  </a14:m>
                  <a:r>
                    <a:rPr lang="en-US" sz="2400" dirty="0"/>
                    <a:t>-</a:t>
                  </a:r>
                  <a:r>
                    <a:rPr lang="en-US" sz="2400" dirty="0">
                      <a:latin typeface="+mj-lt"/>
                    </a:rPr>
                    <a:t>constrained</a:t>
                  </a:r>
                  <a:r>
                    <a:rPr lang="is-IS" sz="2400" dirty="0">
                      <a:latin typeface="+mj-lt"/>
                    </a:rPr>
                    <a:t>.</a:t>
                  </a:r>
                  <a:endParaRPr lang="en-US" sz="2400" dirty="0">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86391" y="2153360"/>
                  <a:ext cx="7944739" cy="1569660"/>
                </a:xfrm>
                <a:prstGeom prst="rect">
                  <a:avLst/>
                </a:prstGeom>
                <a:blipFill rotWithShape="0">
                  <a:blip r:embed="rId6"/>
                  <a:stretch>
                    <a:fillRect/>
                  </a:stretch>
                </a:blipFill>
                <a:ln>
                  <a:solidFill>
                    <a:schemeClr val="accent3">
                      <a:lumMod val="6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8" name="Straight Arrow Connector 7"/>
            <p:cNvCxnSpPr/>
            <p:nvPr/>
          </p:nvCxnSpPr>
          <p:spPr bwMode="auto">
            <a:xfrm>
              <a:off x="8229600" y="3710729"/>
              <a:ext cx="0" cy="1379329"/>
            </a:xfrm>
            <a:prstGeom prst="straightConnector1">
              <a:avLst/>
            </a:prstGeom>
            <a:solidFill>
              <a:schemeClr val="accent1"/>
            </a:solidFill>
            <a:ln w="28575"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36791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20041" y="2156249"/>
            <a:ext cx="4468007" cy="3946388"/>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Putting it all together</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3237506" y="4825097"/>
            <a:ext cx="534959" cy="560606"/>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2034766" y="4809857"/>
            <a:ext cx="845822" cy="600343"/>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44036" name="Group 8"/>
          <p:cNvGrpSpPr>
            <a:grpSpLocks/>
          </p:cNvGrpSpPr>
          <p:nvPr/>
        </p:nvGrpSpPr>
        <p:grpSpPr bwMode="auto">
          <a:xfrm rot="5400000">
            <a:off x="2946821" y="3116369"/>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4037" name="Line 12"/>
          <p:cNvSpPr>
            <a:spLocks noChangeShapeType="1"/>
          </p:cNvSpPr>
          <p:nvPr/>
        </p:nvSpPr>
        <p:spPr bwMode="auto">
          <a:xfrm>
            <a:off x="2895600" y="5105400"/>
            <a:ext cx="307605"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9" name="Line 14"/>
          <p:cNvSpPr>
            <a:spLocks noChangeShapeType="1"/>
          </p:cNvSpPr>
          <p:nvPr/>
        </p:nvSpPr>
        <p:spPr bwMode="auto">
          <a:xfrm flipV="1">
            <a:off x="914400" y="5105400"/>
            <a:ext cx="14859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0" name="Line 15"/>
          <p:cNvSpPr>
            <a:spLocks noChangeShapeType="1"/>
          </p:cNvSpPr>
          <p:nvPr/>
        </p:nvSpPr>
        <p:spPr bwMode="auto">
          <a:xfrm>
            <a:off x="3449741" y="4076489"/>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1" name="Freeform 16"/>
          <p:cNvSpPr>
            <a:spLocks/>
          </p:cNvSpPr>
          <p:nvPr/>
        </p:nvSpPr>
        <p:spPr bwMode="auto">
          <a:xfrm>
            <a:off x="2590800" y="2522009"/>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2286000" y="2156249"/>
            <a:ext cx="38664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r</a:t>
            </a:r>
            <a:endParaRPr lang="en-US" sz="2880" dirty="0">
              <a:solidFill>
                <a:srgbClr val="000099"/>
              </a:solidFill>
              <a:latin typeface="Symbol" charset="0"/>
            </a:endParaRPr>
          </a:p>
        </p:txBody>
      </p:sp>
      <p:sp>
        <p:nvSpPr>
          <p:cNvPr id="44043" name="Oval 18"/>
          <p:cNvSpPr>
            <a:spLocks noChangeArrowheads="1"/>
          </p:cNvSpPr>
          <p:nvPr/>
        </p:nvSpPr>
        <p:spPr bwMode="auto">
          <a:xfrm>
            <a:off x="3358301" y="389360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3358301" y="361928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5" name="Oval 20"/>
          <p:cNvSpPr>
            <a:spLocks noChangeArrowheads="1"/>
          </p:cNvSpPr>
          <p:nvPr/>
        </p:nvSpPr>
        <p:spPr bwMode="auto">
          <a:xfrm>
            <a:off x="3358301" y="33449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2901101" y="24305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4041468" y="2979209"/>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8" name="Text Box 23"/>
          <p:cNvSpPr txBox="1">
            <a:spLocks noChangeArrowheads="1"/>
          </p:cNvSpPr>
          <p:nvPr/>
        </p:nvSpPr>
        <p:spPr bwMode="auto">
          <a:xfrm>
            <a:off x="4045809" y="3274469"/>
            <a:ext cx="40748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s</a:t>
            </a:r>
            <a:endParaRPr lang="en-US" sz="2880" dirty="0">
              <a:solidFill>
                <a:srgbClr val="000099"/>
              </a:solidFill>
              <a:latin typeface="Symbol" charset="0"/>
            </a:endParaRPr>
          </a:p>
        </p:txBody>
      </p:sp>
      <p:pic>
        <p:nvPicPr>
          <p:cNvPr id="28"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20041" y="4380815"/>
            <a:ext cx="1737360" cy="17221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sp>
        <p:nvSpPr>
          <p:cNvPr id="29" name="Line 12"/>
          <p:cNvSpPr>
            <a:spLocks noChangeShapeType="1"/>
          </p:cNvSpPr>
          <p:nvPr/>
        </p:nvSpPr>
        <p:spPr bwMode="auto">
          <a:xfrm>
            <a:off x="3772465" y="5105400"/>
            <a:ext cx="2082972"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31" name="Slide Number Placeholder 3"/>
          <p:cNvSpPr>
            <a:spLocks noGrp="1"/>
          </p:cNvSpPr>
          <p:nvPr>
            <p:ph type="sldNum" sz="quarter" idx="12"/>
          </p:nvPr>
        </p:nvSpPr>
        <p:spPr>
          <a:xfrm>
            <a:off x="17940790" y="7558312"/>
            <a:ext cx="3048000" cy="548640"/>
          </a:xfrm>
        </p:spPr>
        <p:txBody>
          <a:bodyPr/>
          <a:lstStyle/>
          <a:p>
            <a:fld id="{47BB83B6-92F4-494F-9F1D-BD99F394F2F6}" type="slidenum">
              <a:rPr lang="en-US" smtClean="0"/>
              <a:pPr/>
              <a:t>55</a:t>
            </a:fld>
            <a:endParaRPr lang="en-US" dirty="0"/>
          </a:p>
        </p:txBody>
      </p:sp>
      <p:pic>
        <p:nvPicPr>
          <p:cNvPr id="48" name="Picture 42"/>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7912350" y="3468474"/>
            <a:ext cx="1893006" cy="90549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49" name="Freeform 48"/>
          <p:cNvSpPr/>
          <p:nvPr/>
        </p:nvSpPr>
        <p:spPr bwMode="auto">
          <a:xfrm>
            <a:off x="5732237" y="4879806"/>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0" name="Rectangle 49"/>
          <p:cNvSpPr/>
          <p:nvPr/>
        </p:nvSpPr>
        <p:spPr>
          <a:xfrm>
            <a:off x="6394186" y="4455799"/>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51" name="Line 3"/>
          <p:cNvSpPr>
            <a:spLocks noChangeShapeType="1"/>
          </p:cNvSpPr>
          <p:nvPr/>
        </p:nvSpPr>
        <p:spPr bwMode="auto">
          <a:xfrm>
            <a:off x="6326993" y="5103288"/>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52" name="Straight Connector 51"/>
          <p:cNvCxnSpPr/>
          <p:nvPr/>
        </p:nvCxnSpPr>
        <p:spPr bwMode="auto">
          <a:xfrm>
            <a:off x="6089386" y="4912999"/>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flipV="1">
            <a:off x="5732237" y="4748437"/>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5" name="TextBox 54"/>
          <p:cNvSpPr txBox="1"/>
          <p:nvPr/>
        </p:nvSpPr>
        <p:spPr>
          <a:xfrm>
            <a:off x="5860786" y="4225217"/>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56"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5389167" y="4651763"/>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0" name="TextBox 59"/>
              <p:cNvSpPr txBox="1"/>
              <p:nvPr/>
            </p:nvSpPr>
            <p:spPr>
              <a:xfrm>
                <a:off x="380166" y="6924833"/>
                <a:ext cx="13845329" cy="698525"/>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r>
                  <a:rPr lang="en-US" sz="2800" dirty="0">
                    <a:latin typeface="+mj-lt"/>
                    <a:ea typeface="Cambria Math" charset="0"/>
                    <a:cs typeface="Cambria Math" charset="0"/>
                  </a:rPr>
                  <a:t>If</a:t>
                </a:r>
                <a:r>
                  <a:rPr lang="en-US" sz="2800" dirty="0">
                    <a:ea typeface="Cambria Math" charset="0"/>
                    <a:cs typeface="Cambria Math" charset="0"/>
                  </a:rPr>
                  <a:t> </a:t>
                </a:r>
                <a14:m>
                  <m:oMath xmlns:m="http://schemas.openxmlformats.org/officeDocument/2006/math">
                    <m:r>
                      <a:rPr lang="en-US" sz="2800" i="1">
                        <a:latin typeface="Cambria Math" charset="0"/>
                        <a:ea typeface="Cambria Math" charset="0"/>
                        <a:cs typeface="Cambria Math" charset="0"/>
                      </a:rPr>
                      <m:t>𝜙</m:t>
                    </m:r>
                    <m:r>
                      <a:rPr lang="en-US" sz="2800" i="1">
                        <a:latin typeface="Cambria Math" charset="0"/>
                        <a:ea typeface="Cambria Math" charset="0"/>
                        <a:cs typeface="Cambria Math" charset="0"/>
                      </a:rPr>
                      <m:t>𝑅</m:t>
                    </m:r>
                    <m:r>
                      <a:rPr lang="en-US" sz="2800" i="1">
                        <a:latin typeface="Cambria Math" charset="0"/>
                        <a:ea typeface="Cambria Math" charset="0"/>
                        <a:cs typeface="Cambria Math" charset="0"/>
                      </a:rPr>
                      <m:t>&gt;</m:t>
                    </m:r>
                    <m:r>
                      <a:rPr lang="en-US" sz="2800" i="1">
                        <a:latin typeface="Cambria Math" charset="0"/>
                        <a:ea typeface="Cambria Math" charset="0"/>
                        <a:cs typeface="Cambria Math" charset="0"/>
                      </a:rPr>
                      <m:t>𝜌</m:t>
                    </m:r>
                  </m:oMath>
                </a14:m>
                <a:r>
                  <a:rPr lang="en-US" sz="2800" dirty="0"/>
                  <a:t> </a:t>
                </a:r>
                <a:r>
                  <a:rPr lang="en-US" sz="2800" dirty="0">
                    <a:latin typeface="+mj-lt"/>
                  </a:rPr>
                  <a:t>and</a:t>
                </a:r>
                <a:r>
                  <a:rPr lang="en-US" sz="2800" dirty="0"/>
                  <a:t> </a:t>
                </a:r>
                <a14:m>
                  <m:oMath xmlns:m="http://schemas.openxmlformats.org/officeDocument/2006/math">
                    <m:r>
                      <a:rPr lang="en-US" sz="2800" i="1">
                        <a:latin typeface="Cambria Math" charset="0"/>
                      </a:rPr>
                      <m:t>𝑏</m:t>
                    </m:r>
                    <m:r>
                      <a:rPr lang="en-US" sz="2800" i="1">
                        <a:latin typeface="Cambria Math" charset="0"/>
                      </a:rPr>
                      <m:t>&gt;</m:t>
                    </m:r>
                    <m:r>
                      <a:rPr lang="en-US" sz="2800" i="1">
                        <a:latin typeface="Cambria Math" charset="0"/>
                        <a:ea typeface="Cambria Math" charset="0"/>
                        <a:cs typeface="Cambria Math" charset="0"/>
                      </a:rPr>
                      <m:t>𝜎</m:t>
                    </m:r>
                  </m:oMath>
                </a14:m>
                <a:r>
                  <a:rPr lang="en-US" sz="2800" dirty="0">
                    <a:latin typeface="+mj-lt"/>
                  </a:rPr>
                  <a:t> then the end-to-end delay of </a:t>
                </a:r>
                <a:r>
                  <a:rPr lang="en-US" sz="2800" u="sng" dirty="0">
                    <a:latin typeface="+mj-lt"/>
                  </a:rPr>
                  <a:t>every</a:t>
                </a:r>
                <a:r>
                  <a:rPr lang="en-US" sz="2800" dirty="0">
                    <a:latin typeface="+mj-lt"/>
                  </a:rPr>
                  <a:t> packet of length </a:t>
                </a:r>
                <a:r>
                  <a:rPr lang="en-US" sz="2400" dirty="0">
                    <a:latin typeface="+mj-lt"/>
                  </a:rPr>
                  <a:t>p </a:t>
                </a:r>
                <a14:m>
                  <m:oMath xmlns:m="http://schemas.openxmlformats.org/officeDocument/2006/math">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4</m:t>
                    </m:r>
                    <m:d>
                      <m:dPr>
                        <m:ctrlPr>
                          <a:rPr lang="en-US" sz="2400" b="0" i="1" smtClean="0">
                            <a:latin typeface="Cambria Math" panose="02040503050406030204" pitchFamily="18" charset="0"/>
                            <a:ea typeface="Cambria Math" charset="0"/>
                            <a:cs typeface="Cambria Math" charset="0"/>
                          </a:rPr>
                        </m:ctrlPr>
                      </m:dPr>
                      <m:e>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𝑙</m:t>
                            </m:r>
                          </m:num>
                          <m:den>
                            <m:r>
                              <a:rPr lang="en-US" sz="2400" b="0" i="1" smtClean="0">
                                <a:latin typeface="Cambria Math" charset="0"/>
                                <a:ea typeface="Cambria Math" charset="0"/>
                                <a:cs typeface="Cambria Math" charset="0"/>
                              </a:rPr>
                              <m:t>𝑐</m:t>
                            </m:r>
                          </m:den>
                        </m:f>
                        <m:r>
                          <a:rPr lang="en-US" sz="2400" b="0" i="1" smtClean="0">
                            <a:latin typeface="Cambria Math" charset="0"/>
                            <a:ea typeface="Cambria Math" charset="0"/>
                            <a:cs typeface="Cambria Math" charset="0"/>
                          </a:rPr>
                          <m:t>+</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𝑝</m:t>
                            </m:r>
                          </m:num>
                          <m:den>
                            <m:r>
                              <a:rPr lang="en-US" sz="2400" b="0" i="1" smtClean="0">
                                <a:latin typeface="Cambria Math" charset="0"/>
                                <a:ea typeface="Cambria Math" charset="0"/>
                                <a:cs typeface="Cambria Math" charset="0"/>
                              </a:rPr>
                              <m:t>𝑅</m:t>
                            </m:r>
                          </m:den>
                        </m:f>
                      </m:e>
                    </m:d>
                    <m:r>
                      <a:rPr lang="en-US" sz="2400" b="0" i="1" smtClean="0">
                        <a:latin typeface="Cambria Math" charset="0"/>
                        <a:ea typeface="Cambria Math" charset="0"/>
                        <a:cs typeface="Cambria Math" charset="0"/>
                      </a:rPr>
                      <m:t>+3</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𝑏</m:t>
                        </m:r>
                      </m:num>
                      <m:den>
                        <m:r>
                          <m:rPr>
                            <m:nor/>
                          </m:rPr>
                          <a:rPr lang="en-US" sz="2400" i="1" dirty="0">
                            <a:latin typeface="Times New Roman" charset="0"/>
                            <a:ea typeface="Times New Roman" charset="0"/>
                            <a:cs typeface="Times New Roman" charset="0"/>
                          </a:rPr>
                          <m:t>𝜙</m:t>
                        </m:r>
                        <m:r>
                          <m:rPr>
                            <m:nor/>
                          </m:rPr>
                          <a:rPr lang="en-US" sz="2400" i="1" dirty="0">
                            <a:latin typeface="Times New Roman" charset="0"/>
                            <a:ea typeface="Times New Roman" charset="0"/>
                            <a:cs typeface="Times New Roman" charset="0"/>
                          </a:rPr>
                          <m:t>R</m:t>
                        </m:r>
                        <m:r>
                          <m:rPr>
                            <m:nor/>
                          </m:rPr>
                          <a:rPr lang="en-US" sz="2400" i="1" baseline="-25000" dirty="0">
                            <a:latin typeface="Times New Roman" charset="0"/>
                            <a:ea typeface="Times New Roman" charset="0"/>
                            <a:cs typeface="Times New Roman" charset="0"/>
                          </a:rPr>
                          <m:t> </m:t>
                        </m:r>
                      </m:den>
                    </m:f>
                  </m:oMath>
                </a14:m>
                <a:r>
                  <a:rPr lang="en-US" sz="2800" dirty="0">
                    <a:latin typeface="+mj-lt"/>
                  </a:rPr>
                  <a:t>  </a:t>
                </a:r>
              </a:p>
            </p:txBody>
          </p:sp>
        </mc:Choice>
        <mc:Fallback xmlns="">
          <p:sp>
            <p:nvSpPr>
              <p:cNvPr id="60" name="TextBox 59"/>
              <p:cNvSpPr txBox="1">
                <a:spLocks noRot="1" noChangeAspect="1" noMove="1" noResize="1" noEditPoints="1" noAdjustHandles="1" noChangeArrowheads="1" noChangeShapeType="1" noTextEdit="1"/>
              </p:cNvSpPr>
              <p:nvPr/>
            </p:nvSpPr>
            <p:spPr>
              <a:xfrm>
                <a:off x="380166" y="6924833"/>
                <a:ext cx="13845329" cy="698525"/>
              </a:xfrm>
              <a:prstGeom prst="rect">
                <a:avLst/>
              </a:prstGeom>
              <a:blipFill rotWithShape="0">
                <a:blip r:embed="rId5"/>
                <a:stretch>
                  <a:fillRect/>
                </a:stretch>
              </a:blipFill>
              <a:ln>
                <a:solidFill>
                  <a:schemeClr val="accent3">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61" name="Straight Connector 60"/>
          <p:cNvCxnSpPr/>
          <p:nvPr/>
        </p:nvCxnSpPr>
        <p:spPr bwMode="auto">
          <a:xfrm flipV="1">
            <a:off x="9719421" y="5410200"/>
            <a:ext cx="1370991" cy="729935"/>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2" name="Straight Connector 61"/>
          <p:cNvCxnSpPr/>
          <p:nvPr/>
        </p:nvCxnSpPr>
        <p:spPr bwMode="auto">
          <a:xfrm>
            <a:off x="6724179" y="5410200"/>
            <a:ext cx="1218895" cy="692436"/>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4" name="Straight Connector 63"/>
          <p:cNvCxnSpPr/>
          <p:nvPr/>
        </p:nvCxnSpPr>
        <p:spPr bwMode="auto">
          <a:xfrm>
            <a:off x="9516996" y="4051287"/>
            <a:ext cx="1215060" cy="756722"/>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7" name="TextBox 66"/>
          <p:cNvSpPr txBox="1"/>
          <p:nvPr/>
        </p:nvSpPr>
        <p:spPr>
          <a:xfrm>
            <a:off x="7337135" y="5249111"/>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8" name="TextBox 67"/>
          <p:cNvSpPr txBox="1"/>
          <p:nvPr/>
        </p:nvSpPr>
        <p:spPr>
          <a:xfrm>
            <a:off x="10146377" y="5255638"/>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9" name="TextBox 68"/>
          <p:cNvSpPr txBox="1"/>
          <p:nvPr/>
        </p:nvSpPr>
        <p:spPr>
          <a:xfrm>
            <a:off x="4876708" y="4561750"/>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6" name="Freeform 65"/>
          <p:cNvSpPr/>
          <p:nvPr/>
        </p:nvSpPr>
        <p:spPr bwMode="auto">
          <a:xfrm>
            <a:off x="8224101" y="5899093"/>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1" name="Rectangle 70"/>
          <p:cNvSpPr/>
          <p:nvPr/>
        </p:nvSpPr>
        <p:spPr>
          <a:xfrm>
            <a:off x="8886050" y="5475086"/>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72" name="Line 3"/>
          <p:cNvSpPr>
            <a:spLocks noChangeShapeType="1"/>
          </p:cNvSpPr>
          <p:nvPr/>
        </p:nvSpPr>
        <p:spPr bwMode="auto">
          <a:xfrm>
            <a:off x="8818857" y="6122575"/>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73" name="Straight Connector 72"/>
          <p:cNvCxnSpPr/>
          <p:nvPr/>
        </p:nvCxnSpPr>
        <p:spPr bwMode="auto">
          <a:xfrm>
            <a:off x="8581250" y="593228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4" name="Straight Arrow Connector 73"/>
          <p:cNvCxnSpPr/>
          <p:nvPr/>
        </p:nvCxnSpPr>
        <p:spPr bwMode="auto">
          <a:xfrm flipV="1">
            <a:off x="8224101" y="5767724"/>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5" name="TextBox 74"/>
          <p:cNvSpPr txBox="1"/>
          <p:nvPr/>
        </p:nvSpPr>
        <p:spPr>
          <a:xfrm>
            <a:off x="8352650" y="5244504"/>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76"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7881031" y="5671050"/>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77" name="Freeform 76"/>
          <p:cNvSpPr/>
          <p:nvPr/>
        </p:nvSpPr>
        <p:spPr bwMode="auto">
          <a:xfrm>
            <a:off x="10856983" y="4875864"/>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a:xfrm>
            <a:off x="11518932" y="4451857"/>
            <a:ext cx="753732" cy="619850"/>
          </a:xfrm>
          <a:prstGeom prst="rect">
            <a:avLst/>
          </a:prstGeom>
        </p:spPr>
        <p:txBody>
          <a:bodyPr wrap="none">
            <a:spAutoFit/>
          </a:bodyPr>
          <a:lstStyle/>
          <a:p>
            <a:r>
              <a:rPr lang="en-US" i="1" dirty="0">
                <a:latin typeface="Times New Roman" charset="0"/>
                <a:ea typeface="Times New Roman" charset="0"/>
                <a:cs typeface="Times New Roman" charset="0"/>
              </a:rPr>
              <a:t>𝜙R</a:t>
            </a:r>
            <a:endParaRPr lang="en-US" i="1" baseline="-25000" dirty="0">
              <a:effectLst/>
              <a:latin typeface="Times New Roman" charset="0"/>
              <a:ea typeface="Times New Roman" charset="0"/>
              <a:cs typeface="Times New Roman" charset="0"/>
            </a:endParaRPr>
          </a:p>
        </p:txBody>
      </p:sp>
      <p:sp>
        <p:nvSpPr>
          <p:cNvPr id="79" name="Line 3"/>
          <p:cNvSpPr>
            <a:spLocks noChangeShapeType="1"/>
          </p:cNvSpPr>
          <p:nvPr/>
        </p:nvSpPr>
        <p:spPr bwMode="auto">
          <a:xfrm>
            <a:off x="11451738" y="5099346"/>
            <a:ext cx="1906575" cy="3488"/>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80" name="Straight Connector 79"/>
          <p:cNvCxnSpPr/>
          <p:nvPr/>
        </p:nvCxnSpPr>
        <p:spPr bwMode="auto">
          <a:xfrm>
            <a:off x="11214132" y="4909057"/>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1" name="Straight Arrow Connector 80"/>
          <p:cNvCxnSpPr/>
          <p:nvPr/>
        </p:nvCxnSpPr>
        <p:spPr bwMode="auto">
          <a:xfrm flipV="1">
            <a:off x="10856983" y="4744495"/>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2" name="TextBox 81"/>
          <p:cNvSpPr txBox="1"/>
          <p:nvPr/>
        </p:nvSpPr>
        <p:spPr>
          <a:xfrm>
            <a:off x="10985532" y="4221275"/>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83"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10513913" y="4647821"/>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4"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3059540" y="4380516"/>
            <a:ext cx="1737360" cy="17221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cxnSp>
        <p:nvCxnSpPr>
          <p:cNvPr id="85" name="Straight Connector 84"/>
          <p:cNvCxnSpPr/>
          <p:nvPr/>
        </p:nvCxnSpPr>
        <p:spPr bwMode="auto">
          <a:xfrm flipV="1">
            <a:off x="7195743" y="4129443"/>
            <a:ext cx="975355" cy="771971"/>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6" name="TextBox 85"/>
          <p:cNvSpPr txBox="1"/>
          <p:nvPr/>
        </p:nvSpPr>
        <p:spPr>
          <a:xfrm>
            <a:off x="12729360" y="4525617"/>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Tree>
    <p:extLst>
      <p:ext uri="{BB962C8B-B14F-4D97-AF65-F5344CB8AC3E}">
        <p14:creationId xmlns:p14="http://schemas.microsoft.com/office/powerpoint/2010/main" val="40585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51760" y="182880"/>
            <a:ext cx="9326880" cy="1371600"/>
          </a:xfrm>
        </p:spPr>
        <p:txBody>
          <a:bodyPr/>
          <a:lstStyle/>
          <a:p>
            <a:r>
              <a:rPr lang="en-US" dirty="0"/>
              <a:t>In other words</a:t>
            </a:r>
          </a:p>
        </p:txBody>
      </p:sp>
      <p:sp>
        <p:nvSpPr>
          <p:cNvPr id="3" name="Slide Number Placeholder 2"/>
          <p:cNvSpPr>
            <a:spLocks noGrp="1"/>
          </p:cNvSpPr>
          <p:nvPr>
            <p:ph type="sldNum" sz="quarter" idx="12"/>
          </p:nvPr>
        </p:nvSpPr>
        <p:spPr/>
        <p:txBody>
          <a:bodyPr/>
          <a:lstStyle/>
          <a:p>
            <a:fld id="{92BF0D90-96B9-DC48-8428-5ED7CC121714}" type="slidenum">
              <a:rPr lang="en-US" smtClean="0"/>
              <a:pPr/>
              <a:t>56</a:t>
            </a:fld>
            <a:endParaRPr lang="en-US" dirty="0"/>
          </a:p>
        </p:txBody>
      </p:sp>
      <p:cxnSp>
        <p:nvCxnSpPr>
          <p:cNvPr id="13" name="Straight Connector 12"/>
          <p:cNvCxnSpPr/>
          <p:nvPr/>
        </p:nvCxnSpPr>
        <p:spPr bwMode="auto">
          <a:xfrm>
            <a:off x="5394960" y="3401619"/>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3401619"/>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8"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103120" y="2487219"/>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pic>
        <p:nvPicPr>
          <p:cNvPr id="21"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789920" y="2578659"/>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grpSp>
        <p:nvGrpSpPr>
          <p:cNvPr id="22" name="Group 21"/>
          <p:cNvGrpSpPr/>
          <p:nvPr/>
        </p:nvGrpSpPr>
        <p:grpSpPr>
          <a:xfrm>
            <a:off x="3429000" y="2685340"/>
            <a:ext cx="7599251" cy="646331"/>
            <a:chOff x="1562099" y="1092199"/>
            <a:chExt cx="6332710" cy="538609"/>
          </a:xfrm>
        </p:grpSpPr>
        <p:sp>
          <p:nvSpPr>
            <p:cNvPr id="23" name="TextBox 22"/>
            <p:cNvSpPr txBox="1"/>
            <p:nvPr/>
          </p:nvSpPr>
          <p:spPr>
            <a:xfrm>
              <a:off x="1562099"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1</a:t>
              </a:r>
              <a:r>
                <a:rPr lang="en-US" sz="3600" i="1" dirty="0">
                  <a:latin typeface="Times New Roman"/>
                  <a:cs typeface="Times New Roman"/>
                </a:rPr>
                <a:t>, r</a:t>
              </a:r>
              <a:r>
                <a:rPr lang="en-US" sz="3600" i="1" baseline="-25000" dirty="0">
                  <a:latin typeface="Times New Roman"/>
                  <a:cs typeface="Times New Roman"/>
                </a:rPr>
                <a:t>1</a:t>
              </a:r>
            </a:p>
          </p:txBody>
        </p:sp>
        <p:sp>
          <p:nvSpPr>
            <p:cNvPr id="24" name="TextBox 23"/>
            <p:cNvSpPr txBox="1"/>
            <p:nvPr/>
          </p:nvSpPr>
          <p:spPr>
            <a:xfrm>
              <a:off x="343339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2</a:t>
              </a:r>
              <a:r>
                <a:rPr lang="en-US" sz="3600" i="1" dirty="0">
                  <a:latin typeface="Times New Roman"/>
                  <a:cs typeface="Times New Roman"/>
                </a:rPr>
                <a:t>, r</a:t>
              </a:r>
              <a:r>
                <a:rPr lang="en-US" sz="3600" i="1" baseline="-25000" dirty="0">
                  <a:latin typeface="Times New Roman"/>
                  <a:cs typeface="Times New Roman"/>
                </a:rPr>
                <a:t>2</a:t>
              </a:r>
            </a:p>
          </p:txBody>
        </p:sp>
        <p:sp>
          <p:nvSpPr>
            <p:cNvPr id="25" name="TextBox 24"/>
            <p:cNvSpPr txBox="1"/>
            <p:nvPr/>
          </p:nvSpPr>
          <p:spPr>
            <a:xfrm>
              <a:off x="53592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3</a:t>
              </a:r>
              <a:r>
                <a:rPr lang="en-US" sz="3600" i="1" dirty="0">
                  <a:latin typeface="Times New Roman"/>
                  <a:cs typeface="Times New Roman"/>
                </a:rPr>
                <a:t>, r</a:t>
              </a:r>
              <a:r>
                <a:rPr lang="en-US" sz="3600" i="1" baseline="-25000" dirty="0">
                  <a:latin typeface="Times New Roman"/>
                  <a:cs typeface="Times New Roman"/>
                </a:rPr>
                <a:t>3</a:t>
              </a:r>
            </a:p>
          </p:txBody>
        </p:sp>
        <p:sp>
          <p:nvSpPr>
            <p:cNvPr id="26" name="TextBox 25"/>
            <p:cNvSpPr txBox="1"/>
            <p:nvPr/>
          </p:nvSpPr>
          <p:spPr>
            <a:xfrm>
              <a:off x="70356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4</a:t>
              </a:r>
              <a:r>
                <a:rPr lang="en-US" sz="3600" i="1" dirty="0">
                  <a:latin typeface="Times New Roman"/>
                  <a:cs typeface="Times New Roman"/>
                </a:rPr>
                <a:t>, r</a:t>
              </a:r>
              <a:r>
                <a:rPr lang="en-US" sz="3600" i="1" baseline="-25000" dirty="0">
                  <a:latin typeface="Times New Roman"/>
                  <a:cs typeface="Times New Roman"/>
                </a:rPr>
                <a:t>4</a:t>
              </a:r>
            </a:p>
          </p:txBody>
        </p:sp>
      </p:grpSp>
      <p:sp>
        <p:nvSpPr>
          <p:cNvPr id="27" name="TextBox 26"/>
          <p:cNvSpPr txBox="1"/>
          <p:nvPr/>
        </p:nvSpPr>
        <p:spPr>
          <a:xfrm>
            <a:off x="2763358" y="2761539"/>
            <a:ext cx="434734" cy="609398"/>
          </a:xfrm>
          <a:prstGeom prst="rect">
            <a:avLst/>
          </a:prstGeom>
          <a:noFill/>
        </p:spPr>
        <p:txBody>
          <a:bodyPr wrap="none" rtlCol="0">
            <a:spAutoFit/>
          </a:bodyPr>
          <a:lstStyle/>
          <a:p>
            <a:r>
              <a:rPr lang="en-US" sz="3360" dirty="0">
                <a:solidFill>
                  <a:schemeClr val="bg1"/>
                </a:solidFill>
                <a:latin typeface="+mj-lt"/>
              </a:rPr>
              <a:t>A</a:t>
            </a:r>
          </a:p>
        </p:txBody>
      </p:sp>
      <p:sp>
        <p:nvSpPr>
          <p:cNvPr id="28" name="TextBox 27"/>
          <p:cNvSpPr txBox="1"/>
          <p:nvPr/>
        </p:nvSpPr>
        <p:spPr>
          <a:xfrm>
            <a:off x="11430000" y="2761539"/>
            <a:ext cx="418704" cy="609398"/>
          </a:xfrm>
          <a:prstGeom prst="rect">
            <a:avLst/>
          </a:prstGeom>
          <a:noFill/>
        </p:spPr>
        <p:txBody>
          <a:bodyPr wrap="none" rtlCol="0">
            <a:spAutoFit/>
          </a:bodyPr>
          <a:lstStyle/>
          <a:p>
            <a:r>
              <a:rPr lang="en-US" sz="3360" dirty="0">
                <a:solidFill>
                  <a:srgbClr val="FFFFFF"/>
                </a:solidFill>
                <a:latin typeface="+mj-lt"/>
              </a:rPr>
              <a:t>B</a:t>
            </a:r>
          </a:p>
        </p:txBody>
      </p:sp>
      <p:pic>
        <p:nvPicPr>
          <p:cNvPr id="1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12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p:cNvSpPr txBox="1"/>
              <p:nvPr/>
            </p:nvSpPr>
            <p:spPr>
              <a:xfrm>
                <a:off x="7044892" y="4775337"/>
                <a:ext cx="5362045" cy="148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m:t>
                      </m:r>
                      <m:nary>
                        <m:naryPr>
                          <m:chr m:val="∑"/>
                          <m:ctrlPr>
                            <a:rPr lang="en-US" b="0" i="1" smtClean="0">
                              <a:latin typeface="Cambria Math" panose="02040503050406030204" pitchFamily="18" charset="0"/>
                              <a:ea typeface="Cambria Math" charset="0"/>
                              <a:cs typeface="Cambria Math" charset="0"/>
                            </a:rPr>
                          </m:ctrlPr>
                        </m:naryPr>
                        <m:sub>
                          <m:r>
                            <m:rPr>
                              <m:brk m:alnAt="9"/>
                            </m:rPr>
                            <a:rPr lang="en-US" b="0" i="1" smtClean="0">
                              <a:latin typeface="Cambria Math" charset="0"/>
                              <a:ea typeface="Cambria Math" charset="0"/>
                              <a:cs typeface="Cambria Math" charset="0"/>
                            </a:rPr>
                            <m:t>𝑖</m:t>
                          </m:r>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4</m:t>
                          </m:r>
                        </m:sup>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𝑝</m:t>
                                  </m:r>
                                </m:num>
                                <m:den>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𝑖</m:t>
                                      </m:r>
                                    </m:sub>
                                  </m:sSub>
                                </m:den>
                              </m:f>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𝑙</m:t>
                                      </m:r>
                                    </m:e>
                                    <m:sub>
                                      <m:r>
                                        <a:rPr lang="en-US" b="0" i="1" smtClean="0">
                                          <a:latin typeface="Cambria Math" charset="0"/>
                                          <a:ea typeface="Cambria Math" charset="0"/>
                                          <a:cs typeface="Cambria Math" charset="0"/>
                                        </a:rPr>
                                        <m:t>𝑖</m:t>
                                      </m:r>
                                    </m:sub>
                                  </m:sSub>
                                </m:num>
                                <m:den>
                                  <m:r>
                                    <a:rPr lang="en-US" b="0" i="1" smtClean="0">
                                      <a:latin typeface="Cambria Math" charset="0"/>
                                      <a:ea typeface="Cambria Math" charset="0"/>
                                      <a:cs typeface="Cambria Math" charset="0"/>
                                    </a:rPr>
                                    <m:t>𝑐</m:t>
                                  </m:r>
                                </m:den>
                              </m:f>
                            </m:e>
                          </m:d>
                          <m:r>
                            <a:rPr lang="en-US" b="0" i="1" smtClean="0">
                              <a:solidFill>
                                <a:srgbClr val="FF0000"/>
                              </a:solidFill>
                              <a:latin typeface="Cambria Math" charset="0"/>
                              <a:ea typeface="Cambria Math" charset="0"/>
                              <a:cs typeface="Cambria Math" charset="0"/>
                            </a:rPr>
                            <m:t>+ </m:t>
                          </m:r>
                          <m:nary>
                            <m:naryPr>
                              <m:chr m:val="∑"/>
                              <m:ctrlPr>
                                <a:rPr lang="is-IS" b="0" i="1" smtClean="0">
                                  <a:solidFill>
                                    <a:srgbClr val="FF0000"/>
                                  </a:solidFill>
                                  <a:latin typeface="Cambria Math" panose="02040503050406030204" pitchFamily="18" charset="0"/>
                                  <a:ea typeface="Cambria Math" charset="0"/>
                                  <a:cs typeface="Cambria Math" charset="0"/>
                                </a:rPr>
                              </m:ctrlPr>
                            </m:naryPr>
                            <m:sub>
                              <m:r>
                                <m:rPr>
                                  <m:brk m:alnAt="23"/>
                                </m:rPr>
                                <a:rPr lang="en-US" b="0" i="1" smtClean="0">
                                  <a:solidFill>
                                    <a:srgbClr val="FF0000"/>
                                  </a:solidFill>
                                  <a:latin typeface="Cambria Math" charset="0"/>
                                  <a:ea typeface="Cambria Math" charset="0"/>
                                  <a:cs typeface="Cambria Math" charset="0"/>
                                </a:rPr>
                                <m:t>𝑖</m:t>
                              </m:r>
                              <m:r>
                                <a:rPr lang="en-US" b="0" i="1" smtClean="0">
                                  <a:solidFill>
                                    <a:srgbClr val="FF0000"/>
                                  </a:solidFill>
                                  <a:latin typeface="Cambria Math" charset="0"/>
                                  <a:ea typeface="Cambria Math" charset="0"/>
                                  <a:cs typeface="Cambria Math" charset="0"/>
                                </a:rPr>
                                <m:t>=1</m:t>
                              </m:r>
                            </m:sub>
                            <m:sup>
                              <m:r>
                                <a:rPr lang="en-US" b="0" i="1" smtClean="0">
                                  <a:solidFill>
                                    <a:srgbClr val="FF0000"/>
                                  </a:solidFill>
                                  <a:latin typeface="Cambria Math" charset="0"/>
                                  <a:ea typeface="Cambria Math" charset="0"/>
                                  <a:cs typeface="Cambria Math" charset="0"/>
                                </a:rPr>
                                <m:t>3</m:t>
                              </m:r>
                            </m:sup>
                            <m:e>
                              <m:sSub>
                                <m:sSubPr>
                                  <m:ctrlPr>
                                    <a:rPr lang="en-US" i="1">
                                      <a:solidFill>
                                        <a:srgbClr val="FF0000"/>
                                      </a:solidFill>
                                      <a:latin typeface="Cambria Math" panose="02040503050406030204" pitchFamily="18" charset="0"/>
                                      <a:ea typeface="Cambria Math" charset="0"/>
                                      <a:cs typeface="Cambria Math" charset="0"/>
                                    </a:rPr>
                                  </m:ctrlPr>
                                </m:sSubPr>
                                <m:e>
                                  <m:r>
                                    <a:rPr lang="en-US" i="1">
                                      <a:solidFill>
                                        <a:srgbClr val="FF0000"/>
                                      </a:solidFill>
                                      <a:latin typeface="Cambria Math" charset="0"/>
                                      <a:ea typeface="Cambria Math" charset="0"/>
                                      <a:cs typeface="Cambria Math" charset="0"/>
                                    </a:rPr>
                                    <m:t>𝑄</m:t>
                                  </m:r>
                                </m:e>
                                <m:sub>
                                  <m:r>
                                    <a:rPr lang="en-US" i="1">
                                      <a:solidFill>
                                        <a:srgbClr val="FF0000"/>
                                      </a:solidFill>
                                      <a:latin typeface="Cambria Math" charset="0"/>
                                      <a:ea typeface="Cambria Math" charset="0"/>
                                      <a:cs typeface="Cambria Math" charset="0"/>
                                    </a:rPr>
                                    <m:t>𝑖</m:t>
                                  </m:r>
                                </m:sub>
                              </m:sSub>
                              <m:d>
                                <m:dPr>
                                  <m:ctrlPr>
                                    <a:rPr lang="en-US" i="1">
                                      <a:solidFill>
                                        <a:srgbClr val="FF0000"/>
                                      </a:solidFill>
                                      <a:latin typeface="Cambria Math" panose="02040503050406030204" pitchFamily="18" charset="0"/>
                                      <a:ea typeface="Cambria Math" charset="0"/>
                                      <a:cs typeface="Cambria Math" charset="0"/>
                                    </a:rPr>
                                  </m:ctrlPr>
                                </m:dPr>
                                <m:e>
                                  <m:r>
                                    <a:rPr lang="en-US" i="1">
                                      <a:solidFill>
                                        <a:srgbClr val="FF0000"/>
                                      </a:solidFill>
                                      <a:latin typeface="Cambria Math" charset="0"/>
                                      <a:ea typeface="Cambria Math" charset="0"/>
                                      <a:cs typeface="Cambria Math" charset="0"/>
                                    </a:rPr>
                                    <m:t>𝑡</m:t>
                                  </m:r>
                                </m:e>
                              </m:d>
                            </m:e>
                          </m:nary>
                        </m:e>
                      </m:nary>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7044892" y="4775337"/>
                <a:ext cx="5362045" cy="148329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374084" y="5193816"/>
                <a:ext cx="6493060" cy="646331"/>
              </a:xfrm>
              <a:prstGeom prst="rect">
                <a:avLst/>
              </a:prstGeom>
              <a:noFill/>
            </p:spPr>
            <p:txBody>
              <a:bodyPr wrap="none" rtlCol="0">
                <a:spAutoFit/>
              </a:bodyPr>
              <a:lstStyle/>
              <a:p>
                <a:r>
                  <a:rPr lang="en-US" dirty="0">
                    <a:latin typeface="+mj-lt"/>
                  </a:rPr>
                  <a:t>If we set </a:t>
                </a:r>
                <a14:m>
                  <m:oMath xmlns:m="http://schemas.openxmlformats.org/officeDocument/2006/math">
                    <m:sSub>
                      <m:sSubPr>
                        <m:ctrlPr>
                          <a:rPr lang="en-US" i="1">
                            <a:solidFill>
                              <a:srgbClr val="FF0000"/>
                            </a:solidFill>
                            <a:latin typeface="Cambria Math" panose="02040503050406030204" pitchFamily="18" charset="0"/>
                            <a:ea typeface="Times New Roman" charset="0"/>
                            <a:cs typeface="Times New Roman" charset="0"/>
                          </a:rPr>
                        </m:ctrlPr>
                      </m:sSubPr>
                      <m:e>
                        <m:r>
                          <a:rPr lang="en-US" i="1">
                            <a:solidFill>
                              <a:srgbClr val="FF0000"/>
                            </a:solidFill>
                            <a:latin typeface="Cambria Math" charset="0"/>
                            <a:ea typeface="Times New Roman" charset="0"/>
                            <a:cs typeface="Times New Roman" charset="0"/>
                          </a:rPr>
                          <m:t>𝑏</m:t>
                        </m:r>
                      </m:e>
                      <m:sub>
                        <m:r>
                          <a:rPr lang="en-US" i="1">
                            <a:solidFill>
                              <a:srgbClr val="FF0000"/>
                            </a:solidFill>
                            <a:latin typeface="Cambria Math" charset="0"/>
                            <a:ea typeface="Times New Roman" charset="0"/>
                            <a:cs typeface="Times New Roman" charset="0"/>
                          </a:rPr>
                          <m:t>𝑖</m:t>
                        </m:r>
                      </m:sub>
                    </m:sSub>
                    <m:r>
                      <a:rPr lang="en-US" b="0" i="1" smtClean="0">
                        <a:solidFill>
                          <a:srgbClr val="FF0000"/>
                        </a:solidFill>
                        <a:latin typeface="Cambria Math" charset="0"/>
                        <a:ea typeface="Times New Roman" charset="0"/>
                        <a:cs typeface="Times New Roman" charset="0"/>
                      </a:rPr>
                      <m:t>&gt;</m:t>
                    </m:r>
                  </m:oMath>
                </a14:m>
                <a:r>
                  <a:rPr lang="en-US" sz="3600" dirty="0">
                    <a:ea typeface="Cambria Math" charset="0"/>
                    <a:cs typeface="Cambria Math" charset="0"/>
                  </a:rPr>
                  <a:t> </a:t>
                </a:r>
                <a14:m>
                  <m:oMath xmlns:m="http://schemas.openxmlformats.org/officeDocument/2006/math">
                    <m:r>
                      <a:rPr lang="en-US" sz="3600" i="1">
                        <a:latin typeface="Cambria Math" charset="0"/>
                        <a:ea typeface="Cambria Math" charset="0"/>
                        <a:cs typeface="Cambria Math" charset="0"/>
                      </a:rPr>
                      <m:t>𝜎</m:t>
                    </m:r>
                  </m:oMath>
                </a14:m>
                <a:r>
                  <a:rPr lang="en-US" dirty="0">
                    <a:latin typeface="+mj-lt"/>
                  </a:rPr>
                  <a:t>, and </a:t>
                </a:r>
                <a14:m>
                  <m:oMath xmlns:m="http://schemas.openxmlformats.org/officeDocument/2006/math">
                    <m:sSub>
                      <m:sSubPr>
                        <m:ctrlPr>
                          <a:rPr lang="en-US" i="1" smtClean="0">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𝜙</m:t>
                        </m:r>
                      </m:e>
                      <m:sub>
                        <m:r>
                          <a:rPr lang="en-US" b="0" i="1" smtClean="0">
                            <a:latin typeface="Cambria Math" charset="0"/>
                            <a:ea typeface="Cambria Math" charset="0"/>
                            <a:cs typeface="Cambria Math" charset="0"/>
                          </a:rPr>
                          <m:t>𝑖</m:t>
                        </m:r>
                      </m:sub>
                    </m:sSub>
                    <m:r>
                      <a:rPr lang="en-US" b="0" i="1" smtClean="0">
                        <a:latin typeface="Cambria Math" charset="0"/>
                        <a:ea typeface="Cambria Math" charset="0"/>
                        <a:cs typeface="Cambria Math" charset="0"/>
                      </a:rPr>
                      <m:t>𝑅</m:t>
                    </m:r>
                    <m:r>
                      <a:rPr lang="en-US" b="0" i="1" smtClean="0">
                        <a:latin typeface="Cambria Math" charset="0"/>
                        <a:ea typeface="Cambria Math" charset="0"/>
                        <a:cs typeface="Cambria Math" charset="0"/>
                      </a:rPr>
                      <m:t>&gt;</m:t>
                    </m:r>
                    <m:r>
                      <a:rPr lang="en-US" b="0" i="1" smtClean="0">
                        <a:latin typeface="Cambria Math" charset="0"/>
                        <a:ea typeface="Cambria Math" charset="0"/>
                        <a:cs typeface="Cambria Math" charset="0"/>
                      </a:rPr>
                      <m:t>𝜌</m:t>
                    </m:r>
                  </m:oMath>
                </a14:m>
                <a:r>
                  <a:rPr lang="en-US" dirty="0">
                    <a:latin typeface="+mj-lt"/>
                  </a:rPr>
                  <a:t> then</a:t>
                </a:r>
              </a:p>
            </p:txBody>
          </p:sp>
        </mc:Choice>
        <mc:Fallback xmlns="">
          <p:sp>
            <p:nvSpPr>
              <p:cNvPr id="30" name="TextBox 29"/>
              <p:cNvSpPr txBox="1">
                <a:spLocks noRot="1" noChangeAspect="1" noMove="1" noResize="1" noEditPoints="1" noAdjustHandles="1" noChangeArrowheads="1" noChangeShapeType="1" noTextEdit="1"/>
              </p:cNvSpPr>
              <p:nvPr/>
            </p:nvSpPr>
            <p:spPr>
              <a:xfrm>
                <a:off x="374084" y="5193816"/>
                <a:ext cx="6493060" cy="646331"/>
              </a:xfrm>
              <a:prstGeom prst="rect">
                <a:avLst/>
              </a:prstGeom>
              <a:blipFill rotWithShape="0">
                <a:blip r:embed="rId6"/>
                <a:stretch>
                  <a:fillRect l="-2627" t="-8491" r="-1501" b="-33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558145" y="3828339"/>
                <a:ext cx="115685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1</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58145" y="3828339"/>
                <a:ext cx="1156855" cy="52751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67144"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2</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867144" y="3828339"/>
                <a:ext cx="1167051" cy="52751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915400"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3</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915400" y="3828339"/>
                <a:ext cx="1167051" cy="527517"/>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515757" y="6357300"/>
                <a:ext cx="3814185" cy="1481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m:t>
                      </m:r>
                      <m:nary>
                        <m:naryPr>
                          <m:chr m:val="∑"/>
                          <m:ctrlPr>
                            <a:rPr lang="en-US" i="1" smtClean="0">
                              <a:latin typeface="Cambria Math" panose="02040503050406030204" pitchFamily="18" charset="0"/>
                              <a:ea typeface="Cambria Math" charset="0"/>
                              <a:cs typeface="Cambria Math" charset="0"/>
                            </a:rPr>
                          </m:ctrlPr>
                        </m:naryPr>
                        <m:sub>
                          <m:r>
                            <m:rPr>
                              <m:brk m:alnAt="9"/>
                            </m:rPr>
                            <a:rPr lang="en-US" i="1">
                              <a:latin typeface="Cambria Math" charset="0"/>
                              <a:ea typeface="Cambria Math" charset="0"/>
                              <a:cs typeface="Cambria Math" charset="0"/>
                            </a:rPr>
                            <m:t>𝑖</m:t>
                          </m:r>
                          <m:r>
                            <a:rPr lang="en-US" i="1">
                              <a:latin typeface="Cambria Math" charset="0"/>
                              <a:ea typeface="Cambria Math" charset="0"/>
                              <a:cs typeface="Cambria Math" charset="0"/>
                            </a:rPr>
                            <m:t>=1</m:t>
                          </m:r>
                        </m:sub>
                        <m:sup>
                          <m:r>
                            <a:rPr lang="en-US" i="1">
                              <a:latin typeface="Cambria Math" charset="0"/>
                              <a:ea typeface="Cambria Math" charset="0"/>
                              <a:cs typeface="Cambria Math" charset="0"/>
                            </a:rPr>
                            <m:t>4</m:t>
                          </m:r>
                        </m:sup>
                        <m:e>
                          <m:d>
                            <m:dPr>
                              <m:ctrlPr>
                                <a:rPr lang="is-IS" i="1">
                                  <a:latin typeface="Cambria Math" panose="02040503050406030204" pitchFamily="18" charset="0"/>
                                  <a:ea typeface="Cambria Math" charset="0"/>
                                  <a:cs typeface="Cambria Math" charset="0"/>
                                </a:rPr>
                              </m:ctrlPr>
                            </m:dPr>
                            <m:e>
                              <m:f>
                                <m:fPr>
                                  <m:ctrlPr>
                                    <a:rPr lang="bg-BG" i="1">
                                      <a:latin typeface="Cambria Math" panose="02040503050406030204" pitchFamily="18" charset="0"/>
                                      <a:ea typeface="Cambria Math" charset="0"/>
                                      <a:cs typeface="Cambria Math" charset="0"/>
                                    </a:rPr>
                                  </m:ctrlPr>
                                </m:fPr>
                                <m:num>
                                  <m:r>
                                    <a:rPr lang="en-US" i="1">
                                      <a:latin typeface="Cambria Math" charset="0"/>
                                      <a:ea typeface="Cambria Math" charset="0"/>
                                      <a:cs typeface="Cambria Math" charset="0"/>
                                    </a:rPr>
                                    <m:t>𝑝</m:t>
                                  </m:r>
                                </m:num>
                                <m:den>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𝑟</m:t>
                                      </m:r>
                                    </m:e>
                                    <m:sub>
                                      <m:r>
                                        <a:rPr lang="en-US" i="1">
                                          <a:latin typeface="Cambria Math" charset="0"/>
                                          <a:ea typeface="Cambria Math" charset="0"/>
                                          <a:cs typeface="Cambria Math" charset="0"/>
                                        </a:rPr>
                                        <m:t>𝑖</m:t>
                                      </m:r>
                                    </m:sub>
                                  </m:sSub>
                                </m:den>
                              </m:f>
                              <m:r>
                                <a:rPr lang="en-US" i="1">
                                  <a:latin typeface="Cambria Math" charset="0"/>
                                  <a:ea typeface="Cambria Math" charset="0"/>
                                  <a:cs typeface="Cambria Math" charset="0"/>
                                </a:rPr>
                                <m:t>+</m:t>
                              </m:r>
                              <m:f>
                                <m:fPr>
                                  <m:ctrlPr>
                                    <a:rPr lang="bg-BG" i="1">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𝑙</m:t>
                                      </m:r>
                                    </m:e>
                                    <m:sub>
                                      <m:r>
                                        <a:rPr lang="en-US" i="1">
                                          <a:latin typeface="Cambria Math" charset="0"/>
                                          <a:ea typeface="Cambria Math" charset="0"/>
                                          <a:cs typeface="Cambria Math" charset="0"/>
                                        </a:rPr>
                                        <m:t>𝑖</m:t>
                                      </m:r>
                                    </m:sub>
                                  </m:sSub>
                                </m:num>
                                <m:den>
                                  <m:r>
                                    <a:rPr lang="en-US" i="1">
                                      <a:latin typeface="Cambria Math" charset="0"/>
                                      <a:ea typeface="Cambria Math" charset="0"/>
                                      <a:cs typeface="Cambria Math" charset="0"/>
                                    </a:rPr>
                                    <m:t>𝑐</m:t>
                                  </m:r>
                                </m:den>
                              </m:f>
                            </m:e>
                          </m:d>
                          <m:r>
                            <a:rPr lang="en-US" i="1">
                              <a:solidFill>
                                <a:srgbClr val="FF0000"/>
                              </a:solidFill>
                              <a:latin typeface="Cambria Math" charset="0"/>
                              <a:ea typeface="Cambria Math" charset="0"/>
                              <a:cs typeface="Cambria Math" charset="0"/>
                            </a:rPr>
                            <m:t>+</m:t>
                          </m:r>
                          <m:f>
                            <m:fPr>
                              <m:ctrlPr>
                                <a:rPr lang="bg-BG" i="1" smtClean="0">
                                  <a:solidFill>
                                    <a:srgbClr val="FF0000"/>
                                  </a:solidFill>
                                  <a:latin typeface="Cambria Math" panose="02040503050406030204" pitchFamily="18" charset="0"/>
                                  <a:ea typeface="Cambria Math" charset="0"/>
                                  <a:cs typeface="Cambria Math" charset="0"/>
                                </a:rPr>
                              </m:ctrlPr>
                            </m:fPr>
                            <m:num>
                              <m:r>
                                <a:rPr lang="en-US" b="0" i="1" smtClean="0">
                                  <a:solidFill>
                                    <a:srgbClr val="FF0000"/>
                                  </a:solidFill>
                                  <a:latin typeface="Cambria Math" charset="0"/>
                                  <a:ea typeface="Cambria Math" charset="0"/>
                                  <a:cs typeface="Cambria Math" charset="0"/>
                                </a:rPr>
                                <m:t>3</m:t>
                              </m:r>
                              <m:r>
                                <a:rPr lang="en-US" b="0" i="1" smtClean="0">
                                  <a:solidFill>
                                    <a:srgbClr val="FF0000"/>
                                  </a:solidFill>
                                  <a:latin typeface="Cambria Math" charset="0"/>
                                  <a:ea typeface="Cambria Math" charset="0"/>
                                  <a:cs typeface="Cambria Math" charset="0"/>
                                </a:rPr>
                                <m:t>𝜎</m:t>
                              </m:r>
                            </m:num>
                            <m:den>
                              <m:r>
                                <a:rPr lang="bg-BG" i="1" smtClean="0">
                                  <a:solidFill>
                                    <a:srgbClr val="FF0000"/>
                                  </a:solidFill>
                                  <a:latin typeface="Cambria Math" charset="0"/>
                                  <a:ea typeface="Cambria Math" charset="0"/>
                                  <a:cs typeface="Cambria Math" charset="0"/>
                                </a:rPr>
                                <m:t>𝜌</m:t>
                              </m:r>
                            </m:den>
                          </m:f>
                        </m:e>
                      </m:nary>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7515757" y="6357300"/>
                <a:ext cx="3814185" cy="1481111"/>
              </a:xfrm>
              <a:prstGeom prst="rect">
                <a:avLst/>
              </a:prstGeom>
              <a:blipFill rotWithShape="0">
                <a:blip r:embed="rId10"/>
                <a:stretch>
                  <a:fillRect/>
                </a:stretch>
              </a:blipFill>
            </p:spPr>
            <p:txBody>
              <a:bodyPr/>
              <a:lstStyle/>
              <a:p>
                <a:r>
                  <a:rPr lang="en-US">
                    <a:noFill/>
                  </a:rPr>
                  <a:t> </a:t>
                </a:r>
              </a:p>
            </p:txBody>
          </p:sp>
        </mc:Fallback>
      </mc:AlternateContent>
      <p:sp>
        <p:nvSpPr>
          <p:cNvPr id="39" name="Oval 38"/>
          <p:cNvSpPr/>
          <p:nvPr/>
        </p:nvSpPr>
        <p:spPr bwMode="auto">
          <a:xfrm>
            <a:off x="3139440" y="3196660"/>
            <a:ext cx="365760" cy="365760"/>
          </a:xfrm>
          <a:prstGeom prst="ellipse">
            <a:avLst/>
          </a:prstGeom>
          <a:solidFill>
            <a:srgbClr val="009900"/>
          </a:solidFill>
          <a:ln w="9525"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9728" tIns="54864" rIns="109728" bIns="54864" numCol="1" rtlCol="0" anchor="t" anchorCtr="0" compatLnSpc="1">
            <a:prstTxWarp prst="textNoShape">
              <a:avLst/>
            </a:prstTxWarp>
          </a:bodyPr>
          <a:lstStyle/>
          <a:p>
            <a:pPr defTabSz="1097280"/>
            <a:endParaRPr lang="en-US" sz="2880"/>
          </a:p>
        </p:txBody>
      </p:sp>
      <mc:AlternateContent xmlns:mc="http://schemas.openxmlformats.org/markup-compatibility/2006" xmlns:a14="http://schemas.microsoft.com/office/drawing/2010/main">
        <mc:Choice Requires="a14">
          <p:sp>
            <p:nvSpPr>
              <p:cNvPr id="51" name="TextBox 50"/>
              <p:cNvSpPr txBox="1"/>
              <p:nvPr/>
            </p:nvSpPr>
            <p:spPr>
              <a:xfrm>
                <a:off x="1910944" y="980182"/>
                <a:ext cx="2867132" cy="1077218"/>
              </a:xfrm>
              <a:prstGeom prst="rect">
                <a:avLst/>
              </a:prstGeom>
              <a:noFill/>
              <a:ln>
                <a:solidFill>
                  <a:srgbClr val="000000"/>
                </a:solidFill>
              </a:ln>
            </p:spPr>
            <p:txBody>
              <a:bodyPr wrap="none" rtlCol="0">
                <a:spAutoFit/>
              </a:bodyPr>
              <a:lstStyle/>
              <a:p>
                <a:pPr algn="ctr"/>
                <a:r>
                  <a:rPr lang="en-US" sz="3200" dirty="0">
                    <a:latin typeface="+mj-lt"/>
                  </a:rPr>
                  <a:t>Leaky bucket</a:t>
                </a:r>
                <a:br>
                  <a:rPr lang="en-US" sz="3200" dirty="0">
                    <a:latin typeface="+mj-lt"/>
                  </a:rPr>
                </a:br>
                <a:r>
                  <a:rPr lang="en-US" sz="3200" dirty="0"/>
                  <a:t> </a:t>
                </a:r>
                <a:r>
                  <a:rPr lang="en-US" altLang="ja-JP" sz="3200" dirty="0">
                    <a:latin typeface="+mj-lt"/>
                  </a:rPr>
                  <a:t>(</a:t>
                </a:r>
                <a14:m>
                  <m:oMath xmlns:m="http://schemas.openxmlformats.org/officeDocument/2006/math">
                    <m:r>
                      <a:rPr lang="en-US" sz="3200" i="1">
                        <a:latin typeface="Cambria Math" charset="0"/>
                        <a:ea typeface="Cambria Math" charset="0"/>
                        <a:cs typeface="Cambria Math" charset="0"/>
                      </a:rPr>
                      <m:t>𝜎</m:t>
                    </m:r>
                  </m:oMath>
                </a14:m>
                <a:r>
                  <a:rPr lang="en-US" altLang="ja-JP" sz="3200" dirty="0">
                    <a:latin typeface="+mj-lt"/>
                  </a:rPr>
                  <a:t>,</a:t>
                </a:r>
                <a:r>
                  <a:rPr lang="en-US" sz="3200" dirty="0">
                    <a:latin typeface="+mj-lt"/>
                    <a:ea typeface="Cambria Math" charset="0"/>
                    <a:cs typeface="Cambria Math" charset="0"/>
                  </a:rPr>
                  <a:t> </a:t>
                </a:r>
                <a14:m>
                  <m:oMath xmlns:m="http://schemas.openxmlformats.org/officeDocument/2006/math">
                    <m:r>
                      <a:rPr lang="en-US" sz="3200" i="1">
                        <a:latin typeface="Cambria Math" charset="0"/>
                        <a:ea typeface="Cambria Math" charset="0"/>
                        <a:cs typeface="Cambria Math" charset="0"/>
                      </a:rPr>
                      <m:t>𝜌</m:t>
                    </m:r>
                  </m:oMath>
                </a14:m>
                <a:r>
                  <a:rPr lang="en-US" altLang="ja-JP" sz="3200" dirty="0">
                    <a:latin typeface="+mj-lt"/>
                  </a:rPr>
                  <a:t>) </a:t>
                </a:r>
                <a:r>
                  <a:rPr lang="en-US" sz="3200" dirty="0">
                    <a:latin typeface="+mj-lt"/>
                  </a:rPr>
                  <a:t>regulator</a:t>
                </a:r>
              </a:p>
            </p:txBody>
          </p:sp>
        </mc:Choice>
        <mc:Fallback xmlns="">
          <p:sp>
            <p:nvSpPr>
              <p:cNvPr id="51" name="TextBox 50"/>
              <p:cNvSpPr txBox="1">
                <a:spLocks noRot="1" noChangeAspect="1" noMove="1" noResize="1" noEditPoints="1" noAdjustHandles="1" noChangeArrowheads="1" noChangeShapeType="1" noTextEdit="1"/>
              </p:cNvSpPr>
              <p:nvPr/>
            </p:nvSpPr>
            <p:spPr>
              <a:xfrm>
                <a:off x="1910944" y="980182"/>
                <a:ext cx="2867132" cy="1077218"/>
              </a:xfrm>
              <a:prstGeom prst="rect">
                <a:avLst/>
              </a:prstGeom>
              <a:blipFill rotWithShape="0">
                <a:blip r:embed="rId11"/>
                <a:stretch>
                  <a:fillRect l="-423" t="-6145" r="-4440" b="-17318"/>
                </a:stretch>
              </a:blipFill>
              <a:ln>
                <a:solidFill>
                  <a:srgbClr val="000000"/>
                </a:solidFill>
              </a:ln>
            </p:spPr>
            <p:txBody>
              <a:bodyPr/>
              <a:lstStyle/>
              <a:p>
                <a:r>
                  <a:rPr lang="en-US">
                    <a:noFill/>
                  </a:rPr>
                  <a:t> </a:t>
                </a:r>
              </a:p>
            </p:txBody>
          </p:sp>
        </mc:Fallback>
      </mc:AlternateContent>
      <p:cxnSp>
        <p:nvCxnSpPr>
          <p:cNvPr id="52" name="Straight Arrow Connector 51"/>
          <p:cNvCxnSpPr/>
          <p:nvPr/>
        </p:nvCxnSpPr>
        <p:spPr bwMode="auto">
          <a:xfrm>
            <a:off x="3317051" y="2058467"/>
            <a:ext cx="5983" cy="113048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sp>
        <p:nvSpPr>
          <p:cNvPr id="53" name="Freeform 52"/>
          <p:cNvSpPr/>
          <p:nvPr/>
        </p:nvSpPr>
        <p:spPr bwMode="auto">
          <a:xfrm>
            <a:off x="4813940" y="2382816"/>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4" name="Rectangle 53"/>
          <p:cNvSpPr/>
          <p:nvPr/>
        </p:nvSpPr>
        <p:spPr>
          <a:xfrm>
            <a:off x="5475889" y="1958809"/>
            <a:ext cx="89960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1</a:t>
            </a:r>
            <a:r>
              <a:rPr lang="en-US" i="1" dirty="0">
                <a:latin typeface="Times New Roman" charset="0"/>
                <a:ea typeface="Times New Roman" charset="0"/>
                <a:cs typeface="Times New Roman" charset="0"/>
              </a:rPr>
              <a:t>R</a:t>
            </a:r>
            <a:endParaRPr lang="en-US" i="1" baseline="-25000" dirty="0">
              <a:effectLst/>
              <a:latin typeface="Times New Roman" charset="0"/>
              <a:ea typeface="Times New Roman" charset="0"/>
              <a:cs typeface="Times New Roman" charset="0"/>
            </a:endParaRPr>
          </a:p>
        </p:txBody>
      </p:sp>
      <p:sp>
        <p:nvSpPr>
          <p:cNvPr id="55" name="Line 3"/>
          <p:cNvSpPr>
            <a:spLocks noChangeShapeType="1"/>
          </p:cNvSpPr>
          <p:nvPr/>
        </p:nvSpPr>
        <p:spPr bwMode="auto">
          <a:xfrm>
            <a:off x="5408696" y="2606298"/>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56" name="Straight Connector 55"/>
          <p:cNvCxnSpPr/>
          <p:nvPr/>
        </p:nvCxnSpPr>
        <p:spPr bwMode="auto">
          <a:xfrm>
            <a:off x="5171089" y="2416009"/>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flipV="1">
            <a:off x="4813940" y="2251447"/>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8" name="TextBox 57"/>
          <p:cNvSpPr txBox="1"/>
          <p:nvPr/>
        </p:nvSpPr>
        <p:spPr>
          <a:xfrm>
            <a:off x="4942489" y="1728227"/>
            <a:ext cx="484428"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r>
              <a:rPr lang="en-US" sz="2800" i="1" baseline="-25000" dirty="0">
                <a:latin typeface="Times New Roman" charset="0"/>
                <a:ea typeface="Times New Roman" charset="0"/>
                <a:cs typeface="Times New Roman" charset="0"/>
              </a:rPr>
              <a:t>1</a:t>
            </a:r>
          </a:p>
        </p:txBody>
      </p:sp>
      <p:sp>
        <p:nvSpPr>
          <p:cNvPr id="59" name="Freeform 58"/>
          <p:cNvSpPr/>
          <p:nvPr/>
        </p:nvSpPr>
        <p:spPr bwMode="auto">
          <a:xfrm>
            <a:off x="7044892" y="2377844"/>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0" name="Rectangle 59"/>
          <p:cNvSpPr/>
          <p:nvPr/>
        </p:nvSpPr>
        <p:spPr>
          <a:xfrm>
            <a:off x="7706841" y="1953837"/>
            <a:ext cx="89960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2</a:t>
            </a:r>
            <a:r>
              <a:rPr lang="en-US" i="1" dirty="0">
                <a:latin typeface="Times New Roman" charset="0"/>
                <a:ea typeface="Times New Roman" charset="0"/>
                <a:cs typeface="Times New Roman" charset="0"/>
              </a:rPr>
              <a:t>R</a:t>
            </a:r>
            <a:endParaRPr lang="en-US" i="1" baseline="-25000" dirty="0">
              <a:effectLst/>
              <a:latin typeface="Times New Roman" charset="0"/>
              <a:ea typeface="Times New Roman" charset="0"/>
              <a:cs typeface="Times New Roman" charset="0"/>
            </a:endParaRPr>
          </a:p>
        </p:txBody>
      </p:sp>
      <p:sp>
        <p:nvSpPr>
          <p:cNvPr id="61" name="Line 3"/>
          <p:cNvSpPr>
            <a:spLocks noChangeShapeType="1"/>
          </p:cNvSpPr>
          <p:nvPr/>
        </p:nvSpPr>
        <p:spPr bwMode="auto">
          <a:xfrm>
            <a:off x="7639648" y="2601326"/>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62" name="Straight Connector 61"/>
          <p:cNvCxnSpPr/>
          <p:nvPr/>
        </p:nvCxnSpPr>
        <p:spPr bwMode="auto">
          <a:xfrm>
            <a:off x="7402041" y="2411037"/>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3" name="Straight Arrow Connector 62"/>
          <p:cNvCxnSpPr/>
          <p:nvPr/>
        </p:nvCxnSpPr>
        <p:spPr bwMode="auto">
          <a:xfrm flipV="1">
            <a:off x="7044892" y="2246475"/>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4" name="TextBox 63"/>
          <p:cNvSpPr txBox="1"/>
          <p:nvPr/>
        </p:nvSpPr>
        <p:spPr>
          <a:xfrm>
            <a:off x="7173441" y="1723255"/>
            <a:ext cx="484428"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r>
              <a:rPr lang="en-US" sz="2800" i="1" baseline="-25000" dirty="0">
                <a:latin typeface="Times New Roman" charset="0"/>
                <a:ea typeface="Times New Roman" charset="0"/>
                <a:cs typeface="Times New Roman" charset="0"/>
              </a:rPr>
              <a:t>2</a:t>
            </a:r>
          </a:p>
        </p:txBody>
      </p:sp>
      <p:sp>
        <p:nvSpPr>
          <p:cNvPr id="65" name="Freeform 64"/>
          <p:cNvSpPr/>
          <p:nvPr/>
        </p:nvSpPr>
        <p:spPr bwMode="auto">
          <a:xfrm>
            <a:off x="9275844" y="2372872"/>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6" name="Rectangle 65"/>
          <p:cNvSpPr/>
          <p:nvPr/>
        </p:nvSpPr>
        <p:spPr>
          <a:xfrm>
            <a:off x="9937793" y="1948865"/>
            <a:ext cx="899605" cy="619850"/>
          </a:xfrm>
          <a:prstGeom prst="rect">
            <a:avLst/>
          </a:prstGeom>
        </p:spPr>
        <p:txBody>
          <a:bodyPr wrap="none">
            <a:spAutoFit/>
          </a:bodyPr>
          <a:lstStyle/>
          <a:p>
            <a:r>
              <a:rPr lang="en-US" i="1" dirty="0">
                <a:latin typeface="Times New Roman" charset="0"/>
                <a:ea typeface="Times New Roman" charset="0"/>
                <a:cs typeface="Times New Roman" charset="0"/>
              </a:rPr>
              <a:t>𝜙</a:t>
            </a:r>
            <a:r>
              <a:rPr lang="en-US" i="1" baseline="-25000" dirty="0">
                <a:latin typeface="Times New Roman" charset="0"/>
                <a:ea typeface="Times New Roman" charset="0"/>
                <a:cs typeface="Times New Roman" charset="0"/>
              </a:rPr>
              <a:t>3</a:t>
            </a:r>
            <a:r>
              <a:rPr lang="en-US" i="1" dirty="0">
                <a:latin typeface="Times New Roman" charset="0"/>
                <a:ea typeface="Times New Roman" charset="0"/>
                <a:cs typeface="Times New Roman" charset="0"/>
              </a:rPr>
              <a:t>R</a:t>
            </a:r>
            <a:endParaRPr lang="en-US" i="1" baseline="-25000" dirty="0">
              <a:effectLst/>
              <a:latin typeface="Times New Roman" charset="0"/>
              <a:ea typeface="Times New Roman" charset="0"/>
              <a:cs typeface="Times New Roman" charset="0"/>
            </a:endParaRPr>
          </a:p>
        </p:txBody>
      </p:sp>
      <p:sp>
        <p:nvSpPr>
          <p:cNvPr id="67" name="Line 3"/>
          <p:cNvSpPr>
            <a:spLocks noChangeShapeType="1"/>
          </p:cNvSpPr>
          <p:nvPr/>
        </p:nvSpPr>
        <p:spPr bwMode="auto">
          <a:xfrm>
            <a:off x="9870600" y="2596354"/>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68" name="Straight Connector 67"/>
          <p:cNvCxnSpPr/>
          <p:nvPr/>
        </p:nvCxnSpPr>
        <p:spPr bwMode="auto">
          <a:xfrm>
            <a:off x="9632993" y="2406065"/>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9" name="Straight Arrow Connector 68"/>
          <p:cNvCxnSpPr/>
          <p:nvPr/>
        </p:nvCxnSpPr>
        <p:spPr bwMode="auto">
          <a:xfrm flipV="1">
            <a:off x="9275844" y="2241503"/>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0" name="TextBox 69"/>
          <p:cNvSpPr txBox="1"/>
          <p:nvPr/>
        </p:nvSpPr>
        <p:spPr>
          <a:xfrm>
            <a:off x="9404393" y="1718283"/>
            <a:ext cx="484428"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r>
              <a:rPr lang="en-US" sz="2800" i="1" baseline="-25000" dirty="0">
                <a:latin typeface="Times New Roman" charset="0"/>
                <a:ea typeface="Times New Roman" charset="0"/>
                <a:cs typeface="Times New Roman" charset="0"/>
              </a:rPr>
              <a:t>3</a:t>
            </a:r>
          </a:p>
        </p:txBody>
      </p:sp>
    </p:spTree>
    <p:extLst>
      <p:ext uri="{BB962C8B-B14F-4D97-AF65-F5344CB8AC3E}">
        <p14:creationId xmlns:p14="http://schemas.microsoft.com/office/powerpoint/2010/main" val="949790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905000" y="3453261"/>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sp>
        <p:nvSpPr>
          <p:cNvPr id="47107" name="Rectangle 2"/>
          <p:cNvSpPr>
            <a:spLocks noGrp="1" noChangeArrowheads="1"/>
          </p:cNvSpPr>
          <p:nvPr>
            <p:ph type="title"/>
          </p:nvPr>
        </p:nvSpPr>
        <p:spPr>
          <a:xfrm>
            <a:off x="2651760" y="0"/>
            <a:ext cx="9326880" cy="1371600"/>
          </a:xfrm>
        </p:spPr>
        <p:txBody>
          <a:bodyPr/>
          <a:lstStyle/>
          <a:p>
            <a:r>
              <a:rPr lang="en-US" dirty="0">
                <a:latin typeface="Arial" charset="0"/>
                <a:ea typeface="Heiti SC Light" charset="0"/>
                <a:cs typeface="Heiti SC Light" charset="0"/>
              </a:rPr>
              <a:t>An Example</a:t>
            </a:r>
          </a:p>
        </p:txBody>
      </p:sp>
      <mc:AlternateContent xmlns:mc="http://schemas.openxmlformats.org/markup-compatibility/2006" xmlns:a14="http://schemas.microsoft.com/office/drawing/2010/main">
        <mc:Choice Requires="a14">
          <p:sp>
            <p:nvSpPr>
              <p:cNvPr id="2" name="TextBox 1"/>
              <p:cNvSpPr txBox="1"/>
              <p:nvPr/>
            </p:nvSpPr>
            <p:spPr>
              <a:xfrm>
                <a:off x="609600" y="1150650"/>
                <a:ext cx="13258800" cy="1815882"/>
              </a:xfrm>
              <a:prstGeom prst="rect">
                <a:avLst/>
              </a:prstGeom>
              <a:noFill/>
            </p:spPr>
            <p:txBody>
              <a:bodyPr wrap="square" rtlCol="0">
                <a:spAutoFit/>
              </a:bodyPr>
              <a:lstStyle/>
              <a:p>
                <a:r>
                  <a:rPr lang="en-US" sz="2800" b="1" u="sng" dirty="0">
                    <a:latin typeface="+mj-lt"/>
                  </a:rPr>
                  <a:t>Q</a:t>
                </a:r>
                <a:r>
                  <a:rPr lang="en-US" sz="2800" dirty="0">
                    <a:latin typeface="+mj-lt"/>
                  </a:rPr>
                  <a:t>: In the network below, we want to give an application flow a rate of 10Mb/s and an end to end delay of less than 4.7ms for 1,000 byte packets. What values of </a:t>
                </a:r>
                <a14:m>
                  <m:oMath xmlns:m="http://schemas.openxmlformats.org/officeDocument/2006/math">
                    <m:r>
                      <a:rPr lang="en-US" sz="2800" i="1">
                        <a:latin typeface="Cambria Math" charset="0"/>
                        <a:ea typeface="Cambria Math" charset="0"/>
                        <a:cs typeface="Cambria Math" charset="0"/>
                      </a:rPr>
                      <m:t>𝜎</m:t>
                    </m:r>
                  </m:oMath>
                </a14:m>
                <a:r>
                  <a:rPr lang="en-US" sz="2800" dirty="0">
                    <a:ea typeface="Cambria Math" charset="0"/>
                    <a:cs typeface="Cambria Math" charset="0"/>
                  </a:rPr>
                  <a:t> </a:t>
                </a:r>
                <a:r>
                  <a:rPr lang="en-US" sz="2800" dirty="0">
                    <a:latin typeface="+mj-lt"/>
                    <a:ea typeface="Cambria Math" charset="0"/>
                    <a:cs typeface="Cambria Math" charset="0"/>
                  </a:rPr>
                  <a:t>and</a:t>
                </a:r>
                <a:r>
                  <a:rPr lang="en-US" sz="2800" dirty="0">
                    <a:ea typeface="Cambria Math" charset="0"/>
                    <a:cs typeface="Cambria Math" charset="0"/>
                  </a:rPr>
                  <a:t> </a:t>
                </a:r>
                <a14:m>
                  <m:oMath xmlns:m="http://schemas.openxmlformats.org/officeDocument/2006/math">
                    <m:r>
                      <a:rPr lang="en-US" sz="2800" i="1">
                        <a:latin typeface="Cambria Math" charset="0"/>
                        <a:ea typeface="Cambria Math" charset="0"/>
                        <a:cs typeface="Cambria Math" charset="0"/>
                      </a:rPr>
                      <m:t>𝜌</m:t>
                    </m:r>
                  </m:oMath>
                </a14:m>
                <a:r>
                  <a:rPr lang="en-US" sz="2800" dirty="0">
                    <a:latin typeface="+mj-lt"/>
                  </a:rPr>
                  <a:t> should we use for the leaky bucket regulator? And what service rate and buffer size do we need in the routers? (Assume speed of propagation, </a:t>
                </a:r>
                <a14:m>
                  <m:oMath xmlns:m="http://schemas.openxmlformats.org/officeDocument/2006/math">
                    <m:r>
                      <a:rPr lang="en-US" sz="2800" b="0" i="1" smtClean="0">
                        <a:latin typeface="Cambria Math" charset="0"/>
                      </a:rPr>
                      <m:t>𝑐</m:t>
                    </m:r>
                    <m:r>
                      <a:rPr lang="en-US" sz="2800" b="0" i="1" smtClean="0">
                        <a:latin typeface="Cambria Math" charset="0"/>
                      </a:rPr>
                      <m:t>=2</m:t>
                    </m:r>
                    <m:sSup>
                      <m:sSupPr>
                        <m:ctrlPr>
                          <a:rPr lang="el-GR" sz="2800" b="0" i="1" smtClean="0">
                            <a:latin typeface="Cambria Math" panose="02040503050406030204" pitchFamily="18" charset="0"/>
                          </a:rPr>
                        </m:ctrlPr>
                      </m:sSupPr>
                      <m:e>
                        <m:r>
                          <a:rPr lang="el-GR"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10</m:t>
                        </m:r>
                      </m:e>
                      <m:sup>
                        <m:r>
                          <a:rPr lang="en-US" sz="2800" b="0" i="1" smtClean="0">
                            <a:latin typeface="Cambria Math" charset="0"/>
                          </a:rPr>
                          <m:t>8</m:t>
                        </m:r>
                      </m:sup>
                    </m:sSup>
                  </m:oMath>
                </a14:m>
                <a:r>
                  <a:rPr lang="en-US" sz="2800" dirty="0">
                    <a:latin typeface="+mj-lt"/>
                  </a:rPr>
                  <a:t>m/s).</a:t>
                </a:r>
              </a:p>
            </p:txBody>
          </p:sp>
        </mc:Choice>
        <mc:Fallback xmlns="">
          <p:sp>
            <p:nvSpPr>
              <p:cNvPr id="2" name="TextBox 1"/>
              <p:cNvSpPr txBox="1">
                <a:spLocks noRot="1" noChangeAspect="1" noMove="1" noResize="1" noEditPoints="1" noAdjustHandles="1" noChangeArrowheads="1" noChangeShapeType="1" noTextEdit="1"/>
              </p:cNvSpPr>
              <p:nvPr/>
            </p:nvSpPr>
            <p:spPr>
              <a:xfrm>
                <a:off x="609600" y="1150650"/>
                <a:ext cx="13258800" cy="1815882"/>
              </a:xfrm>
              <a:prstGeom prst="rect">
                <a:avLst/>
              </a:prstGeom>
              <a:blipFill rotWithShape="0">
                <a:blip r:embed="rId4"/>
                <a:stretch>
                  <a:fillRect l="-920" t="-3356" r="-506" b="-8725"/>
                </a:stretch>
              </a:blipFill>
            </p:spPr>
            <p:txBody>
              <a:bodyPr/>
              <a:lstStyle/>
              <a:p>
                <a:r>
                  <a:rPr lang="en-US">
                    <a:noFill/>
                  </a:rPr>
                  <a:t> </a:t>
                </a:r>
              </a:p>
            </p:txBody>
          </p:sp>
        </mc:Fallback>
      </mc:AlternateContent>
      <p:cxnSp>
        <p:nvCxnSpPr>
          <p:cNvPr id="55" name="Straight Connector 54"/>
          <p:cNvCxnSpPr/>
          <p:nvPr/>
        </p:nvCxnSpPr>
        <p:spPr bwMode="auto">
          <a:xfrm flipV="1">
            <a:off x="3200400" y="4200021"/>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pic>
        <p:nvPicPr>
          <p:cNvPr id="56" name="Picture 4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97" y="3849501"/>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57" name="Picture 4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760" y="3849501"/>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59" name="Picture 58"/>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0789920" y="3483741"/>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sp>
        <p:nvSpPr>
          <p:cNvPr id="60" name="TextBox 59"/>
          <p:cNvSpPr txBox="1"/>
          <p:nvPr/>
        </p:nvSpPr>
        <p:spPr>
          <a:xfrm>
            <a:off x="2651760" y="3636141"/>
            <a:ext cx="596494" cy="609398"/>
          </a:xfrm>
          <a:prstGeom prst="rect">
            <a:avLst/>
          </a:prstGeom>
          <a:noFill/>
        </p:spPr>
        <p:txBody>
          <a:bodyPr wrap="square" rtlCol="0">
            <a:spAutoFit/>
          </a:bodyPr>
          <a:lstStyle/>
          <a:p>
            <a:r>
              <a:rPr lang="en-US" sz="3360" dirty="0">
                <a:solidFill>
                  <a:schemeClr val="bg1"/>
                </a:solidFill>
                <a:latin typeface="+mj-lt"/>
              </a:rPr>
              <a:t>A</a:t>
            </a:r>
          </a:p>
        </p:txBody>
      </p:sp>
      <p:sp>
        <p:nvSpPr>
          <p:cNvPr id="61" name="TextBox 60"/>
          <p:cNvSpPr txBox="1"/>
          <p:nvPr/>
        </p:nvSpPr>
        <p:spPr>
          <a:xfrm>
            <a:off x="11430000" y="3666621"/>
            <a:ext cx="418704" cy="609398"/>
          </a:xfrm>
          <a:prstGeom prst="rect">
            <a:avLst/>
          </a:prstGeom>
          <a:noFill/>
        </p:spPr>
        <p:txBody>
          <a:bodyPr wrap="none" rtlCol="0">
            <a:spAutoFit/>
          </a:bodyPr>
          <a:lstStyle/>
          <a:p>
            <a:r>
              <a:rPr lang="en-US" sz="3360" dirty="0">
                <a:solidFill>
                  <a:srgbClr val="FFFFFF"/>
                </a:solidFill>
                <a:latin typeface="+mj-lt"/>
              </a:rPr>
              <a:t>B</a:t>
            </a:r>
          </a:p>
        </p:txBody>
      </p:sp>
      <p:sp>
        <p:nvSpPr>
          <p:cNvPr id="3" name="TextBox 2"/>
          <p:cNvSpPr txBox="1"/>
          <p:nvPr/>
        </p:nvSpPr>
        <p:spPr>
          <a:xfrm>
            <a:off x="3410295" y="3742821"/>
            <a:ext cx="1618905" cy="424732"/>
          </a:xfrm>
          <a:prstGeom prst="rect">
            <a:avLst/>
          </a:prstGeom>
          <a:noFill/>
        </p:spPr>
        <p:txBody>
          <a:bodyPr wrap="none" rtlCol="0">
            <a:spAutoFit/>
          </a:bodyPr>
          <a:lstStyle/>
          <a:p>
            <a:r>
              <a:rPr lang="en-US" sz="2160" dirty="0">
                <a:latin typeface="+mj-lt"/>
              </a:rPr>
              <a:t>10km, 1Gb/s</a:t>
            </a:r>
          </a:p>
        </p:txBody>
      </p:sp>
      <p:sp>
        <p:nvSpPr>
          <p:cNvPr id="68" name="TextBox 67"/>
          <p:cNvSpPr txBox="1"/>
          <p:nvPr/>
        </p:nvSpPr>
        <p:spPr>
          <a:xfrm>
            <a:off x="5943601" y="3742821"/>
            <a:ext cx="2104615" cy="424732"/>
          </a:xfrm>
          <a:prstGeom prst="rect">
            <a:avLst/>
          </a:prstGeom>
          <a:noFill/>
        </p:spPr>
        <p:txBody>
          <a:bodyPr wrap="none" rtlCol="0">
            <a:spAutoFit/>
          </a:bodyPr>
          <a:lstStyle/>
          <a:p>
            <a:r>
              <a:rPr lang="en-US" sz="2160" dirty="0">
                <a:latin typeface="+mj-lt"/>
              </a:rPr>
              <a:t>100km, 100Mb/s</a:t>
            </a:r>
          </a:p>
        </p:txBody>
      </p:sp>
      <p:sp>
        <p:nvSpPr>
          <p:cNvPr id="69" name="TextBox 68"/>
          <p:cNvSpPr txBox="1"/>
          <p:nvPr/>
        </p:nvSpPr>
        <p:spPr>
          <a:xfrm>
            <a:off x="9132607" y="3742821"/>
            <a:ext cx="1618905" cy="424732"/>
          </a:xfrm>
          <a:prstGeom prst="rect">
            <a:avLst/>
          </a:prstGeom>
          <a:noFill/>
        </p:spPr>
        <p:txBody>
          <a:bodyPr wrap="none" rtlCol="0">
            <a:spAutoFit/>
          </a:bodyPr>
          <a:lstStyle/>
          <a:p>
            <a:r>
              <a:rPr lang="en-US" sz="2160" dirty="0">
                <a:latin typeface="+mj-lt"/>
              </a:rPr>
              <a:t>10km, 1Gb/s</a:t>
            </a:r>
          </a:p>
        </p:txBody>
      </p:sp>
      <mc:AlternateContent xmlns:mc="http://schemas.openxmlformats.org/markup-compatibility/2006" xmlns:a14="http://schemas.microsoft.com/office/drawing/2010/main">
        <mc:Choice Requires="a14">
          <p:sp>
            <p:nvSpPr>
              <p:cNvPr id="14" name="TextBox 13"/>
              <p:cNvSpPr txBox="1"/>
              <p:nvPr/>
            </p:nvSpPr>
            <p:spPr>
              <a:xfrm>
                <a:off x="457200" y="4996422"/>
                <a:ext cx="13716000" cy="2699778"/>
              </a:xfrm>
              <a:prstGeom prst="rect">
                <a:avLst/>
              </a:prstGeom>
              <a:noFill/>
            </p:spPr>
            <p:txBody>
              <a:bodyPr wrap="square" rtlCol="0">
                <a:spAutoFit/>
              </a:bodyPr>
              <a:lstStyle/>
              <a:p>
                <a:r>
                  <a:rPr lang="en-US" sz="2640" b="1" u="sng" dirty="0">
                    <a:latin typeface="+mn-lt"/>
                  </a:rPr>
                  <a:t>A</a:t>
                </a:r>
                <a:r>
                  <a:rPr lang="en-US" sz="2640" dirty="0">
                    <a:latin typeface="+mn-lt"/>
                  </a:rPr>
                  <a:t>: The fixed component of delay is </a:t>
                </a:r>
                <a14:m>
                  <m:oMath xmlns:m="http://schemas.openxmlformats.org/officeDocument/2006/math">
                    <m:f>
                      <m:fPr>
                        <m:type m:val="lin"/>
                        <m:ctrlPr>
                          <a:rPr lang="en-US" sz="2640" i="1" smtClean="0">
                            <a:latin typeface="Cambria Math" panose="02040503050406030204" pitchFamily="18" charset="0"/>
                          </a:rPr>
                        </m:ctrlPr>
                      </m:fPr>
                      <m:num>
                        <m:r>
                          <a:rPr lang="en-US" sz="2640" b="0" i="1" smtClean="0">
                            <a:latin typeface="Cambria Math" charset="0"/>
                          </a:rPr>
                          <m:t>(120</m:t>
                        </m:r>
                        <m:r>
                          <a:rPr lang="en-US" sz="2640" b="0" i="1" smtClean="0">
                            <a:latin typeface="Cambria Math" charset="0"/>
                          </a:rPr>
                          <m:t>𝑘𝑚</m:t>
                        </m:r>
                      </m:num>
                      <m:den>
                        <m:r>
                          <a:rPr lang="en-US" sz="2640" b="0" i="1" smtClean="0">
                            <a:latin typeface="Cambria Math" charset="0"/>
                          </a:rPr>
                          <m:t>𝑐</m:t>
                        </m:r>
                      </m:den>
                    </m:f>
                    <m:r>
                      <a:rPr lang="en-US" sz="2640" b="0" i="1" smtClean="0">
                        <a:latin typeface="Cambria Math" charset="0"/>
                      </a:rPr>
                      <m:t>)+8,000</m:t>
                    </m:r>
                    <m:r>
                      <a:rPr lang="en-US" sz="2640" b="0" i="1" smtClean="0">
                        <a:latin typeface="Cambria Math" charset="0"/>
                      </a:rPr>
                      <m:t>𝑏𝑖𝑡𝑠</m:t>
                    </m:r>
                  </m:oMath>
                </a14:m>
                <a:r>
                  <a:rPr lang="en-US" sz="2640" dirty="0">
                    <a:latin typeface="+mn-lt"/>
                  </a:rPr>
                  <a:t>(</a:t>
                </a:r>
                <a14:m>
                  <m:oMath xmlns:m="http://schemas.openxmlformats.org/officeDocument/2006/math">
                    <m:f>
                      <m:fPr>
                        <m:ctrlPr>
                          <a:rPr lang="bg-BG" sz="2640" i="1" dirty="0" smtClean="0">
                            <a:latin typeface="Cambria Math" panose="02040503050406030204" pitchFamily="18" charset="0"/>
                          </a:rPr>
                        </m:ctrlPr>
                      </m:fPr>
                      <m:num>
                        <m:r>
                          <a:rPr lang="en-US" sz="2640" b="0" i="1" dirty="0" smtClean="0">
                            <a:latin typeface="Cambria Math" charset="0"/>
                          </a:rPr>
                          <m:t>1</m:t>
                        </m:r>
                      </m:num>
                      <m:den>
                        <m:sSup>
                          <m:sSupPr>
                            <m:ctrlPr>
                              <a:rPr lang="bg-BG" sz="2640" i="1" dirty="0" smtClean="0">
                                <a:latin typeface="Cambria Math" panose="02040503050406030204" pitchFamily="18" charset="0"/>
                              </a:rPr>
                            </m:ctrlPr>
                          </m:sSupPr>
                          <m:e>
                            <m:r>
                              <a:rPr lang="en-US" sz="2640" b="0" i="1" dirty="0" smtClean="0">
                                <a:latin typeface="Cambria Math" charset="0"/>
                              </a:rPr>
                              <m:t>10</m:t>
                            </m:r>
                          </m:e>
                          <m:sup>
                            <m:r>
                              <a:rPr lang="en-US" sz="2640" b="0" i="1" dirty="0" smtClean="0">
                                <a:latin typeface="Cambria Math" charset="0"/>
                              </a:rPr>
                              <m:t>9</m:t>
                            </m:r>
                          </m:sup>
                        </m:sSup>
                      </m:den>
                    </m:f>
                    <m:r>
                      <a:rPr lang="en-US" sz="2640" b="0" i="1" dirty="0" smtClean="0">
                        <a:latin typeface="Cambria Math" charset="0"/>
                      </a:rPr>
                      <m:t>+</m:t>
                    </m:r>
                    <m:f>
                      <m:fPr>
                        <m:ctrlPr>
                          <a:rPr lang="bg-BG" sz="2640" i="1" dirty="0">
                            <a:latin typeface="Cambria Math" panose="02040503050406030204" pitchFamily="18" charset="0"/>
                          </a:rPr>
                        </m:ctrlPr>
                      </m:fPr>
                      <m:num>
                        <m:r>
                          <a:rPr lang="en-US" sz="2640" i="1" dirty="0">
                            <a:latin typeface="Cambria Math" charset="0"/>
                          </a:rPr>
                          <m:t>1</m:t>
                        </m:r>
                      </m:num>
                      <m:den>
                        <m:sSup>
                          <m:sSupPr>
                            <m:ctrlPr>
                              <a:rPr lang="bg-BG" sz="2640" i="1" dirty="0">
                                <a:latin typeface="Cambria Math" panose="02040503050406030204" pitchFamily="18" charset="0"/>
                              </a:rPr>
                            </m:ctrlPr>
                          </m:sSupPr>
                          <m:e>
                            <m:r>
                              <a:rPr lang="en-US" sz="2640" b="0" i="1" dirty="0" smtClean="0">
                                <a:latin typeface="Cambria Math" charset="0"/>
                              </a:rPr>
                              <m:t>100</m:t>
                            </m:r>
                            <m:r>
                              <a:rPr lang="en-US" sz="2640" b="0" i="1" dirty="0" smtClean="0">
                                <a:latin typeface="Cambria Math" charset="0"/>
                                <a:ea typeface="Cambria Math" charset="0"/>
                                <a:cs typeface="Cambria Math" charset="0"/>
                              </a:rPr>
                              <m:t>×</m:t>
                            </m:r>
                            <m:r>
                              <a:rPr lang="en-US" sz="2640" i="1" dirty="0">
                                <a:latin typeface="Cambria Math" charset="0"/>
                              </a:rPr>
                              <m:t>10</m:t>
                            </m:r>
                          </m:e>
                          <m:sup>
                            <m:r>
                              <a:rPr lang="en-US" sz="2640" b="0" i="1" dirty="0" smtClean="0">
                                <a:latin typeface="Cambria Math" charset="0"/>
                              </a:rPr>
                              <m:t>6</m:t>
                            </m:r>
                          </m:sup>
                        </m:sSup>
                      </m:den>
                    </m:f>
                  </m:oMath>
                </a14:m>
                <a:r>
                  <a:rPr lang="bg-BG" sz="2640" dirty="0"/>
                  <a:t> </a:t>
                </a:r>
                <a14:m>
                  <m:oMath xmlns:m="http://schemas.openxmlformats.org/officeDocument/2006/math">
                    <m:r>
                      <a:rPr lang="en-US" sz="2640" b="0" i="0" dirty="0" smtClean="0">
                        <a:latin typeface="Cambria Math" charset="0"/>
                      </a:rPr>
                      <m:t>+</m:t>
                    </m:r>
                    <m:f>
                      <m:fPr>
                        <m:ctrlPr>
                          <a:rPr lang="bg-BG" sz="2640" i="1" dirty="0">
                            <a:latin typeface="Cambria Math" panose="02040503050406030204" pitchFamily="18" charset="0"/>
                          </a:rPr>
                        </m:ctrlPr>
                      </m:fPr>
                      <m:num>
                        <m:r>
                          <a:rPr lang="en-US" sz="2640" i="1" dirty="0">
                            <a:latin typeface="Cambria Math" charset="0"/>
                          </a:rPr>
                          <m:t>1</m:t>
                        </m:r>
                      </m:num>
                      <m:den>
                        <m:sSup>
                          <m:sSupPr>
                            <m:ctrlPr>
                              <a:rPr lang="bg-BG" sz="2640" i="1" dirty="0">
                                <a:latin typeface="Cambria Math" panose="02040503050406030204" pitchFamily="18" charset="0"/>
                              </a:rPr>
                            </m:ctrlPr>
                          </m:sSupPr>
                          <m:e>
                            <m:r>
                              <a:rPr lang="en-US" sz="2640" i="1" dirty="0">
                                <a:latin typeface="Cambria Math" charset="0"/>
                              </a:rPr>
                              <m:t>10</m:t>
                            </m:r>
                          </m:e>
                          <m:sup>
                            <m:r>
                              <a:rPr lang="en-US" sz="2640" i="1" dirty="0">
                                <a:latin typeface="Cambria Math" charset="0"/>
                              </a:rPr>
                              <m:t>9</m:t>
                            </m:r>
                          </m:sup>
                        </m:sSup>
                      </m:den>
                    </m:f>
                  </m:oMath>
                </a14:m>
                <a:r>
                  <a:rPr lang="en-US" sz="2640" dirty="0">
                    <a:latin typeface="+mn-lt"/>
                  </a:rPr>
                  <a:t>) = 0.7ms, leaving 4ms delay for the queues in the routers. Let’s apportion 2ms delay to each router, which means the queue in each router need be no larger than </a:t>
                </a:r>
                <a14:m>
                  <m:oMath xmlns:m="http://schemas.openxmlformats.org/officeDocument/2006/math">
                    <m:r>
                      <a:rPr lang="en-US" sz="2640" i="1">
                        <a:latin typeface="Cambria Math" charset="0"/>
                      </a:rPr>
                      <m:t>2</m:t>
                    </m:r>
                    <m:r>
                      <a:rPr lang="en-US" sz="2640" b="0" i="1" smtClean="0">
                        <a:latin typeface="Cambria Math" charset="0"/>
                      </a:rPr>
                      <m:t>𝑚𝑠</m:t>
                    </m:r>
                    <m:r>
                      <a:rPr lang="en-US" sz="2640" b="0" i="1" smtClean="0">
                        <a:latin typeface="Cambria Math" charset="0"/>
                      </a:rPr>
                      <m:t> × 10</m:t>
                    </m:r>
                  </m:oMath>
                </a14:m>
                <a:r>
                  <a:rPr lang="en-US" sz="2640" dirty="0">
                    <a:latin typeface="+mn-lt"/>
                  </a:rPr>
                  <a:t>Mb/s </a:t>
                </a:r>
                <a14:m>
                  <m:oMath xmlns:m="http://schemas.openxmlformats.org/officeDocument/2006/math">
                    <m:r>
                      <a:rPr lang="en-US" sz="2640" b="0" i="1" smtClean="0">
                        <a:latin typeface="Cambria Math" charset="0"/>
                      </a:rPr>
                      <m:t>=20,000</m:t>
                    </m:r>
                  </m:oMath>
                </a14:m>
                <a:r>
                  <a:rPr lang="en-US" sz="2640" dirty="0">
                    <a:latin typeface="+mn-lt"/>
                  </a:rPr>
                  <a:t>bits (or 2500bytes). Therefore, the leaky bucket regulator in Host A should have </a:t>
                </a:r>
                <a14:m>
                  <m:oMath xmlns:m="http://schemas.openxmlformats.org/officeDocument/2006/math">
                    <m:r>
                      <a:rPr lang="en-US" sz="2640" i="1" smtClean="0">
                        <a:latin typeface="Cambria Math" charset="0"/>
                        <a:ea typeface="Cambria Math" charset="0"/>
                        <a:cs typeface="Cambria Math" charset="0"/>
                      </a:rPr>
                      <m:t>𝜌</m:t>
                    </m:r>
                    <m:r>
                      <a:rPr lang="en-US" sz="2640" b="0" i="1" smtClean="0">
                        <a:latin typeface="Cambria Math" charset="0"/>
                        <a:ea typeface="Cambria Math" charset="0"/>
                        <a:cs typeface="Cambria Math" charset="0"/>
                      </a:rPr>
                      <m:t>=10</m:t>
                    </m:r>
                    <m:r>
                      <a:rPr lang="en-US" sz="2640" b="0" i="1" smtClean="0">
                        <a:latin typeface="Cambria Math" charset="0"/>
                        <a:ea typeface="Cambria Math" charset="0"/>
                        <a:cs typeface="Cambria Math" charset="0"/>
                      </a:rPr>
                      <m:t>𝑀𝑏</m:t>
                    </m:r>
                    <m:r>
                      <a:rPr lang="en-US" sz="2640" b="0" i="1" smtClean="0">
                        <a:latin typeface="Cambria Math" charset="0"/>
                        <a:ea typeface="Cambria Math" charset="0"/>
                        <a:cs typeface="Cambria Math" charset="0"/>
                      </a:rPr>
                      <m:t>/</m:t>
                    </m:r>
                    <m:r>
                      <a:rPr lang="en-US" sz="2640" b="0" i="1" smtClean="0">
                        <a:latin typeface="Cambria Math" charset="0"/>
                        <a:ea typeface="Cambria Math" charset="0"/>
                        <a:cs typeface="Cambria Math" charset="0"/>
                      </a:rPr>
                      <m:t>𝑠</m:t>
                    </m:r>
                  </m:oMath>
                </a14:m>
                <a:r>
                  <a:rPr lang="en-US" sz="2640" dirty="0">
                    <a:latin typeface="+mn-lt"/>
                  </a:rPr>
                  <a:t> and </a:t>
                </a:r>
                <a14:m>
                  <m:oMath xmlns:m="http://schemas.openxmlformats.org/officeDocument/2006/math">
                    <m:r>
                      <a:rPr lang="en-US" sz="2640" i="1" smtClean="0">
                        <a:latin typeface="Cambria Math" charset="0"/>
                        <a:ea typeface="Cambria Math" charset="0"/>
                        <a:cs typeface="Cambria Math" charset="0"/>
                      </a:rPr>
                      <m:t>𝜎</m:t>
                    </m:r>
                    <m:r>
                      <a:rPr lang="en-US" sz="2640" i="1">
                        <a:latin typeface="Cambria Math" charset="0"/>
                        <a:ea typeface="Cambria Math" charset="0"/>
                        <a:cs typeface="Cambria Math" charset="0"/>
                      </a:rPr>
                      <m:t>≤</m:t>
                    </m:r>
                    <m:r>
                      <a:rPr lang="en-US" sz="2640" b="0" i="1" smtClean="0">
                        <a:latin typeface="Cambria Math" charset="0"/>
                        <a:ea typeface="Cambria Math" charset="0"/>
                        <a:cs typeface="Cambria Math" charset="0"/>
                      </a:rPr>
                      <m:t>20,000</m:t>
                    </m:r>
                    <m:r>
                      <a:rPr lang="en-US" sz="2640" b="0" i="1" smtClean="0">
                        <a:latin typeface="Cambria Math" charset="0"/>
                        <a:ea typeface="Cambria Math" charset="0"/>
                        <a:cs typeface="Cambria Math" charset="0"/>
                      </a:rPr>
                      <m:t>𝑏𝑖𝑡𝑠</m:t>
                    </m:r>
                  </m:oMath>
                </a14:m>
                <a:r>
                  <a:rPr lang="en-US" sz="2640" dirty="0">
                    <a:latin typeface="+mn-lt"/>
                  </a:rPr>
                  <a:t>. WFQ should be set at each router so that </a:t>
                </a:r>
                <a14:m>
                  <m:oMath xmlns:m="http://schemas.openxmlformats.org/officeDocument/2006/math">
                    <m:sSub>
                      <m:sSubPr>
                        <m:ctrlPr>
                          <a:rPr lang="en-US" sz="2640" i="1" smtClean="0">
                            <a:latin typeface="Cambria Math" panose="02040503050406030204" pitchFamily="18" charset="0"/>
                            <a:ea typeface="Cambria Math" charset="0"/>
                            <a:cs typeface="Cambria Math" charset="0"/>
                          </a:rPr>
                        </m:ctrlPr>
                      </m:sSubPr>
                      <m:e>
                        <m:r>
                          <a:rPr lang="en-US" sz="2640" i="1">
                            <a:latin typeface="Cambria Math" charset="0"/>
                            <a:ea typeface="Cambria Math" charset="0"/>
                            <a:cs typeface="Cambria Math" charset="0"/>
                          </a:rPr>
                          <m:t>𝜙</m:t>
                        </m:r>
                      </m:e>
                      <m:sub>
                        <m:r>
                          <a:rPr lang="en-US" sz="2640" b="0" i="1" smtClean="0">
                            <a:latin typeface="Cambria Math" charset="0"/>
                            <a:ea typeface="Cambria Math" charset="0"/>
                            <a:cs typeface="Cambria Math" charset="0"/>
                          </a:rPr>
                          <m:t>𝑖</m:t>
                        </m:r>
                      </m:sub>
                    </m:sSub>
                    <m:r>
                      <a:rPr lang="en-US" sz="2640" b="0" i="1" smtClean="0">
                        <a:latin typeface="Cambria Math" charset="0"/>
                        <a:ea typeface="Cambria Math" charset="0"/>
                        <a:cs typeface="Cambria Math" charset="0"/>
                      </a:rPr>
                      <m:t>𝑅</m:t>
                    </m:r>
                    <m:r>
                      <a:rPr lang="en-US" sz="2640" b="0" i="1" smtClean="0">
                        <a:latin typeface="Cambria Math" charset="0"/>
                        <a:ea typeface="Cambria Math" charset="0"/>
                        <a:cs typeface="Cambria Math" charset="0"/>
                      </a:rPr>
                      <m:t>≥10</m:t>
                    </m:r>
                    <m:r>
                      <a:rPr lang="en-US" sz="2640" b="0" i="1" smtClean="0">
                        <a:latin typeface="Cambria Math" charset="0"/>
                        <a:ea typeface="Cambria Math" charset="0"/>
                        <a:cs typeface="Cambria Math" charset="0"/>
                      </a:rPr>
                      <m:t>𝑀𝑏</m:t>
                    </m:r>
                    <m:r>
                      <a:rPr lang="en-US" sz="2640" b="0" i="1" smtClean="0">
                        <a:latin typeface="Cambria Math" charset="0"/>
                        <a:ea typeface="Cambria Math" charset="0"/>
                        <a:cs typeface="Cambria Math" charset="0"/>
                      </a:rPr>
                      <m:t>/</m:t>
                    </m:r>
                    <m:r>
                      <a:rPr lang="en-US" sz="2640" b="0" i="1" smtClean="0">
                        <a:latin typeface="Cambria Math" charset="0"/>
                        <a:ea typeface="Cambria Math" charset="0"/>
                        <a:cs typeface="Cambria Math" charset="0"/>
                      </a:rPr>
                      <m:t>𝑠</m:t>
                    </m:r>
                  </m:oMath>
                </a14:m>
                <a:r>
                  <a:rPr lang="en-US" sz="2640" dirty="0">
                    <a:latin typeface="+mn-lt"/>
                  </a:rPr>
                  <a:t> and the flow’s queue should have a capacity of at least 2500bytes.</a:t>
                </a:r>
              </a:p>
            </p:txBody>
          </p:sp>
        </mc:Choice>
        <mc:Fallback xmlns="">
          <p:sp>
            <p:nvSpPr>
              <p:cNvPr id="14" name="TextBox 13"/>
              <p:cNvSpPr txBox="1">
                <a:spLocks noRot="1" noChangeAspect="1" noMove="1" noResize="1" noEditPoints="1" noAdjustHandles="1" noChangeArrowheads="1" noChangeShapeType="1" noTextEdit="1"/>
              </p:cNvSpPr>
              <p:nvPr/>
            </p:nvSpPr>
            <p:spPr>
              <a:xfrm>
                <a:off x="457200" y="4996422"/>
                <a:ext cx="13716000" cy="2699778"/>
              </a:xfrm>
              <a:prstGeom prst="rect">
                <a:avLst/>
              </a:prstGeom>
              <a:blipFill>
                <a:blip r:embed="rId6"/>
                <a:stretch>
                  <a:fillRect l="-926" t="-20561" r="-1019" b="-4673"/>
                </a:stretch>
              </a:blipFill>
            </p:spPr>
            <p:txBody>
              <a:bodyPr/>
              <a:lstStyle/>
              <a:p>
                <a:r>
                  <a:rPr lang="en-US">
                    <a:noFill/>
                  </a:rPr>
                  <a:t> </a:t>
                </a:r>
              </a:p>
            </p:txBody>
          </p:sp>
        </mc:Fallback>
      </mc:AlternateContent>
      <p:sp>
        <p:nvSpPr>
          <p:cNvPr id="19" name="Oval 18"/>
          <p:cNvSpPr/>
          <p:nvPr/>
        </p:nvSpPr>
        <p:spPr bwMode="auto">
          <a:xfrm>
            <a:off x="3036724" y="3986459"/>
            <a:ext cx="365760" cy="365760"/>
          </a:xfrm>
          <a:prstGeom prst="ellipse">
            <a:avLst/>
          </a:prstGeom>
          <a:solidFill>
            <a:srgbClr val="009900"/>
          </a:solidFill>
          <a:ln w="9525"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9728" tIns="54864" rIns="109728" bIns="54864" numCol="1" rtlCol="0" anchor="t" anchorCtr="0" compatLnSpc="1">
            <a:prstTxWarp prst="textNoShape">
              <a:avLst/>
            </a:prstTxWarp>
          </a:bodyPr>
          <a:lstStyle/>
          <a:p>
            <a:pPr defTabSz="1097280"/>
            <a:endParaRPr lang="en-US" sz="2880"/>
          </a:p>
        </p:txBody>
      </p:sp>
      <mc:AlternateContent xmlns:mc="http://schemas.openxmlformats.org/markup-compatibility/2006" xmlns:a14="http://schemas.microsoft.com/office/drawing/2010/main">
        <mc:Choice Requires="a14">
          <p:sp>
            <p:nvSpPr>
              <p:cNvPr id="20" name="TextBox 19"/>
              <p:cNvSpPr txBox="1"/>
              <p:nvPr/>
            </p:nvSpPr>
            <p:spPr>
              <a:xfrm>
                <a:off x="1296715" y="3069140"/>
                <a:ext cx="3807370" cy="400110"/>
              </a:xfrm>
              <a:prstGeom prst="rect">
                <a:avLst/>
              </a:prstGeom>
              <a:noFill/>
              <a:ln>
                <a:noFill/>
              </a:ln>
            </p:spPr>
            <p:txBody>
              <a:bodyPr wrap="square" rtlCol="0">
                <a:spAutoFit/>
              </a:bodyPr>
              <a:lstStyle/>
              <a:p>
                <a:pPr algn="ctr"/>
                <a:r>
                  <a:rPr lang="en-US" sz="2000" dirty="0">
                    <a:latin typeface="+mj-lt"/>
                  </a:rPr>
                  <a:t>Leaky bucket </a:t>
                </a:r>
                <a:r>
                  <a:rPr lang="en-US" altLang="ja-JP" sz="2000" dirty="0">
                    <a:latin typeface="+mj-lt"/>
                  </a:rPr>
                  <a:t>(</a:t>
                </a:r>
                <a14:m>
                  <m:oMath xmlns:m="http://schemas.openxmlformats.org/officeDocument/2006/math">
                    <m:r>
                      <a:rPr lang="en-US" sz="2000" i="1">
                        <a:latin typeface="Cambria Math" charset="0"/>
                        <a:ea typeface="Cambria Math" charset="0"/>
                        <a:cs typeface="Cambria Math" charset="0"/>
                      </a:rPr>
                      <m:t>𝜎</m:t>
                    </m:r>
                  </m:oMath>
                </a14:m>
                <a:r>
                  <a:rPr lang="en-US" altLang="ja-JP" sz="2000" dirty="0">
                    <a:latin typeface="+mj-lt"/>
                  </a:rPr>
                  <a:t>,</a:t>
                </a:r>
                <a:r>
                  <a:rPr lang="en-US" sz="2000" dirty="0">
                    <a:latin typeface="+mj-lt"/>
                    <a:ea typeface="Cambria Math" charset="0"/>
                    <a:cs typeface="Cambria Math" charset="0"/>
                  </a:rPr>
                  <a:t> </a:t>
                </a:r>
                <a14:m>
                  <m:oMath xmlns:m="http://schemas.openxmlformats.org/officeDocument/2006/math">
                    <m:r>
                      <a:rPr lang="en-US" sz="2000" i="1">
                        <a:latin typeface="Cambria Math" charset="0"/>
                        <a:ea typeface="Cambria Math" charset="0"/>
                        <a:cs typeface="Cambria Math" charset="0"/>
                      </a:rPr>
                      <m:t>𝜌</m:t>
                    </m:r>
                  </m:oMath>
                </a14:m>
                <a:r>
                  <a:rPr lang="en-US" altLang="ja-JP" sz="2000" dirty="0">
                    <a:latin typeface="+mj-lt"/>
                  </a:rPr>
                  <a:t>) </a:t>
                </a:r>
                <a:r>
                  <a:rPr lang="en-US" sz="2000" dirty="0">
                    <a:latin typeface="+mj-lt"/>
                  </a:rPr>
                  <a:t>regulator</a:t>
                </a:r>
              </a:p>
            </p:txBody>
          </p:sp>
        </mc:Choice>
        <mc:Fallback xmlns="">
          <p:sp>
            <p:nvSpPr>
              <p:cNvPr id="20" name="TextBox 19"/>
              <p:cNvSpPr txBox="1">
                <a:spLocks noRot="1" noChangeAspect="1" noMove="1" noResize="1" noEditPoints="1" noAdjustHandles="1" noChangeArrowheads="1" noChangeShapeType="1" noTextEdit="1"/>
              </p:cNvSpPr>
              <p:nvPr/>
            </p:nvSpPr>
            <p:spPr>
              <a:xfrm>
                <a:off x="1296715" y="3069140"/>
                <a:ext cx="3807370" cy="400110"/>
              </a:xfrm>
              <a:prstGeom prst="rect">
                <a:avLst/>
              </a:prstGeom>
              <a:blipFill rotWithShape="0">
                <a:blip r:embed="rId7"/>
                <a:stretch>
                  <a:fillRect t="-7576" b="-25758"/>
                </a:stretch>
              </a:blipFill>
              <a:ln>
                <a:noFill/>
              </a:ln>
            </p:spPr>
            <p:txBody>
              <a:bodyPr/>
              <a:lstStyle/>
              <a:p>
                <a:r>
                  <a:rPr lang="en-US">
                    <a:noFill/>
                  </a:rPr>
                  <a:t> </a:t>
                </a:r>
              </a:p>
            </p:txBody>
          </p:sp>
        </mc:Fallback>
      </mc:AlternateContent>
      <p:cxnSp>
        <p:nvCxnSpPr>
          <p:cNvPr id="21" name="Straight Arrow Connector 20"/>
          <p:cNvCxnSpPr/>
          <p:nvPr/>
        </p:nvCxnSpPr>
        <p:spPr bwMode="auto">
          <a:xfrm>
            <a:off x="3198517" y="3467613"/>
            <a:ext cx="8626" cy="52850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81609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practice</a:t>
            </a:r>
          </a:p>
        </p:txBody>
      </p:sp>
      <p:sp>
        <p:nvSpPr>
          <p:cNvPr id="4" name="Content Placeholder 3"/>
          <p:cNvSpPr>
            <a:spLocks noGrp="1"/>
          </p:cNvSpPr>
          <p:nvPr>
            <p:ph idx="1"/>
          </p:nvPr>
        </p:nvSpPr>
        <p:spPr>
          <a:xfrm>
            <a:off x="1725139" y="2194560"/>
            <a:ext cx="11180122" cy="5394960"/>
          </a:xfrm>
        </p:spPr>
        <p:txBody>
          <a:bodyPr/>
          <a:lstStyle/>
          <a:p>
            <a:r>
              <a:rPr lang="en-US" dirty="0"/>
              <a:t>While almost all network equipment implements WFQ (even your </a:t>
            </a:r>
            <a:r>
              <a:rPr lang="en-US" dirty="0" err="1"/>
              <a:t>WiFi</a:t>
            </a:r>
            <a:r>
              <a:rPr lang="en-US" dirty="0"/>
              <a:t> router at home might!), public networks don’t provide a service to control end-to-end delay.</a:t>
            </a:r>
          </a:p>
          <a:p>
            <a:endParaRPr lang="en-US" dirty="0"/>
          </a:p>
          <a:p>
            <a:r>
              <a:rPr lang="en-US" dirty="0"/>
              <a:t>Why?</a:t>
            </a:r>
          </a:p>
          <a:p>
            <a:pPr lvl="1"/>
            <a:r>
              <a:rPr lang="en-US" sz="2880" dirty="0"/>
              <a:t>It requires coordination of all the routers from end to end.</a:t>
            </a:r>
          </a:p>
          <a:p>
            <a:pPr lvl="1"/>
            <a:r>
              <a:rPr lang="en-US" sz="2880" dirty="0"/>
              <a:t>In most networks, a combination of over-provisioning and priorities work well enough.</a:t>
            </a:r>
          </a:p>
        </p:txBody>
      </p:sp>
      <p:sp>
        <p:nvSpPr>
          <p:cNvPr id="3" name="Slide Number Placeholder 2"/>
          <p:cNvSpPr>
            <a:spLocks noGrp="1"/>
          </p:cNvSpPr>
          <p:nvPr>
            <p:ph type="sldNum" sz="quarter" idx="12"/>
          </p:nvPr>
        </p:nvSpPr>
        <p:spPr/>
        <p:txBody>
          <a:bodyPr/>
          <a:lstStyle/>
          <a:p>
            <a:fld id="{92BF0D90-96B9-DC48-8428-5ED7CC121714}" type="slidenum">
              <a:rPr lang="en-US" smtClean="0"/>
              <a:pPr/>
              <a:t>58</a:t>
            </a:fld>
            <a:endParaRPr lang="en-US"/>
          </a:p>
        </p:txBody>
      </p:sp>
    </p:spTree>
    <p:extLst>
      <p:ext uri="{BB962C8B-B14F-4D97-AF65-F5344CB8AC3E}">
        <p14:creationId xmlns:p14="http://schemas.microsoft.com/office/powerpoint/2010/main" val="9081472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0" y="-182880"/>
            <a:ext cx="9326880" cy="1371600"/>
          </a:xfrm>
        </p:spPr>
        <p:txBody>
          <a:bodyPr/>
          <a:lstStyle/>
          <a:p>
            <a:r>
              <a:rPr lang="en-US" dirty="0"/>
              <a:t>Summary</a:t>
            </a:r>
          </a:p>
        </p:txBody>
      </p:sp>
      <p:sp>
        <p:nvSpPr>
          <p:cNvPr id="3" name="Content Placeholder 2"/>
          <p:cNvSpPr>
            <a:spLocks noGrp="1"/>
          </p:cNvSpPr>
          <p:nvPr>
            <p:ph idx="1"/>
          </p:nvPr>
        </p:nvSpPr>
        <p:spPr>
          <a:xfrm>
            <a:off x="1676400" y="1524000"/>
            <a:ext cx="11811000" cy="4937760"/>
          </a:xfrm>
        </p:spPr>
        <p:txBody>
          <a:bodyPr/>
          <a:lstStyle/>
          <a:p>
            <a:pPr marL="514350" indent="-514350">
              <a:buSzPct val="100000"/>
              <a:buFont typeface="+mj-lt"/>
              <a:buAutoNum type="arabicPeriod"/>
            </a:pPr>
            <a:r>
              <a:rPr lang="en-US" dirty="0"/>
              <a:t>If we know the size of a queue and the rate at which it is served, then we can bound the delay through it.</a:t>
            </a:r>
          </a:p>
          <a:p>
            <a:pPr marL="514350" indent="-514350">
              <a:buSzPct val="100000"/>
              <a:buFont typeface="+mj-lt"/>
              <a:buAutoNum type="arabicPeriod"/>
            </a:pPr>
            <a:endParaRPr lang="en-US" sz="1800" dirty="0"/>
          </a:p>
          <a:p>
            <a:pPr marL="514350" indent="-514350">
              <a:buSzPct val="100000"/>
              <a:buFont typeface="+mj-lt"/>
              <a:buAutoNum type="arabicPeriod"/>
            </a:pPr>
            <a:r>
              <a:rPr lang="en-US" dirty="0"/>
              <a:t>WFQ allows us to pick the rate at which a queue is served.</a:t>
            </a:r>
          </a:p>
          <a:p>
            <a:pPr marL="514350" indent="-514350">
              <a:buSzPct val="100000"/>
              <a:buFont typeface="+mj-lt"/>
              <a:buAutoNum type="arabicPeriod"/>
            </a:pPr>
            <a:endParaRPr lang="en-US" sz="1800" dirty="0"/>
          </a:p>
          <a:p>
            <a:pPr marL="514350" indent="-514350">
              <a:buSzPct val="100000"/>
              <a:buFont typeface="+mj-lt"/>
              <a:buAutoNum type="arabicPeriod"/>
            </a:pPr>
            <a:r>
              <a:rPr lang="en-US" dirty="0"/>
              <a:t>With the two observations above, if no packets are dropped, we can control end-to-end delay.</a:t>
            </a:r>
          </a:p>
          <a:p>
            <a:pPr marL="514350" indent="-514350">
              <a:buSzPct val="100000"/>
              <a:buFont typeface="+mj-lt"/>
              <a:buAutoNum type="arabicPeriod"/>
            </a:pPr>
            <a:endParaRPr lang="en-US" sz="1800" dirty="0"/>
          </a:p>
          <a:p>
            <a:pPr marL="514350" indent="-514350">
              <a:buSzPct val="100000"/>
              <a:buFont typeface="+mj-lt"/>
              <a:buAutoNum type="arabicPeriod"/>
            </a:pPr>
            <a:r>
              <a:rPr lang="en-US" dirty="0"/>
              <a:t>To prevent drops, we can use a </a:t>
            </a:r>
            <a:r>
              <a:rPr lang="en-US" u="sng" dirty="0"/>
              <a:t>leaky bucket regulator</a:t>
            </a:r>
            <a:r>
              <a:rPr lang="en-US" dirty="0"/>
              <a:t> to control the “burstiness” of flows entering the network. </a:t>
            </a:r>
          </a:p>
        </p:txBody>
      </p:sp>
      <p:sp>
        <p:nvSpPr>
          <p:cNvPr id="4" name="Slide Number Placeholder 3"/>
          <p:cNvSpPr>
            <a:spLocks noGrp="1"/>
          </p:cNvSpPr>
          <p:nvPr>
            <p:ph type="sldNum" sz="quarter" idx="12"/>
          </p:nvPr>
        </p:nvSpPr>
        <p:spPr/>
        <p:txBody>
          <a:bodyPr/>
          <a:lstStyle/>
          <a:p>
            <a:fld id="{47BB83B6-92F4-494F-9F1D-BD99F394F2F6}" type="slidenum">
              <a:rPr lang="en-US" smtClean="0"/>
              <a:pPr/>
              <a:t>59</a:t>
            </a:fld>
            <a:endParaRPr lang="en-US"/>
          </a:p>
        </p:txBody>
      </p:sp>
    </p:spTree>
    <p:extLst>
      <p:ext uri="{BB962C8B-B14F-4D97-AF65-F5344CB8AC3E}">
        <p14:creationId xmlns:p14="http://schemas.microsoft.com/office/powerpoint/2010/main" val="127457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0" y="0"/>
            <a:ext cx="9326880" cy="1371600"/>
          </a:xfrm>
        </p:spPr>
        <p:txBody>
          <a:bodyPr/>
          <a:lstStyle/>
          <a:p>
            <a:r>
              <a:rPr lang="en-US" dirty="0"/>
              <a:t>End-to-end delay</a:t>
            </a:r>
          </a:p>
        </p:txBody>
      </p:sp>
      <p:sp>
        <p:nvSpPr>
          <p:cNvPr id="3" name="Slide Number Placeholder 2"/>
          <p:cNvSpPr>
            <a:spLocks noGrp="1"/>
          </p:cNvSpPr>
          <p:nvPr>
            <p:ph type="sldNum" sz="quarter" idx="12"/>
          </p:nvPr>
        </p:nvSpPr>
        <p:spPr/>
        <p:txBody>
          <a:bodyPr/>
          <a:lstStyle/>
          <a:p>
            <a:fld id="{92BF0D90-96B9-DC48-8428-5ED7CC121714}" type="slidenum">
              <a:rPr lang="en-US" smtClean="0"/>
              <a:pPr/>
              <a:t>6</a:t>
            </a:fld>
            <a:endParaRPr lang="en-US"/>
          </a:p>
        </p:txBody>
      </p:sp>
      <p:cxnSp>
        <p:nvCxnSpPr>
          <p:cNvPr id="4" name="Straight Connector 3"/>
          <p:cNvCxnSpPr/>
          <p:nvPr/>
        </p:nvCxnSpPr>
        <p:spPr bwMode="auto">
          <a:xfrm>
            <a:off x="3566160" y="3749040"/>
            <a:ext cx="13716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flipV="1">
            <a:off x="5532120" y="2743200"/>
            <a:ext cx="1600200" cy="100584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7315200" y="2743200"/>
            <a:ext cx="1280160" cy="100584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5532120" y="3749040"/>
            <a:ext cx="1645920" cy="54864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flipV="1">
            <a:off x="7178040" y="3749040"/>
            <a:ext cx="1417320" cy="54864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a:off x="9235440" y="3749040"/>
            <a:ext cx="164592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0"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320" y="3383280"/>
            <a:ext cx="109728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120" y="3931920"/>
            <a:ext cx="109728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3383280"/>
            <a:ext cx="109728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Connector 12"/>
          <p:cNvCxnSpPr/>
          <p:nvPr/>
        </p:nvCxnSpPr>
        <p:spPr bwMode="auto">
          <a:xfrm>
            <a:off x="5669280" y="2011680"/>
            <a:ext cx="1554480" cy="64008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p:nvCxnSpPr>
        <p:spPr bwMode="auto">
          <a:xfrm flipV="1">
            <a:off x="7132320" y="2011680"/>
            <a:ext cx="1737360" cy="64008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flipV="1">
            <a:off x="9052560" y="2103120"/>
            <a:ext cx="192024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474720" y="2011680"/>
            <a:ext cx="192024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120" y="2377440"/>
            <a:ext cx="109728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645920"/>
            <a:ext cx="109728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737360"/>
            <a:ext cx="109728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20"/>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2377440" y="109728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1" name="Picture 20"/>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10607040" y="274320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30" name="Group 29"/>
          <p:cNvGrpSpPr/>
          <p:nvPr/>
        </p:nvGrpSpPr>
        <p:grpSpPr>
          <a:xfrm>
            <a:off x="3840481" y="1295400"/>
            <a:ext cx="6911997" cy="2376733"/>
            <a:chOff x="1676400" y="1079500"/>
            <a:chExt cx="5759998" cy="1980611"/>
          </a:xfrm>
        </p:grpSpPr>
        <p:sp>
          <p:nvSpPr>
            <p:cNvPr id="22" name="TextBox 21"/>
            <p:cNvSpPr txBox="1"/>
            <p:nvPr/>
          </p:nvSpPr>
          <p:spPr>
            <a:xfrm>
              <a:off x="1676400" y="1079500"/>
              <a:ext cx="959398" cy="604546"/>
            </a:xfrm>
            <a:prstGeom prst="rect">
              <a:avLst/>
            </a:prstGeom>
            <a:noFill/>
          </p:spPr>
          <p:txBody>
            <a:bodyPr wrap="none" rtlCol="0">
              <a:spAutoFit/>
            </a:bodyPr>
            <a:lstStyle/>
            <a:p>
              <a:r>
                <a:rPr lang="en-US" sz="4114" i="1" dirty="0">
                  <a:latin typeface="Times New Roman"/>
                  <a:cs typeface="Times New Roman"/>
                </a:rPr>
                <a:t>l</a:t>
              </a:r>
              <a:r>
                <a:rPr lang="en-US" sz="4114" i="1" baseline="-25000" dirty="0">
                  <a:latin typeface="Times New Roman"/>
                  <a:cs typeface="Times New Roman"/>
                </a:rPr>
                <a:t>1</a:t>
              </a:r>
              <a:r>
                <a:rPr lang="en-US" sz="4114" i="1" dirty="0">
                  <a:latin typeface="Times New Roman"/>
                  <a:cs typeface="Times New Roman"/>
                </a:rPr>
                <a:t>, r</a:t>
              </a:r>
              <a:r>
                <a:rPr lang="en-US" sz="4114" i="1" baseline="-25000" dirty="0">
                  <a:latin typeface="Times New Roman"/>
                  <a:cs typeface="Times New Roman"/>
                </a:rPr>
                <a:t>1</a:t>
              </a:r>
            </a:p>
          </p:txBody>
        </p:sp>
        <p:sp>
          <p:nvSpPr>
            <p:cNvPr id="23" name="TextBox 22"/>
            <p:cNvSpPr txBox="1"/>
            <p:nvPr/>
          </p:nvSpPr>
          <p:spPr>
            <a:xfrm>
              <a:off x="3581400" y="1312565"/>
              <a:ext cx="959398" cy="604546"/>
            </a:xfrm>
            <a:prstGeom prst="rect">
              <a:avLst/>
            </a:prstGeom>
            <a:noFill/>
          </p:spPr>
          <p:txBody>
            <a:bodyPr wrap="none" rtlCol="0">
              <a:spAutoFit/>
            </a:bodyPr>
            <a:lstStyle/>
            <a:p>
              <a:r>
                <a:rPr lang="en-US" sz="4114" i="1" dirty="0">
                  <a:latin typeface="Times New Roman"/>
                  <a:cs typeface="Times New Roman"/>
                </a:rPr>
                <a:t>l</a:t>
              </a:r>
              <a:r>
                <a:rPr lang="en-US" sz="4114" i="1" baseline="-25000" dirty="0">
                  <a:latin typeface="Times New Roman"/>
                  <a:cs typeface="Times New Roman"/>
                </a:rPr>
                <a:t>2</a:t>
              </a:r>
              <a:r>
                <a:rPr lang="en-US" sz="4114" i="1" dirty="0">
                  <a:latin typeface="Times New Roman"/>
                  <a:cs typeface="Times New Roman"/>
                </a:rPr>
                <a:t>, r</a:t>
              </a:r>
              <a:r>
                <a:rPr lang="en-US" sz="4114" i="1" baseline="-25000" dirty="0">
                  <a:latin typeface="Times New Roman"/>
                  <a:cs typeface="Times New Roman"/>
                </a:rPr>
                <a:t>2</a:t>
              </a:r>
            </a:p>
          </p:txBody>
        </p:sp>
        <p:sp>
          <p:nvSpPr>
            <p:cNvPr id="24" name="TextBox 23"/>
            <p:cNvSpPr txBox="1"/>
            <p:nvPr/>
          </p:nvSpPr>
          <p:spPr>
            <a:xfrm>
              <a:off x="5029200" y="2150765"/>
              <a:ext cx="959398" cy="604546"/>
            </a:xfrm>
            <a:prstGeom prst="rect">
              <a:avLst/>
            </a:prstGeom>
            <a:noFill/>
          </p:spPr>
          <p:txBody>
            <a:bodyPr wrap="none" rtlCol="0">
              <a:spAutoFit/>
            </a:bodyPr>
            <a:lstStyle/>
            <a:p>
              <a:r>
                <a:rPr lang="en-US" sz="4114" i="1" dirty="0">
                  <a:latin typeface="Times New Roman"/>
                  <a:cs typeface="Times New Roman"/>
                </a:rPr>
                <a:t>l</a:t>
              </a:r>
              <a:r>
                <a:rPr lang="en-US" sz="4114" i="1" baseline="-25000" dirty="0">
                  <a:latin typeface="Times New Roman"/>
                  <a:cs typeface="Times New Roman"/>
                </a:rPr>
                <a:t>3</a:t>
              </a:r>
              <a:r>
                <a:rPr lang="en-US" sz="4114" i="1" dirty="0">
                  <a:latin typeface="Times New Roman"/>
                  <a:cs typeface="Times New Roman"/>
                </a:rPr>
                <a:t>, r</a:t>
              </a:r>
              <a:r>
                <a:rPr lang="en-US" sz="4114" i="1" baseline="-25000" dirty="0">
                  <a:latin typeface="Times New Roman"/>
                  <a:cs typeface="Times New Roman"/>
                </a:rPr>
                <a:t>3</a:t>
              </a:r>
            </a:p>
          </p:txBody>
        </p:sp>
        <p:sp>
          <p:nvSpPr>
            <p:cNvPr id="25" name="TextBox 24"/>
            <p:cNvSpPr txBox="1"/>
            <p:nvPr/>
          </p:nvSpPr>
          <p:spPr>
            <a:xfrm>
              <a:off x="6477000" y="2455565"/>
              <a:ext cx="959398" cy="604546"/>
            </a:xfrm>
            <a:prstGeom prst="rect">
              <a:avLst/>
            </a:prstGeom>
            <a:noFill/>
          </p:spPr>
          <p:txBody>
            <a:bodyPr wrap="none" rtlCol="0">
              <a:spAutoFit/>
            </a:bodyPr>
            <a:lstStyle/>
            <a:p>
              <a:r>
                <a:rPr lang="en-US" sz="4114" i="1" dirty="0">
                  <a:latin typeface="Times New Roman"/>
                  <a:cs typeface="Times New Roman"/>
                </a:rPr>
                <a:t>l</a:t>
              </a:r>
              <a:r>
                <a:rPr lang="en-US" sz="4114" i="1" baseline="-25000" dirty="0">
                  <a:latin typeface="Times New Roman"/>
                  <a:cs typeface="Times New Roman"/>
                </a:rPr>
                <a:t>4</a:t>
              </a:r>
              <a:r>
                <a:rPr lang="en-US" sz="4114" i="1" dirty="0">
                  <a:latin typeface="Times New Roman"/>
                  <a:cs typeface="Times New Roman"/>
                </a:rPr>
                <a:t>, r</a:t>
              </a:r>
              <a:r>
                <a:rPr lang="en-US" sz="4114" i="1" baseline="-25000" dirty="0">
                  <a:latin typeface="Times New Roman"/>
                  <a:cs typeface="Times New Roman"/>
                </a:rPr>
                <a:t>4</a:t>
              </a:r>
            </a:p>
          </p:txBody>
        </p:sp>
      </p:grpSp>
      <p:sp>
        <p:nvSpPr>
          <p:cNvPr id="26" name="TextBox 25"/>
          <p:cNvSpPr txBox="1"/>
          <p:nvPr/>
        </p:nvSpPr>
        <p:spPr>
          <a:xfrm>
            <a:off x="2194561" y="4663441"/>
            <a:ext cx="9966959" cy="1384995"/>
          </a:xfrm>
          <a:prstGeom prst="rect">
            <a:avLst/>
          </a:prstGeom>
          <a:noFill/>
        </p:spPr>
        <p:txBody>
          <a:bodyPr wrap="square" rtlCol="0">
            <a:spAutoFit/>
          </a:bodyPr>
          <a:lstStyle/>
          <a:p>
            <a:r>
              <a:rPr lang="en-US" sz="2800" u="sng" dirty="0">
                <a:latin typeface="+mj-lt"/>
              </a:rPr>
              <a:t>Example</a:t>
            </a:r>
            <a:r>
              <a:rPr lang="en-US" sz="2800" dirty="0">
                <a:latin typeface="+mj-lt"/>
              </a:rPr>
              <a:t>: How long will it take a packet of length </a:t>
            </a:r>
            <a:r>
              <a:rPr lang="en-US" sz="2800" i="1" dirty="0">
                <a:latin typeface="Times New Roman"/>
                <a:cs typeface="Times New Roman"/>
              </a:rPr>
              <a:t>p</a:t>
            </a:r>
            <a:r>
              <a:rPr lang="en-US" sz="2800" dirty="0">
                <a:latin typeface="+mj-lt"/>
              </a:rPr>
              <a:t> to travel from A to B, from when the 1</a:t>
            </a:r>
            <a:r>
              <a:rPr lang="en-US" sz="2800" baseline="30000" dirty="0">
                <a:latin typeface="+mj-lt"/>
              </a:rPr>
              <a:t>st</a:t>
            </a:r>
            <a:r>
              <a:rPr lang="en-US" sz="2800" dirty="0">
                <a:latin typeface="+mj-lt"/>
              </a:rPr>
              <a:t> bit is sent, until the last bit arrives? Assume the switches </a:t>
            </a:r>
            <a:r>
              <a:rPr lang="en-US" sz="2800" i="1" dirty="0">
                <a:latin typeface="+mj-lt"/>
              </a:rPr>
              <a:t>store-and-forward </a:t>
            </a:r>
            <a:r>
              <a:rPr lang="en-US" sz="2800" dirty="0">
                <a:latin typeface="+mj-lt"/>
              </a:rPr>
              <a:t>packets along the path.</a:t>
            </a:r>
          </a:p>
        </p:txBody>
      </p:sp>
      <p:graphicFrame>
        <p:nvGraphicFramePr>
          <p:cNvPr id="27" name="Object 26"/>
          <p:cNvGraphicFramePr>
            <a:graphicFrameLocks noChangeAspect="1"/>
          </p:cNvGraphicFramePr>
          <p:nvPr>
            <p:extLst>
              <p:ext uri="{D42A27DB-BD31-4B8C-83A1-F6EECF244321}">
                <p14:modId xmlns:p14="http://schemas.microsoft.com/office/powerpoint/2010/main" val="3484578038"/>
              </p:ext>
            </p:extLst>
          </p:nvPr>
        </p:nvGraphicFramePr>
        <p:xfrm>
          <a:off x="4251960" y="6377354"/>
          <a:ext cx="5722620" cy="1356360"/>
        </p:xfrm>
        <a:graphic>
          <a:graphicData uri="http://schemas.openxmlformats.org/presentationml/2006/ole">
            <mc:AlternateContent xmlns:mc="http://schemas.openxmlformats.org/markup-compatibility/2006">
              <mc:Choice xmlns:v="urn:schemas-microsoft-com:vml" Requires="v">
                <p:oleObj spid="_x0000_s3092" name="Equation" r:id="rId6" imgW="2032000" imgH="482600" progId="Equation.3">
                  <p:embed/>
                </p:oleObj>
              </mc:Choice>
              <mc:Fallback>
                <p:oleObj name="Equation" r:id="rId6" imgW="2032000" imgH="482600" progId="Equation.3">
                  <p:embed/>
                  <p:pic>
                    <p:nvPicPr>
                      <p:cNvPr id="27" name="Object 26"/>
                      <p:cNvPicPr/>
                      <p:nvPr/>
                    </p:nvPicPr>
                    <p:blipFill>
                      <a:blip r:embed="rId7"/>
                      <a:stretch>
                        <a:fillRect/>
                      </a:stretch>
                    </p:blipFill>
                    <p:spPr>
                      <a:xfrm>
                        <a:off x="4251960" y="6377354"/>
                        <a:ext cx="5722620" cy="1356360"/>
                      </a:xfrm>
                      <a:prstGeom prst="rect">
                        <a:avLst/>
                      </a:prstGeom>
                    </p:spPr>
                  </p:pic>
                </p:oleObj>
              </mc:Fallback>
            </mc:AlternateContent>
          </a:graphicData>
        </a:graphic>
      </p:graphicFrame>
      <p:sp>
        <p:nvSpPr>
          <p:cNvPr id="28" name="TextBox 27"/>
          <p:cNvSpPr txBox="1"/>
          <p:nvPr/>
        </p:nvSpPr>
        <p:spPr>
          <a:xfrm>
            <a:off x="2057400" y="1371601"/>
            <a:ext cx="489236" cy="725455"/>
          </a:xfrm>
          <a:prstGeom prst="rect">
            <a:avLst/>
          </a:prstGeom>
          <a:noFill/>
        </p:spPr>
        <p:txBody>
          <a:bodyPr wrap="none" rtlCol="0">
            <a:spAutoFit/>
          </a:bodyPr>
          <a:lstStyle/>
          <a:p>
            <a:r>
              <a:rPr lang="en-US" sz="4114" dirty="0">
                <a:latin typeface="+mj-lt"/>
              </a:rPr>
              <a:t>A</a:t>
            </a:r>
          </a:p>
        </p:txBody>
      </p:sp>
      <p:sp>
        <p:nvSpPr>
          <p:cNvPr id="29" name="TextBox 28"/>
          <p:cNvSpPr txBox="1"/>
          <p:nvPr/>
        </p:nvSpPr>
        <p:spPr>
          <a:xfrm>
            <a:off x="11704320" y="3017521"/>
            <a:ext cx="471604" cy="725455"/>
          </a:xfrm>
          <a:prstGeom prst="rect">
            <a:avLst/>
          </a:prstGeom>
          <a:noFill/>
        </p:spPr>
        <p:txBody>
          <a:bodyPr wrap="none" rtlCol="0">
            <a:spAutoFit/>
          </a:bodyPr>
          <a:lstStyle/>
          <a:p>
            <a:r>
              <a:rPr lang="en-US" sz="4114" dirty="0">
                <a:latin typeface="+mj-lt"/>
              </a:rPr>
              <a:t>B</a:t>
            </a:r>
          </a:p>
        </p:txBody>
      </p:sp>
    </p:spTree>
    <p:extLst>
      <p:ext uri="{BB962C8B-B14F-4D97-AF65-F5344CB8AC3E}">
        <p14:creationId xmlns:p14="http://schemas.microsoft.com/office/powerpoint/2010/main" val="8840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7</a:t>
            </a:fld>
            <a:endParaRPr lang="en-US"/>
          </a:p>
        </p:txBody>
      </p:sp>
      <p:cxnSp>
        <p:nvCxnSpPr>
          <p:cNvPr id="13" name="Straight Connector 12"/>
          <p:cNvCxnSpPr/>
          <p:nvPr/>
        </p:nvCxnSpPr>
        <p:spPr bwMode="auto">
          <a:xfrm>
            <a:off x="5394960" y="1737360"/>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1737360"/>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371600"/>
            <a:ext cx="109728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71600"/>
            <a:ext cx="109728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20"/>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2103120" y="82296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1" name="Picture 20"/>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10789920" y="82296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22" name="Group 21"/>
          <p:cNvGrpSpPr/>
          <p:nvPr/>
        </p:nvGrpSpPr>
        <p:grpSpPr>
          <a:xfrm>
            <a:off x="3505200" y="1091625"/>
            <a:ext cx="7443714" cy="584775"/>
            <a:chOff x="1625599" y="1138284"/>
            <a:chExt cx="6203096" cy="487312"/>
          </a:xfrm>
        </p:grpSpPr>
        <p:sp>
          <p:nvSpPr>
            <p:cNvPr id="23" name="TextBox 22"/>
            <p:cNvSpPr txBox="1"/>
            <p:nvPr/>
          </p:nvSpPr>
          <p:spPr>
            <a:xfrm>
              <a:off x="1625599" y="1138284"/>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1</a:t>
              </a:r>
              <a:r>
                <a:rPr lang="en-US" sz="3200" i="1" dirty="0">
                  <a:latin typeface="Times New Roman"/>
                  <a:cs typeface="Times New Roman"/>
                </a:rPr>
                <a:t>, r</a:t>
              </a:r>
              <a:r>
                <a:rPr lang="en-US" sz="3200" i="1" baseline="-25000" dirty="0">
                  <a:latin typeface="Times New Roman"/>
                  <a:cs typeface="Times New Roman"/>
                </a:rPr>
                <a:t>1</a:t>
              </a:r>
            </a:p>
          </p:txBody>
        </p:sp>
        <p:sp>
          <p:nvSpPr>
            <p:cNvPr id="24" name="TextBox 23"/>
            <p:cNvSpPr txBox="1"/>
            <p:nvPr/>
          </p:nvSpPr>
          <p:spPr>
            <a:xfrm>
              <a:off x="3378199" y="1138284"/>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2</a:t>
              </a:r>
              <a:r>
                <a:rPr lang="en-US" sz="3200" i="1" dirty="0">
                  <a:latin typeface="Times New Roman"/>
                  <a:cs typeface="Times New Roman"/>
                </a:rPr>
                <a:t>, r</a:t>
              </a:r>
              <a:r>
                <a:rPr lang="en-US" sz="3200" i="1" baseline="-25000" dirty="0">
                  <a:latin typeface="Times New Roman"/>
                  <a:cs typeface="Times New Roman"/>
                </a:rPr>
                <a:t>2</a:t>
              </a:r>
            </a:p>
          </p:txBody>
        </p:sp>
        <p:sp>
          <p:nvSpPr>
            <p:cNvPr id="25" name="TextBox 24"/>
            <p:cNvSpPr txBox="1"/>
            <p:nvPr/>
          </p:nvSpPr>
          <p:spPr>
            <a:xfrm>
              <a:off x="5371899" y="1138284"/>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3</a:t>
              </a:r>
              <a:r>
                <a:rPr lang="en-US" sz="3200" i="1" dirty="0">
                  <a:latin typeface="Times New Roman"/>
                  <a:cs typeface="Times New Roman"/>
                </a:rPr>
                <a:t>, r</a:t>
              </a:r>
              <a:r>
                <a:rPr lang="en-US" sz="3200" i="1" baseline="-25000" dirty="0">
                  <a:latin typeface="Times New Roman"/>
                  <a:cs typeface="Times New Roman"/>
                </a:rPr>
                <a:t>3</a:t>
              </a:r>
            </a:p>
          </p:txBody>
        </p:sp>
        <p:sp>
          <p:nvSpPr>
            <p:cNvPr id="26" name="TextBox 25"/>
            <p:cNvSpPr txBox="1"/>
            <p:nvPr/>
          </p:nvSpPr>
          <p:spPr>
            <a:xfrm>
              <a:off x="7048299" y="1138284"/>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4</a:t>
              </a:r>
              <a:r>
                <a:rPr lang="en-US" sz="3200" i="1" dirty="0">
                  <a:latin typeface="Times New Roman"/>
                  <a:cs typeface="Times New Roman"/>
                </a:rPr>
                <a:t>, r</a:t>
              </a:r>
              <a:r>
                <a:rPr lang="en-US" sz="3200" i="1" baseline="-25000" dirty="0">
                  <a:latin typeface="Times New Roman"/>
                  <a:cs typeface="Times New Roman"/>
                </a:rPr>
                <a:t>4</a:t>
              </a:r>
            </a:p>
          </p:txBody>
        </p:sp>
      </p:grpSp>
      <p:sp>
        <p:nvSpPr>
          <p:cNvPr id="27" name="TextBox 26"/>
          <p:cNvSpPr txBox="1"/>
          <p:nvPr/>
        </p:nvSpPr>
        <p:spPr>
          <a:xfrm>
            <a:off x="1920240" y="1097281"/>
            <a:ext cx="489236" cy="725455"/>
          </a:xfrm>
          <a:prstGeom prst="rect">
            <a:avLst/>
          </a:prstGeom>
          <a:noFill/>
        </p:spPr>
        <p:txBody>
          <a:bodyPr wrap="none" rtlCol="0">
            <a:spAutoFit/>
          </a:bodyPr>
          <a:lstStyle/>
          <a:p>
            <a:r>
              <a:rPr lang="en-US" sz="4114" dirty="0">
                <a:latin typeface="+mj-lt"/>
              </a:rPr>
              <a:t>A</a:t>
            </a:r>
          </a:p>
        </p:txBody>
      </p:sp>
      <p:sp>
        <p:nvSpPr>
          <p:cNvPr id="28" name="TextBox 27"/>
          <p:cNvSpPr txBox="1"/>
          <p:nvPr/>
        </p:nvSpPr>
        <p:spPr>
          <a:xfrm>
            <a:off x="11887200" y="1097281"/>
            <a:ext cx="471604" cy="725455"/>
          </a:xfrm>
          <a:prstGeom prst="rect">
            <a:avLst/>
          </a:prstGeom>
          <a:noFill/>
        </p:spPr>
        <p:txBody>
          <a:bodyPr wrap="none" rtlCol="0">
            <a:spAutoFit/>
          </a:bodyPr>
          <a:lstStyle/>
          <a:p>
            <a:r>
              <a:rPr lang="en-US" sz="4114" dirty="0">
                <a:latin typeface="+mj-lt"/>
              </a:rPr>
              <a:t>B</a:t>
            </a:r>
          </a:p>
        </p:txBody>
      </p:sp>
      <p:pic>
        <p:nvPicPr>
          <p:cNvPr id="12"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1120" y="1371600"/>
            <a:ext cx="109728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Text Box 11"/>
          <p:cNvSpPr txBox="1">
            <a:spLocks noChangeArrowheads="1"/>
          </p:cNvSpPr>
          <p:nvPr/>
        </p:nvSpPr>
        <p:spPr bwMode="auto">
          <a:xfrm>
            <a:off x="4935436" y="2062615"/>
            <a:ext cx="42351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S1</a:t>
            </a:r>
          </a:p>
        </p:txBody>
      </p:sp>
      <p:sp>
        <p:nvSpPr>
          <p:cNvPr id="77" name="Text Box 11"/>
          <p:cNvSpPr txBox="1">
            <a:spLocks noChangeArrowheads="1"/>
          </p:cNvSpPr>
          <p:nvPr/>
        </p:nvSpPr>
        <p:spPr bwMode="auto">
          <a:xfrm>
            <a:off x="7132320" y="2062615"/>
            <a:ext cx="42351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S2</a:t>
            </a:r>
          </a:p>
        </p:txBody>
      </p:sp>
      <p:sp>
        <p:nvSpPr>
          <p:cNvPr id="78" name="Text Box 11"/>
          <p:cNvSpPr txBox="1">
            <a:spLocks noChangeArrowheads="1"/>
          </p:cNvSpPr>
          <p:nvPr/>
        </p:nvSpPr>
        <p:spPr bwMode="auto">
          <a:xfrm>
            <a:off x="9233116" y="2062615"/>
            <a:ext cx="42351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S3</a:t>
            </a:r>
          </a:p>
        </p:txBody>
      </p:sp>
      <p:sp>
        <p:nvSpPr>
          <p:cNvPr id="31" name="Text Box 4"/>
          <p:cNvSpPr txBox="1">
            <a:spLocks noChangeArrowheads="1"/>
          </p:cNvSpPr>
          <p:nvPr/>
        </p:nvSpPr>
        <p:spPr bwMode="auto">
          <a:xfrm>
            <a:off x="2213421" y="3017521"/>
            <a:ext cx="489236" cy="7254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dirty="0">
                <a:latin typeface="+mj-lt"/>
              </a:rPr>
              <a:t>A</a:t>
            </a:r>
          </a:p>
        </p:txBody>
      </p:sp>
      <p:sp>
        <p:nvSpPr>
          <p:cNvPr id="32" name="Text Box 5"/>
          <p:cNvSpPr txBox="1">
            <a:spLocks noChangeArrowheads="1"/>
          </p:cNvSpPr>
          <p:nvPr/>
        </p:nvSpPr>
        <p:spPr bwMode="auto">
          <a:xfrm>
            <a:off x="2213420" y="6074229"/>
            <a:ext cx="471604" cy="7254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dirty="0">
                <a:latin typeface="+mj-lt"/>
              </a:rPr>
              <a:t>B</a:t>
            </a:r>
          </a:p>
        </p:txBody>
      </p:sp>
      <p:sp>
        <p:nvSpPr>
          <p:cNvPr id="33" name="Line 6"/>
          <p:cNvSpPr>
            <a:spLocks noChangeShapeType="1"/>
          </p:cNvSpPr>
          <p:nvPr/>
        </p:nvSpPr>
        <p:spPr bwMode="auto">
          <a:xfrm flipV="1">
            <a:off x="2832364" y="3474720"/>
            <a:ext cx="4757156" cy="13063"/>
          </a:xfrm>
          <a:prstGeom prst="line">
            <a:avLst/>
          </a:prstGeom>
          <a:noFill/>
          <a:ln w="38100">
            <a:solidFill>
              <a:schemeClr val="tx1"/>
            </a:solidFill>
            <a:round/>
            <a:headEnd type="none"/>
            <a:tailEnd type="triangle"/>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34" name="Line 7"/>
          <p:cNvSpPr>
            <a:spLocks noChangeShapeType="1"/>
          </p:cNvSpPr>
          <p:nvPr/>
        </p:nvSpPr>
        <p:spPr bwMode="auto">
          <a:xfrm>
            <a:off x="2832364" y="6544492"/>
            <a:ext cx="4757156" cy="0"/>
          </a:xfrm>
          <a:prstGeom prst="line">
            <a:avLst/>
          </a:prstGeom>
          <a:noFill/>
          <a:ln w="38100">
            <a:solidFill>
              <a:schemeClr val="tx1"/>
            </a:solidFill>
            <a:round/>
            <a:headEnd type="none"/>
            <a:tailEnd type="triangle"/>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35" name="Line 8"/>
          <p:cNvSpPr>
            <a:spLocks noChangeShapeType="1"/>
          </p:cNvSpPr>
          <p:nvPr/>
        </p:nvSpPr>
        <p:spPr bwMode="auto">
          <a:xfrm flipV="1">
            <a:off x="2832364" y="4297680"/>
            <a:ext cx="4757156" cy="13063"/>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6" name="Line 9"/>
          <p:cNvSpPr>
            <a:spLocks noChangeShapeType="1"/>
          </p:cNvSpPr>
          <p:nvPr/>
        </p:nvSpPr>
        <p:spPr bwMode="auto">
          <a:xfrm>
            <a:off x="2832364" y="5016137"/>
            <a:ext cx="475715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7" name="Line 10"/>
          <p:cNvSpPr>
            <a:spLocks noChangeShapeType="1"/>
          </p:cNvSpPr>
          <p:nvPr/>
        </p:nvSpPr>
        <p:spPr bwMode="auto">
          <a:xfrm>
            <a:off x="2832364" y="5721532"/>
            <a:ext cx="475715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8" name="Text Box 11"/>
          <p:cNvSpPr txBox="1">
            <a:spLocks noChangeArrowheads="1"/>
          </p:cNvSpPr>
          <p:nvPr/>
        </p:nvSpPr>
        <p:spPr bwMode="auto">
          <a:xfrm>
            <a:off x="2194560" y="4075611"/>
            <a:ext cx="42351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S1</a:t>
            </a:r>
          </a:p>
        </p:txBody>
      </p:sp>
      <p:sp>
        <p:nvSpPr>
          <p:cNvPr id="39" name="Text Box 12"/>
          <p:cNvSpPr txBox="1">
            <a:spLocks noChangeArrowheads="1"/>
          </p:cNvSpPr>
          <p:nvPr/>
        </p:nvSpPr>
        <p:spPr bwMode="auto">
          <a:xfrm>
            <a:off x="2194560" y="4781005"/>
            <a:ext cx="42351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S2</a:t>
            </a:r>
          </a:p>
        </p:txBody>
      </p:sp>
      <p:sp>
        <p:nvSpPr>
          <p:cNvPr id="40" name="Text Box 13"/>
          <p:cNvSpPr txBox="1">
            <a:spLocks noChangeArrowheads="1"/>
          </p:cNvSpPr>
          <p:nvPr/>
        </p:nvSpPr>
        <p:spPr bwMode="auto">
          <a:xfrm>
            <a:off x="2194560" y="5486400"/>
            <a:ext cx="42351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S3</a:t>
            </a:r>
          </a:p>
        </p:txBody>
      </p:sp>
      <p:grpSp>
        <p:nvGrpSpPr>
          <p:cNvPr id="9" name="Group 8"/>
          <p:cNvGrpSpPr/>
          <p:nvPr/>
        </p:nvGrpSpPr>
        <p:grpSpPr>
          <a:xfrm>
            <a:off x="3942691" y="3840479"/>
            <a:ext cx="863030" cy="1600388"/>
            <a:chOff x="1761576" y="3200400"/>
            <a:chExt cx="719192" cy="1333657"/>
          </a:xfrm>
        </p:grpSpPr>
        <p:sp>
          <p:nvSpPr>
            <p:cNvPr id="42" name="AutoShape 35" descr="Wide upward diagonal"/>
            <p:cNvSpPr>
              <a:spLocks noChangeArrowheads="1"/>
            </p:cNvSpPr>
            <p:nvPr/>
          </p:nvSpPr>
          <p:spPr bwMode="auto">
            <a:xfrm flipH="1">
              <a:off x="1897313" y="3596368"/>
              <a:ext cx="583455" cy="583746"/>
            </a:xfrm>
            <a:prstGeom prst="parallelogram">
              <a:avLst>
                <a:gd name="adj" fmla="val 51049"/>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0" name="Line 47"/>
            <p:cNvSpPr>
              <a:spLocks noChangeShapeType="1"/>
            </p:cNvSpPr>
            <p:nvPr/>
          </p:nvSpPr>
          <p:spPr bwMode="auto">
            <a:xfrm>
              <a:off x="1891318" y="3592286"/>
              <a:ext cx="0" cy="57150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1" name="Line 48"/>
            <p:cNvSpPr>
              <a:spLocks noChangeShapeType="1"/>
            </p:cNvSpPr>
            <p:nvPr/>
          </p:nvSpPr>
          <p:spPr bwMode="auto">
            <a:xfrm>
              <a:off x="1897313" y="4261757"/>
              <a:ext cx="285732" cy="0"/>
            </a:xfrm>
            <a:prstGeom prst="line">
              <a:avLst/>
            </a:prstGeom>
            <a:noFill/>
            <a:ln w="9525">
              <a:solidFill>
                <a:schemeClr val="tx1"/>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2" name="Line 49"/>
            <p:cNvSpPr>
              <a:spLocks noChangeShapeType="1"/>
            </p:cNvSpPr>
            <p:nvPr/>
          </p:nvSpPr>
          <p:spPr bwMode="auto">
            <a:xfrm>
              <a:off x="1891318" y="4147457"/>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3" name="Line 50"/>
            <p:cNvSpPr>
              <a:spLocks noChangeShapeType="1"/>
            </p:cNvSpPr>
            <p:nvPr/>
          </p:nvSpPr>
          <p:spPr bwMode="auto">
            <a:xfrm>
              <a:off x="2183045" y="4155621"/>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5" name="Text Box 38"/>
            <p:cNvSpPr txBox="1">
              <a:spLocks noChangeArrowheads="1"/>
            </p:cNvSpPr>
            <p:nvPr/>
          </p:nvSpPr>
          <p:spPr bwMode="auto">
            <a:xfrm>
              <a:off x="1828800" y="3200400"/>
              <a:ext cx="499870" cy="353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2</a:t>
              </a:r>
            </a:p>
          </p:txBody>
        </p:sp>
        <p:sp>
          <p:nvSpPr>
            <p:cNvPr id="69" name="Text Box 38"/>
            <p:cNvSpPr txBox="1">
              <a:spLocks noChangeArrowheads="1"/>
            </p:cNvSpPr>
            <p:nvPr/>
          </p:nvSpPr>
          <p:spPr bwMode="auto">
            <a:xfrm>
              <a:off x="1761576" y="4180114"/>
              <a:ext cx="462467" cy="353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2</a:t>
              </a:r>
              <a:r>
                <a:rPr lang="en-US" sz="2160" i="1" dirty="0">
                  <a:latin typeface="Times New Roman" charset="0"/>
                </a:rPr>
                <a:t>/c</a:t>
              </a:r>
              <a:endParaRPr lang="en-US" sz="2160" i="1" baseline="-25000" dirty="0">
                <a:latin typeface="Times New Roman" charset="0"/>
              </a:endParaRPr>
            </a:p>
          </p:txBody>
        </p:sp>
      </p:grpSp>
      <p:grpSp>
        <p:nvGrpSpPr>
          <p:cNvPr id="11" name="Group 10"/>
          <p:cNvGrpSpPr/>
          <p:nvPr/>
        </p:nvGrpSpPr>
        <p:grpSpPr>
          <a:xfrm>
            <a:off x="4754881" y="4550814"/>
            <a:ext cx="799511" cy="1713014"/>
            <a:chOff x="2438400" y="3792345"/>
            <a:chExt cx="666259" cy="1427512"/>
          </a:xfrm>
        </p:grpSpPr>
        <p:sp>
          <p:nvSpPr>
            <p:cNvPr id="43" name="AutoShape 36" descr="Wide upward diagonal"/>
            <p:cNvSpPr>
              <a:spLocks noChangeArrowheads="1"/>
            </p:cNvSpPr>
            <p:nvPr/>
          </p:nvSpPr>
          <p:spPr bwMode="auto">
            <a:xfrm flipH="1">
              <a:off x="2521204" y="4182156"/>
              <a:ext cx="583455" cy="585787"/>
            </a:xfrm>
            <a:prstGeom prst="parallelogram">
              <a:avLst>
                <a:gd name="adj" fmla="val 50871"/>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4" name="Line 52"/>
            <p:cNvSpPr>
              <a:spLocks noChangeShapeType="1"/>
            </p:cNvSpPr>
            <p:nvPr/>
          </p:nvSpPr>
          <p:spPr bwMode="auto">
            <a:xfrm>
              <a:off x="2521204" y="4155621"/>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5" name="Line 53"/>
            <p:cNvSpPr>
              <a:spLocks noChangeShapeType="1"/>
            </p:cNvSpPr>
            <p:nvPr/>
          </p:nvSpPr>
          <p:spPr bwMode="auto">
            <a:xfrm>
              <a:off x="2483240" y="4147457"/>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6" name="Line 54"/>
            <p:cNvSpPr>
              <a:spLocks noChangeShapeType="1"/>
            </p:cNvSpPr>
            <p:nvPr/>
          </p:nvSpPr>
          <p:spPr bwMode="auto">
            <a:xfrm>
              <a:off x="2519206" y="4163786"/>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7" name="Line 55"/>
            <p:cNvSpPr>
              <a:spLocks noChangeShapeType="1"/>
            </p:cNvSpPr>
            <p:nvPr/>
          </p:nvSpPr>
          <p:spPr bwMode="auto">
            <a:xfrm>
              <a:off x="2521204" y="4196443"/>
              <a:ext cx="0" cy="57150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8" name="Line 56"/>
            <p:cNvSpPr>
              <a:spLocks noChangeShapeType="1"/>
            </p:cNvSpPr>
            <p:nvPr/>
          </p:nvSpPr>
          <p:spPr bwMode="auto">
            <a:xfrm>
              <a:off x="2521204" y="4865914"/>
              <a:ext cx="279739" cy="0"/>
            </a:xfrm>
            <a:prstGeom prst="line">
              <a:avLst/>
            </a:prstGeom>
            <a:noFill/>
            <a:ln w="9525">
              <a:solidFill>
                <a:schemeClr val="tx1"/>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9" name="Line 57"/>
            <p:cNvSpPr>
              <a:spLocks noChangeShapeType="1"/>
            </p:cNvSpPr>
            <p:nvPr/>
          </p:nvSpPr>
          <p:spPr bwMode="auto">
            <a:xfrm>
              <a:off x="2521204" y="4747532"/>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6" name="Text Box 38"/>
            <p:cNvSpPr txBox="1">
              <a:spLocks noChangeArrowheads="1"/>
            </p:cNvSpPr>
            <p:nvPr/>
          </p:nvSpPr>
          <p:spPr bwMode="auto">
            <a:xfrm>
              <a:off x="2448447" y="3792345"/>
              <a:ext cx="499870" cy="353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3</a:t>
              </a:r>
            </a:p>
          </p:txBody>
        </p:sp>
        <p:sp>
          <p:nvSpPr>
            <p:cNvPr id="70" name="Text Box 38"/>
            <p:cNvSpPr txBox="1">
              <a:spLocks noChangeArrowheads="1"/>
            </p:cNvSpPr>
            <p:nvPr/>
          </p:nvSpPr>
          <p:spPr bwMode="auto">
            <a:xfrm>
              <a:off x="2438400" y="4865914"/>
              <a:ext cx="462467" cy="353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3</a:t>
              </a:r>
              <a:r>
                <a:rPr lang="en-US" sz="2160" i="1" dirty="0">
                  <a:latin typeface="Times New Roman" charset="0"/>
                </a:rPr>
                <a:t>/c</a:t>
              </a:r>
              <a:endParaRPr lang="en-US" sz="2160" i="1" baseline="-25000" dirty="0">
                <a:latin typeface="Times New Roman" charset="0"/>
              </a:endParaRPr>
            </a:p>
          </p:txBody>
        </p:sp>
      </p:grpSp>
      <p:grpSp>
        <p:nvGrpSpPr>
          <p:cNvPr id="10" name="Group 9"/>
          <p:cNvGrpSpPr/>
          <p:nvPr/>
        </p:nvGrpSpPr>
        <p:grpSpPr>
          <a:xfrm>
            <a:off x="5482459" y="5282333"/>
            <a:ext cx="918342" cy="1796331"/>
            <a:chOff x="3044715" y="4401945"/>
            <a:chExt cx="765285" cy="1496943"/>
          </a:xfrm>
        </p:grpSpPr>
        <p:sp>
          <p:nvSpPr>
            <p:cNvPr id="44" name="AutoShape 37" descr="Wide upward diagonal"/>
            <p:cNvSpPr>
              <a:spLocks noChangeArrowheads="1"/>
            </p:cNvSpPr>
            <p:nvPr/>
          </p:nvSpPr>
          <p:spPr bwMode="auto">
            <a:xfrm flipH="1">
              <a:off x="3118646" y="4772025"/>
              <a:ext cx="691354" cy="665389"/>
            </a:xfrm>
            <a:prstGeom prst="parallelogram">
              <a:avLst>
                <a:gd name="adj" fmla="val 53067"/>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0" name="Line 59"/>
            <p:cNvSpPr>
              <a:spLocks noChangeShapeType="1"/>
            </p:cNvSpPr>
            <p:nvPr/>
          </p:nvSpPr>
          <p:spPr bwMode="auto">
            <a:xfrm>
              <a:off x="3116647" y="4829175"/>
              <a:ext cx="0" cy="57150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1" name="Line 60"/>
            <p:cNvSpPr>
              <a:spLocks noChangeShapeType="1"/>
            </p:cNvSpPr>
            <p:nvPr/>
          </p:nvSpPr>
          <p:spPr bwMode="auto">
            <a:xfrm>
              <a:off x="3132633" y="5551714"/>
              <a:ext cx="339683" cy="0"/>
            </a:xfrm>
            <a:prstGeom prst="line">
              <a:avLst/>
            </a:prstGeom>
            <a:noFill/>
            <a:ln w="9525">
              <a:solidFill>
                <a:schemeClr val="tx1"/>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2" name="Line 61"/>
            <p:cNvSpPr>
              <a:spLocks noChangeShapeType="1"/>
            </p:cNvSpPr>
            <p:nvPr/>
          </p:nvSpPr>
          <p:spPr bwMode="auto">
            <a:xfrm>
              <a:off x="3116647" y="5453743"/>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3" name="Line 62"/>
            <p:cNvSpPr>
              <a:spLocks noChangeShapeType="1"/>
            </p:cNvSpPr>
            <p:nvPr/>
          </p:nvSpPr>
          <p:spPr bwMode="auto">
            <a:xfrm>
              <a:off x="3468319" y="5453743"/>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7" name="Text Box 38"/>
            <p:cNvSpPr txBox="1">
              <a:spLocks noChangeArrowheads="1"/>
            </p:cNvSpPr>
            <p:nvPr/>
          </p:nvSpPr>
          <p:spPr bwMode="auto">
            <a:xfrm>
              <a:off x="3044715" y="4401945"/>
              <a:ext cx="499870" cy="353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4</a:t>
              </a:r>
            </a:p>
          </p:txBody>
        </p:sp>
        <p:sp>
          <p:nvSpPr>
            <p:cNvPr id="71" name="Text Box 38"/>
            <p:cNvSpPr txBox="1">
              <a:spLocks noChangeArrowheads="1"/>
            </p:cNvSpPr>
            <p:nvPr/>
          </p:nvSpPr>
          <p:spPr bwMode="auto">
            <a:xfrm>
              <a:off x="3048000" y="5544945"/>
              <a:ext cx="462467" cy="353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4</a:t>
              </a:r>
              <a:r>
                <a:rPr lang="en-US" sz="2160" i="1" dirty="0">
                  <a:latin typeface="Times New Roman" charset="0"/>
                </a:rPr>
                <a:t>/c</a:t>
              </a:r>
              <a:endParaRPr lang="en-US" sz="2160" i="1" baseline="-25000" dirty="0">
                <a:latin typeface="Times New Roman" charset="0"/>
              </a:endParaRPr>
            </a:p>
          </p:txBody>
        </p:sp>
      </p:grpSp>
      <p:sp>
        <p:nvSpPr>
          <p:cNvPr id="89" name="TextBox 88"/>
          <p:cNvSpPr txBox="1"/>
          <p:nvPr/>
        </p:nvSpPr>
        <p:spPr>
          <a:xfrm>
            <a:off x="6796761" y="6506242"/>
            <a:ext cx="662361" cy="424732"/>
          </a:xfrm>
          <a:prstGeom prst="rect">
            <a:avLst/>
          </a:prstGeom>
          <a:noFill/>
        </p:spPr>
        <p:txBody>
          <a:bodyPr wrap="none" rtlCol="0">
            <a:spAutoFit/>
          </a:bodyPr>
          <a:lstStyle/>
          <a:p>
            <a:r>
              <a:rPr lang="en-US" sz="2160" i="1" dirty="0">
                <a:latin typeface="Times New Roman"/>
                <a:cs typeface="Times New Roman"/>
              </a:rPr>
              <a:t>time</a:t>
            </a:r>
          </a:p>
        </p:txBody>
      </p:sp>
      <p:grpSp>
        <p:nvGrpSpPr>
          <p:cNvPr id="15" name="Group 14"/>
          <p:cNvGrpSpPr/>
          <p:nvPr/>
        </p:nvGrpSpPr>
        <p:grpSpPr>
          <a:xfrm>
            <a:off x="3062549" y="3487784"/>
            <a:ext cx="585054" cy="1265693"/>
            <a:chOff x="1028124" y="2906486"/>
            <a:chExt cx="487545" cy="1054744"/>
          </a:xfrm>
        </p:grpSpPr>
        <p:sp>
          <p:nvSpPr>
            <p:cNvPr id="68" name="Text Box 38"/>
            <p:cNvSpPr txBox="1">
              <a:spLocks noChangeArrowheads="1"/>
            </p:cNvSpPr>
            <p:nvPr/>
          </p:nvSpPr>
          <p:spPr bwMode="auto">
            <a:xfrm>
              <a:off x="1028124" y="3607287"/>
              <a:ext cx="462467" cy="353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1</a:t>
              </a:r>
              <a:r>
                <a:rPr lang="en-US" sz="2160" i="1" dirty="0">
                  <a:latin typeface="Times New Roman" charset="0"/>
                </a:rPr>
                <a:t>/c</a:t>
              </a:r>
              <a:endParaRPr lang="en-US" sz="2160" i="1" baseline="-25000" dirty="0">
                <a:latin typeface="Times New Roman" charset="0"/>
              </a:endParaRPr>
            </a:p>
          </p:txBody>
        </p:sp>
        <p:grpSp>
          <p:nvGrpSpPr>
            <p:cNvPr id="5" name="Group 4"/>
            <p:cNvGrpSpPr/>
            <p:nvPr/>
          </p:nvGrpSpPr>
          <p:grpSpPr>
            <a:xfrm>
              <a:off x="1173989" y="2906486"/>
              <a:ext cx="341680" cy="783771"/>
              <a:chOff x="1173989" y="2906486"/>
              <a:chExt cx="341680" cy="783771"/>
            </a:xfrm>
          </p:grpSpPr>
          <p:sp>
            <p:nvSpPr>
              <p:cNvPr id="46" name="Line 42"/>
              <p:cNvSpPr>
                <a:spLocks noChangeShapeType="1"/>
              </p:cNvSpPr>
              <p:nvPr/>
            </p:nvSpPr>
            <p:spPr bwMode="auto">
              <a:xfrm>
                <a:off x="1175986" y="2906486"/>
                <a:ext cx="0" cy="68580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7" name="Line 43"/>
              <p:cNvSpPr>
                <a:spLocks noChangeShapeType="1"/>
              </p:cNvSpPr>
              <p:nvPr/>
            </p:nvSpPr>
            <p:spPr bwMode="auto">
              <a:xfrm>
                <a:off x="1173989" y="3690257"/>
                <a:ext cx="341680" cy="0"/>
              </a:xfrm>
              <a:prstGeom prst="line">
                <a:avLst/>
              </a:prstGeom>
              <a:noFill/>
              <a:ln w="9525">
                <a:solidFill>
                  <a:schemeClr val="tx1"/>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8" name="Line 44"/>
              <p:cNvSpPr>
                <a:spLocks noChangeShapeType="1"/>
              </p:cNvSpPr>
              <p:nvPr/>
            </p:nvSpPr>
            <p:spPr bwMode="auto">
              <a:xfrm>
                <a:off x="1175986" y="3575957"/>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9" name="Line 45"/>
              <p:cNvSpPr>
                <a:spLocks noChangeShapeType="1"/>
              </p:cNvSpPr>
              <p:nvPr/>
            </p:nvSpPr>
            <p:spPr bwMode="auto">
              <a:xfrm>
                <a:off x="1515669" y="3584121"/>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cxnSp>
            <p:nvCxnSpPr>
              <p:cNvPr id="4" name="Straight Connector 3"/>
              <p:cNvCxnSpPr>
                <a:stCxn id="46" idx="0"/>
                <a:endCxn id="49" idx="0"/>
              </p:cNvCxnSpPr>
              <p:nvPr/>
            </p:nvCxnSpPr>
            <p:spPr bwMode="auto">
              <a:xfrm>
                <a:off x="1175986" y="2906486"/>
                <a:ext cx="339683" cy="67763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grpSp>
        <p:nvGrpSpPr>
          <p:cNvPr id="6" name="Group 5"/>
          <p:cNvGrpSpPr/>
          <p:nvPr/>
        </p:nvGrpSpPr>
        <p:grpSpPr>
          <a:xfrm>
            <a:off x="3108960" y="3031521"/>
            <a:ext cx="960648" cy="1279222"/>
            <a:chOff x="1066800" y="2526268"/>
            <a:chExt cx="800540" cy="1066018"/>
          </a:xfrm>
        </p:grpSpPr>
        <p:sp>
          <p:nvSpPr>
            <p:cNvPr id="45" name="Text Box 38"/>
            <p:cNvSpPr txBox="1">
              <a:spLocks noChangeArrowheads="1"/>
            </p:cNvSpPr>
            <p:nvPr/>
          </p:nvSpPr>
          <p:spPr bwMode="auto">
            <a:xfrm>
              <a:off x="1066800" y="2526268"/>
              <a:ext cx="499870" cy="353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1</a:t>
              </a:r>
            </a:p>
          </p:txBody>
        </p:sp>
        <p:sp>
          <p:nvSpPr>
            <p:cNvPr id="41" name="AutoShape 34" descr="Wide upward diagonal"/>
            <p:cNvSpPr>
              <a:spLocks noChangeArrowheads="1"/>
            </p:cNvSpPr>
            <p:nvPr/>
          </p:nvSpPr>
          <p:spPr bwMode="auto">
            <a:xfrm flipH="1">
              <a:off x="1175986" y="2918732"/>
              <a:ext cx="691354" cy="673554"/>
            </a:xfrm>
            <a:prstGeom prst="parallelogram">
              <a:avLst>
                <a:gd name="adj" fmla="val 52424"/>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graphicFrame>
        <p:nvGraphicFramePr>
          <p:cNvPr id="74" name="Object 73"/>
          <p:cNvGraphicFramePr>
            <a:graphicFrameLocks noChangeAspect="1"/>
          </p:cNvGraphicFramePr>
          <p:nvPr/>
        </p:nvGraphicFramePr>
        <p:xfrm>
          <a:off x="6073140" y="3947160"/>
          <a:ext cx="5722620" cy="1356360"/>
        </p:xfrm>
        <a:graphic>
          <a:graphicData uri="http://schemas.openxmlformats.org/presentationml/2006/ole">
            <mc:AlternateContent xmlns:mc="http://schemas.openxmlformats.org/markup-compatibility/2006">
              <mc:Choice xmlns:v="urn:schemas-microsoft-com:vml" Requires="v">
                <p:oleObj spid="_x0000_s4116" name="Equation" r:id="rId6" imgW="2032000" imgH="482600" progId="Equation.3">
                  <p:embed/>
                </p:oleObj>
              </mc:Choice>
              <mc:Fallback>
                <p:oleObj name="Equation" r:id="rId6" imgW="2032000" imgH="482600" progId="Equation.3">
                  <p:embed/>
                  <p:pic>
                    <p:nvPicPr>
                      <p:cNvPr id="74" name="Object 73"/>
                      <p:cNvPicPr/>
                      <p:nvPr/>
                    </p:nvPicPr>
                    <p:blipFill>
                      <a:blip r:embed="rId7"/>
                      <a:stretch>
                        <a:fillRect/>
                      </a:stretch>
                    </p:blipFill>
                    <p:spPr>
                      <a:xfrm>
                        <a:off x="6073140" y="3947160"/>
                        <a:ext cx="5722620" cy="1356360"/>
                      </a:xfrm>
                      <a:prstGeom prst="rect">
                        <a:avLst/>
                      </a:prstGeom>
                      <a:solidFill>
                        <a:schemeClr val="bg1"/>
                      </a:solidFill>
                      <a:ln>
                        <a:solidFill>
                          <a:srgbClr val="000000"/>
                        </a:solidFill>
                      </a:ln>
                    </p:spPr>
                  </p:pic>
                </p:oleObj>
              </mc:Fallback>
            </mc:AlternateContent>
          </a:graphicData>
        </a:graphic>
      </p:graphicFrame>
      <p:sp>
        <p:nvSpPr>
          <p:cNvPr id="75" name="TextBox 74"/>
          <p:cNvSpPr txBox="1"/>
          <p:nvPr/>
        </p:nvSpPr>
        <p:spPr>
          <a:xfrm>
            <a:off x="6858001" y="3017520"/>
            <a:ext cx="662361" cy="424732"/>
          </a:xfrm>
          <a:prstGeom prst="rect">
            <a:avLst/>
          </a:prstGeom>
          <a:noFill/>
        </p:spPr>
        <p:txBody>
          <a:bodyPr wrap="none" rtlCol="0">
            <a:spAutoFit/>
          </a:bodyPr>
          <a:lstStyle/>
          <a:p>
            <a:r>
              <a:rPr lang="en-US" sz="2160" i="1" dirty="0">
                <a:latin typeface="Times New Roman"/>
                <a:cs typeface="Times New Roman"/>
              </a:rPr>
              <a:t>time</a:t>
            </a:r>
          </a:p>
        </p:txBody>
      </p:sp>
    </p:spTree>
    <p:extLst>
      <p:ext uri="{BB962C8B-B14F-4D97-AF65-F5344CB8AC3E}">
        <p14:creationId xmlns:p14="http://schemas.microsoft.com/office/powerpoint/2010/main" val="340059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C9B6A1-46C9-CC48-91D4-BF27F635AD24}"/>
              </a:ext>
            </a:extLst>
          </p:cNvPr>
          <p:cNvGrpSpPr/>
          <p:nvPr/>
        </p:nvGrpSpPr>
        <p:grpSpPr>
          <a:xfrm>
            <a:off x="3505200" y="1091625"/>
            <a:ext cx="7443714" cy="1358788"/>
            <a:chOff x="3505200" y="1091625"/>
            <a:chExt cx="7443714" cy="1358788"/>
          </a:xfrm>
        </p:grpSpPr>
        <p:grpSp>
          <p:nvGrpSpPr>
            <p:cNvPr id="79" name="Group 78">
              <a:extLst>
                <a:ext uri="{FF2B5EF4-FFF2-40B4-BE49-F238E27FC236}">
                  <a16:creationId xmlns:a16="http://schemas.microsoft.com/office/drawing/2014/main" id="{FECE0740-714A-0445-A246-4DBDC8913932}"/>
                </a:ext>
              </a:extLst>
            </p:cNvPr>
            <p:cNvGrpSpPr/>
            <p:nvPr/>
          </p:nvGrpSpPr>
          <p:grpSpPr>
            <a:xfrm>
              <a:off x="3505200" y="1091625"/>
              <a:ext cx="7443714" cy="584775"/>
              <a:chOff x="1625599" y="1138284"/>
              <a:chExt cx="6203096" cy="487312"/>
            </a:xfrm>
          </p:grpSpPr>
          <p:sp>
            <p:nvSpPr>
              <p:cNvPr id="86" name="TextBox 85">
                <a:extLst>
                  <a:ext uri="{FF2B5EF4-FFF2-40B4-BE49-F238E27FC236}">
                    <a16:creationId xmlns:a16="http://schemas.microsoft.com/office/drawing/2014/main" id="{3427E90C-4651-D741-B5BB-CF8B808D1B0C}"/>
                  </a:ext>
                </a:extLst>
              </p:cNvPr>
              <p:cNvSpPr txBox="1"/>
              <p:nvPr/>
            </p:nvSpPr>
            <p:spPr>
              <a:xfrm>
                <a:off x="1625599" y="1138284"/>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1</a:t>
                </a:r>
                <a:r>
                  <a:rPr lang="en-US" sz="3200" i="1" dirty="0">
                    <a:latin typeface="Times New Roman"/>
                    <a:cs typeface="Times New Roman"/>
                  </a:rPr>
                  <a:t>, r</a:t>
                </a:r>
                <a:r>
                  <a:rPr lang="en-US" sz="3200" i="1" baseline="-25000" dirty="0">
                    <a:latin typeface="Times New Roman"/>
                    <a:cs typeface="Times New Roman"/>
                  </a:rPr>
                  <a:t>1</a:t>
                </a:r>
              </a:p>
            </p:txBody>
          </p:sp>
          <p:sp>
            <p:nvSpPr>
              <p:cNvPr id="90" name="TextBox 89">
                <a:extLst>
                  <a:ext uri="{FF2B5EF4-FFF2-40B4-BE49-F238E27FC236}">
                    <a16:creationId xmlns:a16="http://schemas.microsoft.com/office/drawing/2014/main" id="{35C95F27-6C91-6940-85F8-694752DE2AA4}"/>
                  </a:ext>
                </a:extLst>
              </p:cNvPr>
              <p:cNvSpPr txBox="1"/>
              <p:nvPr/>
            </p:nvSpPr>
            <p:spPr>
              <a:xfrm>
                <a:off x="3378199" y="1138284"/>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2</a:t>
                </a:r>
                <a:r>
                  <a:rPr lang="en-US" sz="3200" i="1" dirty="0">
                    <a:latin typeface="Times New Roman"/>
                    <a:cs typeface="Times New Roman"/>
                  </a:rPr>
                  <a:t>, r</a:t>
                </a:r>
                <a:r>
                  <a:rPr lang="en-US" sz="3200" i="1" baseline="-25000" dirty="0">
                    <a:latin typeface="Times New Roman"/>
                    <a:cs typeface="Times New Roman"/>
                  </a:rPr>
                  <a:t>2</a:t>
                </a:r>
              </a:p>
            </p:txBody>
          </p:sp>
          <p:sp>
            <p:nvSpPr>
              <p:cNvPr id="91" name="TextBox 90">
                <a:extLst>
                  <a:ext uri="{FF2B5EF4-FFF2-40B4-BE49-F238E27FC236}">
                    <a16:creationId xmlns:a16="http://schemas.microsoft.com/office/drawing/2014/main" id="{A9C3B937-7B0A-6E49-B960-FA8357B6C1B8}"/>
                  </a:ext>
                </a:extLst>
              </p:cNvPr>
              <p:cNvSpPr txBox="1"/>
              <p:nvPr/>
            </p:nvSpPr>
            <p:spPr>
              <a:xfrm>
                <a:off x="5371899" y="1138284"/>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3</a:t>
                </a:r>
                <a:r>
                  <a:rPr lang="en-US" sz="3200" i="1" dirty="0">
                    <a:latin typeface="Times New Roman"/>
                    <a:cs typeface="Times New Roman"/>
                  </a:rPr>
                  <a:t>, r</a:t>
                </a:r>
                <a:r>
                  <a:rPr lang="en-US" sz="3200" i="1" baseline="-25000" dirty="0">
                    <a:latin typeface="Times New Roman"/>
                    <a:cs typeface="Times New Roman"/>
                  </a:rPr>
                  <a:t>3</a:t>
                </a:r>
              </a:p>
            </p:txBody>
          </p:sp>
          <p:sp>
            <p:nvSpPr>
              <p:cNvPr id="92" name="TextBox 91">
                <a:extLst>
                  <a:ext uri="{FF2B5EF4-FFF2-40B4-BE49-F238E27FC236}">
                    <a16:creationId xmlns:a16="http://schemas.microsoft.com/office/drawing/2014/main" id="{9DED58BD-E105-C045-B361-E5C602BD5423}"/>
                  </a:ext>
                </a:extLst>
              </p:cNvPr>
              <p:cNvSpPr txBox="1"/>
              <p:nvPr/>
            </p:nvSpPr>
            <p:spPr>
              <a:xfrm>
                <a:off x="7048299" y="1138284"/>
                <a:ext cx="780396" cy="487312"/>
              </a:xfrm>
              <a:prstGeom prst="rect">
                <a:avLst/>
              </a:prstGeom>
              <a:noFill/>
            </p:spPr>
            <p:txBody>
              <a:bodyPr wrap="none" rtlCol="0">
                <a:spAutoFit/>
              </a:bodyPr>
              <a:lstStyle/>
              <a:p>
                <a:r>
                  <a:rPr lang="en-US" sz="3200" i="1" dirty="0">
                    <a:latin typeface="Times New Roman"/>
                    <a:cs typeface="Times New Roman"/>
                  </a:rPr>
                  <a:t>l</a:t>
                </a:r>
                <a:r>
                  <a:rPr lang="en-US" sz="3200" i="1" baseline="-25000" dirty="0">
                    <a:latin typeface="Times New Roman"/>
                    <a:cs typeface="Times New Roman"/>
                  </a:rPr>
                  <a:t>4</a:t>
                </a:r>
                <a:r>
                  <a:rPr lang="en-US" sz="3200" i="1" dirty="0">
                    <a:latin typeface="Times New Roman"/>
                    <a:cs typeface="Times New Roman"/>
                  </a:rPr>
                  <a:t>, r</a:t>
                </a:r>
                <a:r>
                  <a:rPr lang="en-US" sz="3200" i="1" baseline="-25000" dirty="0">
                    <a:latin typeface="Times New Roman"/>
                    <a:cs typeface="Times New Roman"/>
                  </a:rPr>
                  <a:t>4</a:t>
                </a:r>
              </a:p>
            </p:txBody>
          </p:sp>
        </p:grpSp>
        <p:sp>
          <p:nvSpPr>
            <p:cNvPr id="93" name="Text Box 11">
              <a:extLst>
                <a:ext uri="{FF2B5EF4-FFF2-40B4-BE49-F238E27FC236}">
                  <a16:creationId xmlns:a16="http://schemas.microsoft.com/office/drawing/2014/main" id="{C70DC5B0-11C4-A340-87DC-B97539C3EE21}"/>
                </a:ext>
              </a:extLst>
            </p:cNvPr>
            <p:cNvSpPr txBox="1">
              <a:spLocks noChangeArrowheads="1"/>
            </p:cNvSpPr>
            <p:nvPr/>
          </p:nvSpPr>
          <p:spPr bwMode="auto">
            <a:xfrm>
              <a:off x="4935436" y="2062615"/>
              <a:ext cx="42351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S1</a:t>
              </a:r>
            </a:p>
          </p:txBody>
        </p:sp>
        <p:sp>
          <p:nvSpPr>
            <p:cNvPr id="94" name="Text Box 11">
              <a:extLst>
                <a:ext uri="{FF2B5EF4-FFF2-40B4-BE49-F238E27FC236}">
                  <a16:creationId xmlns:a16="http://schemas.microsoft.com/office/drawing/2014/main" id="{8A1F3048-0BC1-E142-B3EA-E48E110ACD27}"/>
                </a:ext>
              </a:extLst>
            </p:cNvPr>
            <p:cNvSpPr txBox="1">
              <a:spLocks noChangeArrowheads="1"/>
            </p:cNvSpPr>
            <p:nvPr/>
          </p:nvSpPr>
          <p:spPr bwMode="auto">
            <a:xfrm>
              <a:off x="7132320" y="2062615"/>
              <a:ext cx="42351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S2</a:t>
              </a:r>
            </a:p>
          </p:txBody>
        </p:sp>
        <p:sp>
          <p:nvSpPr>
            <p:cNvPr id="95" name="Text Box 11">
              <a:extLst>
                <a:ext uri="{FF2B5EF4-FFF2-40B4-BE49-F238E27FC236}">
                  <a16:creationId xmlns:a16="http://schemas.microsoft.com/office/drawing/2014/main" id="{AD03C6C6-67F0-BD4F-8BDE-3BD97047DB4F}"/>
                </a:ext>
              </a:extLst>
            </p:cNvPr>
            <p:cNvSpPr txBox="1">
              <a:spLocks noChangeArrowheads="1"/>
            </p:cNvSpPr>
            <p:nvPr/>
          </p:nvSpPr>
          <p:spPr bwMode="auto">
            <a:xfrm>
              <a:off x="9233116" y="2062615"/>
              <a:ext cx="42351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S3</a:t>
              </a:r>
            </a:p>
          </p:txBody>
        </p:sp>
      </p:grpSp>
      <p:sp>
        <p:nvSpPr>
          <p:cNvPr id="3" name="Slide Number Placeholder 2"/>
          <p:cNvSpPr>
            <a:spLocks noGrp="1"/>
          </p:cNvSpPr>
          <p:nvPr>
            <p:ph type="sldNum" sz="quarter" idx="12"/>
          </p:nvPr>
        </p:nvSpPr>
        <p:spPr/>
        <p:txBody>
          <a:bodyPr/>
          <a:lstStyle/>
          <a:p>
            <a:fld id="{92BF0D90-96B9-DC48-8428-5ED7CC121714}" type="slidenum">
              <a:rPr lang="en-US" smtClean="0"/>
              <a:pPr/>
              <a:t>8</a:t>
            </a:fld>
            <a:endParaRPr lang="en-US"/>
          </a:p>
        </p:txBody>
      </p:sp>
      <p:cxnSp>
        <p:nvCxnSpPr>
          <p:cNvPr id="13" name="Straight Connector 12"/>
          <p:cNvCxnSpPr/>
          <p:nvPr/>
        </p:nvCxnSpPr>
        <p:spPr bwMode="auto">
          <a:xfrm>
            <a:off x="5394960" y="1737360"/>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1737360"/>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371600"/>
            <a:ext cx="109728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71600"/>
            <a:ext cx="109728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20"/>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2103120" y="82296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1" name="Picture 20"/>
          <p:cNvPicPr>
            <a:picLocks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10789920" y="822960"/>
            <a:ext cx="1371600" cy="135636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7" name="TextBox 26"/>
          <p:cNvSpPr txBox="1"/>
          <p:nvPr/>
        </p:nvSpPr>
        <p:spPr>
          <a:xfrm>
            <a:off x="1920240" y="1097281"/>
            <a:ext cx="489236" cy="725455"/>
          </a:xfrm>
          <a:prstGeom prst="rect">
            <a:avLst/>
          </a:prstGeom>
          <a:noFill/>
        </p:spPr>
        <p:txBody>
          <a:bodyPr wrap="none" rtlCol="0">
            <a:spAutoFit/>
          </a:bodyPr>
          <a:lstStyle/>
          <a:p>
            <a:r>
              <a:rPr lang="en-US" sz="4114" dirty="0">
                <a:latin typeface="+mj-lt"/>
              </a:rPr>
              <a:t>A</a:t>
            </a:r>
          </a:p>
        </p:txBody>
      </p:sp>
      <p:sp>
        <p:nvSpPr>
          <p:cNvPr id="28" name="TextBox 27"/>
          <p:cNvSpPr txBox="1"/>
          <p:nvPr/>
        </p:nvSpPr>
        <p:spPr>
          <a:xfrm>
            <a:off x="11887200" y="1097281"/>
            <a:ext cx="471604" cy="725455"/>
          </a:xfrm>
          <a:prstGeom prst="rect">
            <a:avLst/>
          </a:prstGeom>
          <a:noFill/>
        </p:spPr>
        <p:txBody>
          <a:bodyPr wrap="none" rtlCol="0">
            <a:spAutoFit/>
          </a:bodyPr>
          <a:lstStyle/>
          <a:p>
            <a:r>
              <a:rPr lang="en-US" sz="4114" dirty="0">
                <a:latin typeface="+mj-lt"/>
              </a:rPr>
              <a:t>B</a:t>
            </a:r>
          </a:p>
        </p:txBody>
      </p:sp>
      <p:pic>
        <p:nvPicPr>
          <p:cNvPr id="12" name="Picture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1120" y="1371600"/>
            <a:ext cx="109728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p:nvPr/>
        </p:nvGrpSpPr>
        <p:grpSpPr>
          <a:xfrm>
            <a:off x="5394960" y="365760"/>
            <a:ext cx="2932586" cy="2286000"/>
            <a:chOff x="2971800" y="304800"/>
            <a:chExt cx="2443822" cy="1905000"/>
          </a:xfrm>
        </p:grpSpPr>
        <p:grpSp>
          <p:nvGrpSpPr>
            <p:cNvPr id="72" name="Group 71"/>
            <p:cNvGrpSpPr/>
            <p:nvPr/>
          </p:nvGrpSpPr>
          <p:grpSpPr>
            <a:xfrm>
              <a:off x="4572000" y="1295400"/>
              <a:ext cx="457200" cy="228600"/>
              <a:chOff x="926870" y="1253197"/>
              <a:chExt cx="3086122" cy="1119674"/>
            </a:xfrm>
            <a:effectLst>
              <a:outerShdw blurRad="50800" dist="38100" dir="2700000" algn="tl" rotWithShape="0">
                <a:prstClr val="black">
                  <a:alpha val="40000"/>
                </a:prstClr>
              </a:outerShdw>
            </a:effectLst>
          </p:grpSpPr>
          <p:sp>
            <p:nvSpPr>
              <p:cNvPr id="74" name="Freeform 73"/>
              <p:cNvSpPr/>
              <p:nvPr/>
            </p:nvSpPr>
            <p:spPr>
              <a:xfrm>
                <a:off x="926870" y="1253197"/>
                <a:ext cx="3086122" cy="1119674"/>
              </a:xfrm>
              <a:custGeom>
                <a:avLst/>
                <a:gdLst>
                  <a:gd name="connsiteX0" fmla="*/ 0 w 3086122"/>
                  <a:gd name="connsiteY0" fmla="*/ 13655 h 1119674"/>
                  <a:gd name="connsiteX1" fmla="*/ 3086122 w 3086122"/>
                  <a:gd name="connsiteY1" fmla="*/ 0 h 1119674"/>
                  <a:gd name="connsiteX2" fmla="*/ 3072466 w 3086122"/>
                  <a:gd name="connsiteY2" fmla="*/ 1119674 h 1119674"/>
                  <a:gd name="connsiteX3" fmla="*/ 13656 w 3086122"/>
                  <a:gd name="connsiteY3" fmla="*/ 1078710 h 1119674"/>
                </a:gdLst>
                <a:ahLst/>
                <a:cxnLst>
                  <a:cxn ang="0">
                    <a:pos x="connsiteX0" y="connsiteY0"/>
                  </a:cxn>
                  <a:cxn ang="0">
                    <a:pos x="connsiteX1" y="connsiteY1"/>
                  </a:cxn>
                  <a:cxn ang="0">
                    <a:pos x="connsiteX2" y="connsiteY2"/>
                  </a:cxn>
                  <a:cxn ang="0">
                    <a:pos x="connsiteX3" y="connsiteY3"/>
                  </a:cxn>
                </a:cxnLst>
                <a:rect l="l" t="t" r="r" b="b"/>
                <a:pathLst>
                  <a:path w="3086122" h="1119674">
                    <a:moveTo>
                      <a:pt x="0" y="13655"/>
                    </a:moveTo>
                    <a:lnTo>
                      <a:pt x="3086122" y="0"/>
                    </a:lnTo>
                    <a:lnTo>
                      <a:pt x="3072466" y="1119674"/>
                    </a:lnTo>
                    <a:lnTo>
                      <a:pt x="13656" y="107871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horz" wrap="square" lIns="109728" tIns="54864" rIns="109728" bIns="54864" numCol="1" spcCol="0" rtlCol="0" fromWordArt="0" anchor="ctr" anchorCtr="0" forceAA="0" compatLnSpc="1">
                <a:prstTxWarp prst="textNoShape">
                  <a:avLst/>
                </a:prstTxWarp>
                <a:noAutofit/>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sz="4114"/>
              </a:p>
            </p:txBody>
          </p:sp>
          <p:cxnSp>
            <p:nvCxnSpPr>
              <p:cNvPr id="75" name="Straight Connector 74"/>
              <p:cNvCxnSpPr/>
              <p:nvPr/>
            </p:nvCxnSpPr>
            <p:spPr>
              <a:xfrm>
                <a:off x="2485080" y="1253197"/>
                <a:ext cx="0" cy="111967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80" name="Freeform 79"/>
            <p:cNvSpPr/>
            <p:nvPr/>
          </p:nvSpPr>
          <p:spPr>
            <a:xfrm>
              <a:off x="3810000" y="623342"/>
              <a:ext cx="817821" cy="748258"/>
            </a:xfrm>
            <a:custGeom>
              <a:avLst/>
              <a:gdLst>
                <a:gd name="connsiteX0" fmla="*/ 0 w 1960821"/>
                <a:gd name="connsiteY0" fmla="*/ 0 h 1782746"/>
                <a:gd name="connsiteX1" fmla="*/ 401077 w 1960821"/>
                <a:gd name="connsiteY1" fmla="*/ 1381628 h 1782746"/>
                <a:gd name="connsiteX2" fmla="*/ 1960821 w 1960821"/>
                <a:gd name="connsiteY2" fmla="*/ 1782746 h 1782746"/>
              </a:gdLst>
              <a:ahLst/>
              <a:cxnLst>
                <a:cxn ang="0">
                  <a:pos x="connsiteX0" y="connsiteY0"/>
                </a:cxn>
                <a:cxn ang="0">
                  <a:pos x="connsiteX1" y="connsiteY1"/>
                </a:cxn>
                <a:cxn ang="0">
                  <a:pos x="connsiteX2" y="connsiteY2"/>
                </a:cxn>
              </a:cxnLst>
              <a:rect l="l" t="t" r="r" b="b"/>
              <a:pathLst>
                <a:path w="1960821" h="1782746">
                  <a:moveTo>
                    <a:pt x="0" y="0"/>
                  </a:moveTo>
                  <a:cubicBezTo>
                    <a:pt x="37137" y="542252"/>
                    <a:pt x="74274" y="1084504"/>
                    <a:pt x="401077" y="1381628"/>
                  </a:cubicBezTo>
                  <a:cubicBezTo>
                    <a:pt x="727880" y="1678752"/>
                    <a:pt x="1960821" y="1782746"/>
                    <a:pt x="1960821" y="1782746"/>
                  </a:cubicBezTo>
                </a:path>
              </a:pathLst>
            </a:custGeom>
            <a:ln w="28575" cmpd="sng">
              <a:solidFill>
                <a:schemeClr val="tx1"/>
              </a:solidFill>
              <a:prstDash val="sys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114"/>
            </a:p>
          </p:txBody>
        </p:sp>
        <p:sp>
          <p:nvSpPr>
            <p:cNvPr id="81" name="Freeform 80"/>
            <p:cNvSpPr/>
            <p:nvPr/>
          </p:nvSpPr>
          <p:spPr>
            <a:xfrm flipV="1">
              <a:off x="3810000" y="1461542"/>
              <a:ext cx="817821" cy="748258"/>
            </a:xfrm>
            <a:custGeom>
              <a:avLst/>
              <a:gdLst>
                <a:gd name="connsiteX0" fmla="*/ 0 w 1960821"/>
                <a:gd name="connsiteY0" fmla="*/ 0 h 1782746"/>
                <a:gd name="connsiteX1" fmla="*/ 401077 w 1960821"/>
                <a:gd name="connsiteY1" fmla="*/ 1381628 h 1782746"/>
                <a:gd name="connsiteX2" fmla="*/ 1960821 w 1960821"/>
                <a:gd name="connsiteY2" fmla="*/ 1782746 h 1782746"/>
              </a:gdLst>
              <a:ahLst/>
              <a:cxnLst>
                <a:cxn ang="0">
                  <a:pos x="connsiteX0" y="connsiteY0"/>
                </a:cxn>
                <a:cxn ang="0">
                  <a:pos x="connsiteX1" y="connsiteY1"/>
                </a:cxn>
                <a:cxn ang="0">
                  <a:pos x="connsiteX2" y="connsiteY2"/>
                </a:cxn>
              </a:cxnLst>
              <a:rect l="l" t="t" r="r" b="b"/>
              <a:pathLst>
                <a:path w="1960821" h="1782746">
                  <a:moveTo>
                    <a:pt x="0" y="0"/>
                  </a:moveTo>
                  <a:cubicBezTo>
                    <a:pt x="37137" y="542252"/>
                    <a:pt x="74274" y="1084504"/>
                    <a:pt x="401077" y="1381628"/>
                  </a:cubicBezTo>
                  <a:cubicBezTo>
                    <a:pt x="727880" y="1678752"/>
                    <a:pt x="1960821" y="1782746"/>
                    <a:pt x="1960821" y="1782746"/>
                  </a:cubicBezTo>
                </a:path>
              </a:pathLst>
            </a:custGeom>
            <a:ln w="28575" cmpd="sng">
              <a:solidFill>
                <a:schemeClr val="tx1"/>
              </a:solidFill>
              <a:prstDash val="sys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114"/>
            </a:p>
          </p:txBody>
        </p:sp>
        <p:sp>
          <p:nvSpPr>
            <p:cNvPr id="4" name="TextBox 3"/>
            <p:cNvSpPr txBox="1"/>
            <p:nvPr/>
          </p:nvSpPr>
          <p:spPr>
            <a:xfrm>
              <a:off x="3810000" y="533400"/>
              <a:ext cx="1605622" cy="384721"/>
            </a:xfrm>
            <a:prstGeom prst="rect">
              <a:avLst/>
            </a:prstGeom>
            <a:noFill/>
          </p:spPr>
          <p:txBody>
            <a:bodyPr wrap="none" rtlCol="0">
              <a:spAutoFit/>
            </a:bodyPr>
            <a:lstStyle/>
            <a:p>
              <a:r>
                <a:rPr lang="en-US" sz="2400" dirty="0">
                  <a:latin typeface="+mj-lt"/>
                </a:rPr>
                <a:t>Other packets</a:t>
              </a:r>
            </a:p>
          </p:txBody>
        </p:sp>
        <p:grpSp>
          <p:nvGrpSpPr>
            <p:cNvPr id="82" name="Group 81"/>
            <p:cNvGrpSpPr/>
            <p:nvPr/>
          </p:nvGrpSpPr>
          <p:grpSpPr>
            <a:xfrm>
              <a:off x="2971800" y="304800"/>
              <a:ext cx="914400" cy="304800"/>
              <a:chOff x="0" y="3429000"/>
              <a:chExt cx="2209800" cy="381000"/>
            </a:xfrm>
          </p:grpSpPr>
          <p:sp>
            <p:nvSpPr>
              <p:cNvPr id="83" name="Rectangle 82"/>
              <p:cNvSpPr/>
              <p:nvPr/>
            </p:nvSpPr>
            <p:spPr bwMode="auto">
              <a:xfrm>
                <a:off x="0" y="3429000"/>
                <a:ext cx="1600200" cy="381000"/>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09728" tIns="54864" rIns="109728" bIns="54864" numCol="1" rtlCol="0" anchor="t" anchorCtr="0" compatLnSpc="1">
                <a:prstTxWarp prst="textNoShape">
                  <a:avLst/>
                </a:prstTxWarp>
              </a:bodyPr>
              <a:lstStyle/>
              <a:p>
                <a:pPr algn="ctr" defTabSz="1097280"/>
                <a:r>
                  <a:rPr lang="en-US" sz="1320" dirty="0">
                    <a:solidFill>
                      <a:schemeClr val="tx1"/>
                    </a:solidFill>
                    <a:latin typeface="+mj-lt"/>
                    <a:ea typeface="ＭＳ Ｐゴシック" charset="0"/>
                  </a:rPr>
                  <a:t>Data</a:t>
                </a:r>
              </a:p>
            </p:txBody>
          </p:sp>
          <p:sp>
            <p:nvSpPr>
              <p:cNvPr id="84" name="Rectangle 83"/>
              <p:cNvSpPr/>
              <p:nvPr/>
            </p:nvSpPr>
            <p:spPr bwMode="auto">
              <a:xfrm>
                <a:off x="1600200" y="3429000"/>
                <a:ext cx="609600" cy="381000"/>
              </a:xfrm>
              <a:prstGeom prst="rect">
                <a:avLst/>
              </a:prstGeom>
              <a:solidFill>
                <a:srgbClr val="FF6600"/>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09728" tIns="54864" rIns="109728" bIns="54864" numCol="1" rtlCol="0" anchor="t" anchorCtr="0" compatLnSpc="1">
                <a:prstTxWarp prst="textNoShape">
                  <a:avLst/>
                </a:prstTxWarp>
              </a:bodyPr>
              <a:lstStyle/>
              <a:p>
                <a:pPr algn="ctr" defTabSz="1097280"/>
                <a:r>
                  <a:rPr lang="en-US" sz="1320" dirty="0">
                    <a:solidFill>
                      <a:schemeClr val="tx1"/>
                    </a:solidFill>
                    <a:latin typeface="+mj-lt"/>
                    <a:ea typeface="ＭＳ Ｐゴシック" charset="0"/>
                  </a:rPr>
                  <a:t>H</a:t>
                </a:r>
              </a:p>
            </p:txBody>
          </p:sp>
        </p:grpSp>
      </p:grpSp>
      <p:sp>
        <p:nvSpPr>
          <p:cNvPr id="5" name="TextBox 4"/>
          <p:cNvSpPr txBox="1"/>
          <p:nvPr/>
        </p:nvSpPr>
        <p:spPr>
          <a:xfrm>
            <a:off x="7589521" y="1920241"/>
            <a:ext cx="1003801" cy="584775"/>
          </a:xfrm>
          <a:prstGeom prst="rect">
            <a:avLst/>
          </a:prstGeom>
          <a:noFill/>
        </p:spPr>
        <p:txBody>
          <a:bodyPr wrap="none" rtlCol="0">
            <a:spAutoFit/>
          </a:bodyPr>
          <a:lstStyle/>
          <a:p>
            <a:r>
              <a:rPr lang="en-US" sz="3200" i="1" dirty="0">
                <a:solidFill>
                  <a:srgbClr val="FF0000"/>
                </a:solidFill>
                <a:latin typeface="Times New Roman"/>
                <a:cs typeface="Times New Roman"/>
              </a:rPr>
              <a:t>Q</a:t>
            </a:r>
            <a:r>
              <a:rPr lang="en-US" sz="3200" baseline="-25000" dirty="0">
                <a:solidFill>
                  <a:srgbClr val="FF0000"/>
                </a:solidFill>
                <a:latin typeface="Times New Roman"/>
                <a:cs typeface="Times New Roman"/>
              </a:rPr>
              <a:t>2</a:t>
            </a:r>
            <a:r>
              <a:rPr lang="en-US" sz="3200" i="1" dirty="0">
                <a:solidFill>
                  <a:srgbClr val="FF0000"/>
                </a:solidFill>
                <a:latin typeface="Times New Roman"/>
                <a:cs typeface="Times New Roman"/>
              </a:rPr>
              <a:t>(t)</a:t>
            </a:r>
          </a:p>
        </p:txBody>
      </p:sp>
      <p:sp>
        <p:nvSpPr>
          <p:cNvPr id="45" name="Text Box 38"/>
          <p:cNvSpPr txBox="1">
            <a:spLocks noChangeArrowheads="1"/>
          </p:cNvSpPr>
          <p:nvPr/>
        </p:nvSpPr>
        <p:spPr bwMode="auto">
          <a:xfrm>
            <a:off x="3108960" y="3031522"/>
            <a:ext cx="599844"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1</a:t>
            </a:r>
          </a:p>
        </p:txBody>
      </p:sp>
      <p:sp>
        <p:nvSpPr>
          <p:cNvPr id="31" name="Text Box 4"/>
          <p:cNvSpPr txBox="1">
            <a:spLocks noChangeArrowheads="1"/>
          </p:cNvSpPr>
          <p:nvPr/>
        </p:nvSpPr>
        <p:spPr bwMode="auto">
          <a:xfrm>
            <a:off x="2213421" y="3017521"/>
            <a:ext cx="489236" cy="7254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dirty="0">
                <a:latin typeface="+mj-lt"/>
              </a:rPr>
              <a:t>A</a:t>
            </a:r>
          </a:p>
        </p:txBody>
      </p:sp>
      <p:sp>
        <p:nvSpPr>
          <p:cNvPr id="32" name="Text Box 5"/>
          <p:cNvSpPr txBox="1">
            <a:spLocks noChangeArrowheads="1"/>
          </p:cNvSpPr>
          <p:nvPr/>
        </p:nvSpPr>
        <p:spPr bwMode="auto">
          <a:xfrm>
            <a:off x="2213420" y="6074229"/>
            <a:ext cx="471604" cy="7254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dirty="0">
                <a:latin typeface="+mj-lt"/>
              </a:rPr>
              <a:t>B</a:t>
            </a:r>
          </a:p>
        </p:txBody>
      </p:sp>
      <p:sp>
        <p:nvSpPr>
          <p:cNvPr id="33" name="Line 6"/>
          <p:cNvSpPr>
            <a:spLocks noChangeShapeType="1"/>
          </p:cNvSpPr>
          <p:nvPr/>
        </p:nvSpPr>
        <p:spPr bwMode="auto">
          <a:xfrm flipV="1">
            <a:off x="2832364" y="3474720"/>
            <a:ext cx="4757156" cy="13063"/>
          </a:xfrm>
          <a:prstGeom prst="line">
            <a:avLst/>
          </a:prstGeom>
          <a:noFill/>
          <a:ln w="38100">
            <a:solidFill>
              <a:schemeClr val="tx1"/>
            </a:solidFill>
            <a:round/>
            <a:headEnd type="none"/>
            <a:tailEnd type="triangle"/>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34" name="Line 7"/>
          <p:cNvSpPr>
            <a:spLocks noChangeShapeType="1"/>
          </p:cNvSpPr>
          <p:nvPr/>
        </p:nvSpPr>
        <p:spPr bwMode="auto">
          <a:xfrm>
            <a:off x="2832364" y="6544492"/>
            <a:ext cx="4757156" cy="0"/>
          </a:xfrm>
          <a:prstGeom prst="line">
            <a:avLst/>
          </a:prstGeom>
          <a:noFill/>
          <a:ln w="38100">
            <a:solidFill>
              <a:schemeClr val="tx1"/>
            </a:solidFill>
            <a:round/>
            <a:headEnd type="none"/>
            <a:tailEnd type="triangle"/>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35" name="Line 8"/>
          <p:cNvSpPr>
            <a:spLocks noChangeShapeType="1"/>
          </p:cNvSpPr>
          <p:nvPr/>
        </p:nvSpPr>
        <p:spPr bwMode="auto">
          <a:xfrm flipV="1">
            <a:off x="2832364" y="4297680"/>
            <a:ext cx="4757156" cy="13063"/>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6" name="Line 9"/>
          <p:cNvSpPr>
            <a:spLocks noChangeShapeType="1"/>
          </p:cNvSpPr>
          <p:nvPr/>
        </p:nvSpPr>
        <p:spPr bwMode="auto">
          <a:xfrm>
            <a:off x="2832364" y="5016137"/>
            <a:ext cx="475715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7" name="Line 10"/>
          <p:cNvSpPr>
            <a:spLocks noChangeShapeType="1"/>
          </p:cNvSpPr>
          <p:nvPr/>
        </p:nvSpPr>
        <p:spPr bwMode="auto">
          <a:xfrm>
            <a:off x="2832364" y="5721532"/>
            <a:ext cx="475715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8" name="Text Box 11"/>
          <p:cNvSpPr txBox="1">
            <a:spLocks noChangeArrowheads="1"/>
          </p:cNvSpPr>
          <p:nvPr/>
        </p:nvSpPr>
        <p:spPr bwMode="auto">
          <a:xfrm>
            <a:off x="2194560" y="4075611"/>
            <a:ext cx="42351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S1</a:t>
            </a:r>
          </a:p>
        </p:txBody>
      </p:sp>
      <p:sp>
        <p:nvSpPr>
          <p:cNvPr id="39" name="Text Box 12"/>
          <p:cNvSpPr txBox="1">
            <a:spLocks noChangeArrowheads="1"/>
          </p:cNvSpPr>
          <p:nvPr/>
        </p:nvSpPr>
        <p:spPr bwMode="auto">
          <a:xfrm>
            <a:off x="2194560" y="4781005"/>
            <a:ext cx="42351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S2</a:t>
            </a:r>
          </a:p>
        </p:txBody>
      </p:sp>
      <p:sp>
        <p:nvSpPr>
          <p:cNvPr id="40" name="Text Box 13"/>
          <p:cNvSpPr txBox="1">
            <a:spLocks noChangeArrowheads="1"/>
          </p:cNvSpPr>
          <p:nvPr/>
        </p:nvSpPr>
        <p:spPr bwMode="auto">
          <a:xfrm>
            <a:off x="2194560" y="5486400"/>
            <a:ext cx="423514" cy="38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920" dirty="0">
                <a:latin typeface="+mj-lt"/>
              </a:rPr>
              <a:t>S3</a:t>
            </a:r>
          </a:p>
        </p:txBody>
      </p:sp>
      <p:sp>
        <p:nvSpPr>
          <p:cNvPr id="41" name="AutoShape 34" descr="Wide upward diagonal"/>
          <p:cNvSpPr>
            <a:spLocks noChangeArrowheads="1"/>
          </p:cNvSpPr>
          <p:nvPr/>
        </p:nvSpPr>
        <p:spPr bwMode="auto">
          <a:xfrm flipH="1">
            <a:off x="3239983" y="3502478"/>
            <a:ext cx="829625" cy="808265"/>
          </a:xfrm>
          <a:prstGeom prst="parallelogram">
            <a:avLst>
              <a:gd name="adj" fmla="val 52424"/>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2" name="AutoShape 35" descr="Wide upward diagonal"/>
          <p:cNvSpPr>
            <a:spLocks noChangeArrowheads="1"/>
          </p:cNvSpPr>
          <p:nvPr/>
        </p:nvSpPr>
        <p:spPr bwMode="auto">
          <a:xfrm flipH="1">
            <a:off x="4105576" y="4315642"/>
            <a:ext cx="700146" cy="700495"/>
          </a:xfrm>
          <a:prstGeom prst="parallelogram">
            <a:avLst>
              <a:gd name="adj" fmla="val 51049"/>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6" name="Line 42"/>
          <p:cNvSpPr>
            <a:spLocks noChangeShapeType="1"/>
          </p:cNvSpPr>
          <p:nvPr/>
        </p:nvSpPr>
        <p:spPr bwMode="auto">
          <a:xfrm>
            <a:off x="3239983" y="3487783"/>
            <a:ext cx="0" cy="82296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7" name="Line 43"/>
          <p:cNvSpPr>
            <a:spLocks noChangeShapeType="1"/>
          </p:cNvSpPr>
          <p:nvPr/>
        </p:nvSpPr>
        <p:spPr bwMode="auto">
          <a:xfrm>
            <a:off x="3237587" y="4428308"/>
            <a:ext cx="410016" cy="0"/>
          </a:xfrm>
          <a:prstGeom prst="line">
            <a:avLst/>
          </a:prstGeom>
          <a:noFill/>
          <a:ln w="9525">
            <a:solidFill>
              <a:schemeClr val="tx1"/>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8" name="Line 44"/>
          <p:cNvSpPr>
            <a:spLocks noChangeShapeType="1"/>
          </p:cNvSpPr>
          <p:nvPr/>
        </p:nvSpPr>
        <p:spPr bwMode="auto">
          <a:xfrm>
            <a:off x="3239983" y="4291148"/>
            <a:ext cx="0" cy="6858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9" name="Line 45"/>
          <p:cNvSpPr>
            <a:spLocks noChangeShapeType="1"/>
          </p:cNvSpPr>
          <p:nvPr/>
        </p:nvSpPr>
        <p:spPr bwMode="auto">
          <a:xfrm>
            <a:off x="3647603" y="4300945"/>
            <a:ext cx="0" cy="6858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0" name="Line 47"/>
          <p:cNvSpPr>
            <a:spLocks noChangeShapeType="1"/>
          </p:cNvSpPr>
          <p:nvPr/>
        </p:nvSpPr>
        <p:spPr bwMode="auto">
          <a:xfrm>
            <a:off x="4098382" y="4310743"/>
            <a:ext cx="0" cy="68580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1" name="Line 48"/>
          <p:cNvSpPr>
            <a:spLocks noChangeShapeType="1"/>
          </p:cNvSpPr>
          <p:nvPr/>
        </p:nvSpPr>
        <p:spPr bwMode="auto">
          <a:xfrm>
            <a:off x="4105576" y="5114108"/>
            <a:ext cx="342878" cy="0"/>
          </a:xfrm>
          <a:prstGeom prst="line">
            <a:avLst/>
          </a:prstGeom>
          <a:noFill/>
          <a:ln w="9525">
            <a:solidFill>
              <a:schemeClr val="tx1"/>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2" name="Line 49"/>
          <p:cNvSpPr>
            <a:spLocks noChangeShapeType="1"/>
          </p:cNvSpPr>
          <p:nvPr/>
        </p:nvSpPr>
        <p:spPr bwMode="auto">
          <a:xfrm>
            <a:off x="4098382" y="4976948"/>
            <a:ext cx="0" cy="6858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3" name="Line 50"/>
          <p:cNvSpPr>
            <a:spLocks noChangeShapeType="1"/>
          </p:cNvSpPr>
          <p:nvPr/>
        </p:nvSpPr>
        <p:spPr bwMode="auto">
          <a:xfrm>
            <a:off x="4448454" y="4986745"/>
            <a:ext cx="0" cy="6858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5" name="Text Box 38"/>
          <p:cNvSpPr txBox="1">
            <a:spLocks noChangeArrowheads="1"/>
          </p:cNvSpPr>
          <p:nvPr/>
        </p:nvSpPr>
        <p:spPr bwMode="auto">
          <a:xfrm>
            <a:off x="4023360" y="3840480"/>
            <a:ext cx="599844"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2</a:t>
            </a:r>
          </a:p>
        </p:txBody>
      </p:sp>
      <p:sp>
        <p:nvSpPr>
          <p:cNvPr id="68" name="Text Box 38"/>
          <p:cNvSpPr txBox="1">
            <a:spLocks noChangeArrowheads="1"/>
          </p:cNvSpPr>
          <p:nvPr/>
        </p:nvSpPr>
        <p:spPr bwMode="auto">
          <a:xfrm>
            <a:off x="3062549" y="4328745"/>
            <a:ext cx="554960"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1</a:t>
            </a:r>
            <a:r>
              <a:rPr lang="en-US" sz="2160" i="1" dirty="0">
                <a:latin typeface="Times New Roman" charset="0"/>
              </a:rPr>
              <a:t>/c</a:t>
            </a:r>
            <a:endParaRPr lang="en-US" sz="2160" i="1" baseline="-25000" dirty="0">
              <a:latin typeface="Times New Roman" charset="0"/>
            </a:endParaRPr>
          </a:p>
        </p:txBody>
      </p:sp>
      <p:sp>
        <p:nvSpPr>
          <p:cNvPr id="69" name="Text Box 38"/>
          <p:cNvSpPr txBox="1">
            <a:spLocks noChangeArrowheads="1"/>
          </p:cNvSpPr>
          <p:nvPr/>
        </p:nvSpPr>
        <p:spPr bwMode="auto">
          <a:xfrm>
            <a:off x="3942691" y="5016137"/>
            <a:ext cx="554960"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2</a:t>
            </a:r>
            <a:r>
              <a:rPr lang="en-US" sz="2160" i="1" dirty="0">
                <a:latin typeface="Times New Roman" charset="0"/>
              </a:rPr>
              <a:t>/c</a:t>
            </a:r>
            <a:endParaRPr lang="en-US" sz="2160" i="1" baseline="-25000" dirty="0">
              <a:latin typeface="Times New Roman" charset="0"/>
            </a:endParaRPr>
          </a:p>
        </p:txBody>
      </p:sp>
      <p:grpSp>
        <p:nvGrpSpPr>
          <p:cNvPr id="7" name="Group 6"/>
          <p:cNvGrpSpPr/>
          <p:nvPr/>
        </p:nvGrpSpPr>
        <p:grpSpPr>
          <a:xfrm>
            <a:off x="4754880" y="4550815"/>
            <a:ext cx="1645920" cy="2111243"/>
            <a:chOff x="3124200" y="3792345"/>
            <a:chExt cx="1371600" cy="1759369"/>
          </a:xfrm>
        </p:grpSpPr>
        <p:sp>
          <p:nvSpPr>
            <p:cNvPr id="43" name="AutoShape 36" descr="Wide upward diagonal"/>
            <p:cNvSpPr>
              <a:spLocks noChangeArrowheads="1"/>
            </p:cNvSpPr>
            <p:nvPr/>
          </p:nvSpPr>
          <p:spPr bwMode="auto">
            <a:xfrm flipH="1">
              <a:off x="3207004" y="4182156"/>
              <a:ext cx="583455" cy="585787"/>
            </a:xfrm>
            <a:prstGeom prst="parallelogram">
              <a:avLst>
                <a:gd name="adj" fmla="val 50871"/>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44" name="AutoShape 37" descr="Wide upward diagonal"/>
            <p:cNvSpPr>
              <a:spLocks noChangeArrowheads="1"/>
            </p:cNvSpPr>
            <p:nvPr/>
          </p:nvSpPr>
          <p:spPr bwMode="auto">
            <a:xfrm flipH="1">
              <a:off x="3804446" y="4772025"/>
              <a:ext cx="691354" cy="665389"/>
            </a:xfrm>
            <a:prstGeom prst="parallelogram">
              <a:avLst>
                <a:gd name="adj" fmla="val 53067"/>
              </a:avLst>
            </a:prstGeom>
            <a:pattFill prst="wdUpDiag">
              <a:fgClr>
                <a:schemeClr val="accent1"/>
              </a:fgClr>
              <a:bgClr>
                <a:srgbClr val="FFFFFF"/>
              </a:bgClr>
            </a:patt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4" name="Line 52"/>
            <p:cNvSpPr>
              <a:spLocks noChangeShapeType="1"/>
            </p:cNvSpPr>
            <p:nvPr/>
          </p:nvSpPr>
          <p:spPr bwMode="auto">
            <a:xfrm>
              <a:off x="3207004" y="4155621"/>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5" name="Line 53"/>
            <p:cNvSpPr>
              <a:spLocks noChangeShapeType="1"/>
            </p:cNvSpPr>
            <p:nvPr/>
          </p:nvSpPr>
          <p:spPr bwMode="auto">
            <a:xfrm>
              <a:off x="3169040" y="4147457"/>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6" name="Line 54"/>
            <p:cNvSpPr>
              <a:spLocks noChangeShapeType="1"/>
            </p:cNvSpPr>
            <p:nvPr/>
          </p:nvSpPr>
          <p:spPr bwMode="auto">
            <a:xfrm>
              <a:off x="3205006" y="4163786"/>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7" name="Line 55"/>
            <p:cNvSpPr>
              <a:spLocks noChangeShapeType="1"/>
            </p:cNvSpPr>
            <p:nvPr/>
          </p:nvSpPr>
          <p:spPr bwMode="auto">
            <a:xfrm>
              <a:off x="3207004" y="4196443"/>
              <a:ext cx="0" cy="57150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8" name="Line 56"/>
            <p:cNvSpPr>
              <a:spLocks noChangeShapeType="1"/>
            </p:cNvSpPr>
            <p:nvPr/>
          </p:nvSpPr>
          <p:spPr bwMode="auto">
            <a:xfrm>
              <a:off x="3207004" y="4865914"/>
              <a:ext cx="279739" cy="0"/>
            </a:xfrm>
            <a:prstGeom prst="line">
              <a:avLst/>
            </a:prstGeom>
            <a:noFill/>
            <a:ln w="9525">
              <a:solidFill>
                <a:schemeClr val="tx1"/>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59" name="Line 57"/>
            <p:cNvSpPr>
              <a:spLocks noChangeShapeType="1"/>
            </p:cNvSpPr>
            <p:nvPr/>
          </p:nvSpPr>
          <p:spPr bwMode="auto">
            <a:xfrm>
              <a:off x="3207004" y="4747532"/>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0" name="Line 59"/>
            <p:cNvSpPr>
              <a:spLocks noChangeShapeType="1"/>
            </p:cNvSpPr>
            <p:nvPr/>
          </p:nvSpPr>
          <p:spPr bwMode="auto">
            <a:xfrm>
              <a:off x="3802447" y="4829175"/>
              <a:ext cx="0" cy="57150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1" name="Line 60"/>
            <p:cNvSpPr>
              <a:spLocks noChangeShapeType="1"/>
            </p:cNvSpPr>
            <p:nvPr/>
          </p:nvSpPr>
          <p:spPr bwMode="auto">
            <a:xfrm>
              <a:off x="3818433" y="5551714"/>
              <a:ext cx="339683" cy="0"/>
            </a:xfrm>
            <a:prstGeom prst="line">
              <a:avLst/>
            </a:prstGeom>
            <a:noFill/>
            <a:ln w="9525">
              <a:solidFill>
                <a:schemeClr val="tx1"/>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2" name="Line 61"/>
            <p:cNvSpPr>
              <a:spLocks noChangeShapeType="1"/>
            </p:cNvSpPr>
            <p:nvPr/>
          </p:nvSpPr>
          <p:spPr bwMode="auto">
            <a:xfrm>
              <a:off x="3802447" y="5453743"/>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3" name="Line 62"/>
            <p:cNvSpPr>
              <a:spLocks noChangeShapeType="1"/>
            </p:cNvSpPr>
            <p:nvPr/>
          </p:nvSpPr>
          <p:spPr bwMode="auto">
            <a:xfrm>
              <a:off x="4154119" y="5453743"/>
              <a:ext cx="0" cy="5715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66" name="Text Box 38"/>
            <p:cNvSpPr txBox="1">
              <a:spLocks noChangeArrowheads="1"/>
            </p:cNvSpPr>
            <p:nvPr/>
          </p:nvSpPr>
          <p:spPr bwMode="auto">
            <a:xfrm>
              <a:off x="3134247" y="3792345"/>
              <a:ext cx="499870" cy="353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3</a:t>
              </a:r>
            </a:p>
          </p:txBody>
        </p:sp>
        <p:sp>
          <p:nvSpPr>
            <p:cNvPr id="67" name="Text Box 38"/>
            <p:cNvSpPr txBox="1">
              <a:spLocks noChangeArrowheads="1"/>
            </p:cNvSpPr>
            <p:nvPr/>
          </p:nvSpPr>
          <p:spPr bwMode="auto">
            <a:xfrm>
              <a:off x="3730515" y="4401945"/>
              <a:ext cx="499870" cy="353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p/r</a:t>
              </a:r>
              <a:r>
                <a:rPr lang="en-US" sz="2160" i="1" baseline="-25000" dirty="0">
                  <a:latin typeface="Times New Roman" charset="0"/>
                </a:rPr>
                <a:t>4</a:t>
              </a:r>
            </a:p>
          </p:txBody>
        </p:sp>
        <p:sp>
          <p:nvSpPr>
            <p:cNvPr id="70" name="Text Box 38"/>
            <p:cNvSpPr txBox="1">
              <a:spLocks noChangeArrowheads="1"/>
            </p:cNvSpPr>
            <p:nvPr/>
          </p:nvSpPr>
          <p:spPr bwMode="auto">
            <a:xfrm>
              <a:off x="3124200" y="4865914"/>
              <a:ext cx="462467" cy="3539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3</a:t>
              </a:r>
              <a:r>
                <a:rPr lang="en-US" sz="2160" i="1" dirty="0">
                  <a:latin typeface="Times New Roman" charset="0"/>
                </a:rPr>
                <a:t>/c</a:t>
              </a:r>
              <a:endParaRPr lang="en-US" sz="2160" i="1" baseline="-25000" dirty="0">
                <a:latin typeface="Times New Roman" charset="0"/>
              </a:endParaRPr>
            </a:p>
          </p:txBody>
        </p:sp>
      </p:grpSp>
      <p:sp>
        <p:nvSpPr>
          <p:cNvPr id="71" name="Text Box 38"/>
          <p:cNvSpPr txBox="1">
            <a:spLocks noChangeArrowheads="1"/>
          </p:cNvSpPr>
          <p:nvPr/>
        </p:nvSpPr>
        <p:spPr bwMode="auto">
          <a:xfrm>
            <a:off x="5486400" y="6653934"/>
            <a:ext cx="554960"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i="1" dirty="0">
                <a:latin typeface="Times New Roman" charset="0"/>
              </a:rPr>
              <a:t>l</a:t>
            </a:r>
            <a:r>
              <a:rPr lang="en-US" sz="2160" i="1" baseline="-25000" dirty="0">
                <a:latin typeface="Times New Roman" charset="0"/>
              </a:rPr>
              <a:t>4</a:t>
            </a:r>
            <a:r>
              <a:rPr lang="en-US" sz="2160" i="1" dirty="0">
                <a:latin typeface="Times New Roman" charset="0"/>
              </a:rPr>
              <a:t>/c</a:t>
            </a:r>
            <a:endParaRPr lang="en-US" sz="2160" i="1" baseline="-25000" dirty="0">
              <a:latin typeface="Times New Roman" charset="0"/>
            </a:endParaRPr>
          </a:p>
        </p:txBody>
      </p:sp>
      <p:grpSp>
        <p:nvGrpSpPr>
          <p:cNvPr id="8" name="Group 7"/>
          <p:cNvGrpSpPr/>
          <p:nvPr/>
        </p:nvGrpSpPr>
        <p:grpSpPr>
          <a:xfrm>
            <a:off x="4754881" y="4292331"/>
            <a:ext cx="1036319" cy="537265"/>
            <a:chOff x="2438400" y="3576935"/>
            <a:chExt cx="863599" cy="447720"/>
          </a:xfrm>
        </p:grpSpPr>
        <p:sp>
          <p:nvSpPr>
            <p:cNvPr id="85" name="Line 56"/>
            <p:cNvSpPr>
              <a:spLocks noChangeShapeType="1"/>
            </p:cNvSpPr>
            <p:nvPr/>
          </p:nvSpPr>
          <p:spPr bwMode="auto">
            <a:xfrm flipV="1">
              <a:off x="2530498" y="4024655"/>
              <a:ext cx="771501" cy="0"/>
            </a:xfrm>
            <a:prstGeom prst="line">
              <a:avLst/>
            </a:prstGeom>
            <a:noFill/>
            <a:ln w="9525">
              <a:solidFill>
                <a:srgbClr val="FF0000"/>
              </a:solidFill>
              <a:round/>
              <a:headEnd type="arrow" w="sm" len="sm"/>
              <a:tailEnd type="arrow"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88" name="TextBox 87"/>
            <p:cNvSpPr txBox="1"/>
            <p:nvPr/>
          </p:nvSpPr>
          <p:spPr>
            <a:xfrm>
              <a:off x="2438400" y="3576935"/>
              <a:ext cx="580020" cy="333424"/>
            </a:xfrm>
            <a:prstGeom prst="rect">
              <a:avLst/>
            </a:prstGeom>
            <a:noFill/>
          </p:spPr>
          <p:txBody>
            <a:bodyPr wrap="none" rtlCol="0">
              <a:spAutoFit/>
            </a:bodyPr>
            <a:lstStyle/>
            <a:p>
              <a:r>
                <a:rPr lang="en-US" sz="2000" i="1" dirty="0">
                  <a:solidFill>
                    <a:srgbClr val="FF0000"/>
                  </a:solidFill>
                  <a:latin typeface="Times New Roman"/>
                  <a:cs typeface="Times New Roman"/>
                </a:rPr>
                <a:t>Q</a:t>
              </a:r>
              <a:r>
                <a:rPr lang="en-US" sz="2000" baseline="-25000" dirty="0">
                  <a:solidFill>
                    <a:srgbClr val="FF0000"/>
                  </a:solidFill>
                  <a:latin typeface="Times New Roman"/>
                  <a:cs typeface="Times New Roman"/>
                </a:rPr>
                <a:t>2</a:t>
              </a:r>
              <a:r>
                <a:rPr lang="en-US" sz="2000" i="1" dirty="0">
                  <a:solidFill>
                    <a:srgbClr val="FF0000"/>
                  </a:solidFill>
                  <a:latin typeface="Times New Roman"/>
                  <a:cs typeface="Times New Roman"/>
                </a:rPr>
                <a:t>(t)</a:t>
              </a:r>
            </a:p>
          </p:txBody>
        </p:sp>
      </p:grpSp>
      <p:sp>
        <p:nvSpPr>
          <p:cNvPr id="89" name="TextBox 88"/>
          <p:cNvSpPr txBox="1"/>
          <p:nvPr/>
        </p:nvSpPr>
        <p:spPr>
          <a:xfrm>
            <a:off x="6925182" y="6214348"/>
            <a:ext cx="554960" cy="350865"/>
          </a:xfrm>
          <a:prstGeom prst="rect">
            <a:avLst/>
          </a:prstGeom>
          <a:noFill/>
        </p:spPr>
        <p:txBody>
          <a:bodyPr wrap="none" rtlCol="0">
            <a:spAutoFit/>
          </a:bodyPr>
          <a:lstStyle/>
          <a:p>
            <a:r>
              <a:rPr lang="en-US" sz="1680" i="1" dirty="0">
                <a:latin typeface="Times New Roman"/>
                <a:cs typeface="Times New Roman"/>
              </a:rPr>
              <a:t>time</a:t>
            </a:r>
          </a:p>
        </p:txBody>
      </p:sp>
      <p:sp>
        <p:nvSpPr>
          <p:cNvPr id="10" name="Rectangle 9"/>
          <p:cNvSpPr/>
          <p:nvPr/>
        </p:nvSpPr>
        <p:spPr bwMode="auto">
          <a:xfrm>
            <a:off x="6217920" y="3200400"/>
            <a:ext cx="6217920" cy="1920240"/>
          </a:xfrm>
          <a:prstGeom prst="rect">
            <a:avLst/>
          </a:prstGeom>
          <a:solidFill>
            <a:srgbClr val="FFFFFF"/>
          </a:solid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dirty="0">
              <a:latin typeface="+mj-lt"/>
            </a:endParaRPr>
          </a:p>
        </p:txBody>
      </p:sp>
      <p:graphicFrame>
        <p:nvGraphicFramePr>
          <p:cNvPr id="87" name="Object 86"/>
          <p:cNvGraphicFramePr>
            <a:graphicFrameLocks noChangeAspect="1"/>
          </p:cNvGraphicFramePr>
          <p:nvPr/>
        </p:nvGraphicFramePr>
        <p:xfrm>
          <a:off x="5492116" y="3032760"/>
          <a:ext cx="6943724" cy="1356360"/>
        </p:xfrm>
        <a:graphic>
          <a:graphicData uri="http://schemas.openxmlformats.org/presentationml/2006/ole">
            <mc:AlternateContent xmlns:mc="http://schemas.openxmlformats.org/markup-compatibility/2006">
              <mc:Choice xmlns:v="urn:schemas-microsoft-com:vml" Requires="v">
                <p:oleObj spid="_x0000_s5140" name="Equation" r:id="rId6" imgW="2463800" imgH="482600" progId="Equation.3">
                  <p:embed/>
                </p:oleObj>
              </mc:Choice>
              <mc:Fallback>
                <p:oleObj name="Equation" r:id="rId6" imgW="2463800" imgH="482600" progId="Equation.3">
                  <p:embed/>
                  <p:pic>
                    <p:nvPicPr>
                      <p:cNvPr id="87" name="Object 86"/>
                      <p:cNvPicPr/>
                      <p:nvPr/>
                    </p:nvPicPr>
                    <p:blipFill>
                      <a:blip r:embed="rId7"/>
                      <a:stretch>
                        <a:fillRect/>
                      </a:stretch>
                    </p:blipFill>
                    <p:spPr>
                      <a:xfrm>
                        <a:off x="5492116" y="3032760"/>
                        <a:ext cx="6943724" cy="1356360"/>
                      </a:xfrm>
                      <a:prstGeom prst="rect">
                        <a:avLst/>
                      </a:prstGeom>
                      <a:solidFill>
                        <a:srgbClr val="FFFFFF"/>
                      </a:solidFill>
                      <a:ln>
                        <a:solidFill>
                          <a:srgbClr val="000000"/>
                        </a:solidFill>
                      </a:ln>
                    </p:spPr>
                  </p:pic>
                </p:oleObj>
              </mc:Fallback>
            </mc:AlternateContent>
          </a:graphicData>
        </a:graphic>
      </p:graphicFrame>
    </p:spTree>
    <p:extLst>
      <p:ext uri="{BB962C8B-B14F-4D97-AF65-F5344CB8AC3E}">
        <p14:creationId xmlns:p14="http://schemas.microsoft.com/office/powerpoint/2010/main" val="1749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1.11111E-6 L 0.06667 -1.11111E-6 " pathEditMode="relative" ptsTypes="AA">
                                      <p:cBhvr>
                                        <p:cTn id="10" dur="1000" fill="hold"/>
                                        <p:tgtEl>
                                          <p:spTgt spid="7"/>
                                        </p:tgtEl>
                                        <p:attrNameLst>
                                          <p:attrName>ppt_x</p:attrName>
                                          <p:attrName>ppt_y</p:attrName>
                                        </p:attrNameLst>
                                      </p:cBhvr>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Packet delay variation</a:t>
            </a:r>
          </a:p>
        </p:txBody>
      </p:sp>
      <p:sp>
        <p:nvSpPr>
          <p:cNvPr id="4" name="Slide Number Placeholder 3"/>
          <p:cNvSpPr>
            <a:spLocks noGrp="1"/>
          </p:cNvSpPr>
          <p:nvPr>
            <p:ph type="sldNum" sz="quarter" idx="12"/>
          </p:nvPr>
        </p:nvSpPr>
        <p:spPr/>
        <p:txBody>
          <a:bodyPr/>
          <a:lstStyle/>
          <a:p>
            <a:fld id="{47BB83B6-92F4-494F-9F1D-BD99F394F2F6}" type="slidenum">
              <a:rPr lang="en-US" smtClean="0"/>
              <a:pPr/>
              <a:t>9</a:t>
            </a:fld>
            <a:endParaRPr lang="en-US"/>
          </a:p>
        </p:txBody>
      </p:sp>
      <p:graphicFrame>
        <p:nvGraphicFramePr>
          <p:cNvPr id="5" name="Chart 4"/>
          <p:cNvGraphicFramePr>
            <a:graphicFrameLocks/>
          </p:cNvGraphicFramePr>
          <p:nvPr/>
        </p:nvGraphicFramePr>
        <p:xfrm>
          <a:off x="3200400" y="1823442"/>
          <a:ext cx="8046720" cy="530352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560207" y="3771518"/>
            <a:ext cx="1640193" cy="646331"/>
          </a:xfrm>
          <a:prstGeom prst="rect">
            <a:avLst/>
          </a:prstGeom>
          <a:noFill/>
        </p:spPr>
        <p:txBody>
          <a:bodyPr wrap="none" rtlCol="0">
            <a:spAutoFit/>
          </a:bodyPr>
          <a:lstStyle/>
          <a:p>
            <a:r>
              <a:rPr lang="en-US" sz="3600" dirty="0">
                <a:latin typeface="+mj-lt"/>
              </a:rPr>
              <a:t>CDF (%)</a:t>
            </a:r>
          </a:p>
        </p:txBody>
      </p:sp>
      <p:sp>
        <p:nvSpPr>
          <p:cNvPr id="7" name="TextBox 6"/>
          <p:cNvSpPr txBox="1"/>
          <p:nvPr/>
        </p:nvSpPr>
        <p:spPr>
          <a:xfrm>
            <a:off x="6172200" y="7126962"/>
            <a:ext cx="1458861" cy="523220"/>
          </a:xfrm>
          <a:prstGeom prst="rect">
            <a:avLst/>
          </a:prstGeom>
          <a:noFill/>
        </p:spPr>
        <p:txBody>
          <a:bodyPr wrap="none" rtlCol="0">
            <a:spAutoFit/>
          </a:bodyPr>
          <a:lstStyle/>
          <a:p>
            <a:r>
              <a:rPr lang="en-US" sz="2800" dirty="0">
                <a:latin typeface="+mj-lt"/>
              </a:rPr>
              <a:t>RTT (</a:t>
            </a:r>
            <a:r>
              <a:rPr lang="en-US" sz="2800" dirty="0" err="1">
                <a:latin typeface="+mj-lt"/>
              </a:rPr>
              <a:t>ms</a:t>
            </a:r>
            <a:r>
              <a:rPr lang="en-US" sz="2800" dirty="0">
                <a:latin typeface="+mj-lt"/>
              </a:rPr>
              <a:t>)</a:t>
            </a:r>
          </a:p>
        </p:txBody>
      </p:sp>
    </p:spTree>
    <p:extLst>
      <p:ext uri="{BB962C8B-B14F-4D97-AF65-F5344CB8AC3E}">
        <p14:creationId xmlns:p14="http://schemas.microsoft.com/office/powerpoint/2010/main" val="217381177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C:\WINDOWS\Application Data\Microsoft\Templates\Blank Presentation.pot</Template>
  <TotalTime>38971</TotalTime>
  <Words>8428</Words>
  <Application>Microsoft Macintosh PowerPoint</Application>
  <PresentationFormat>Custom</PresentationFormat>
  <Paragraphs>802</Paragraphs>
  <Slides>59</Slides>
  <Notes>57</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1" baseType="lpstr">
      <vt:lpstr>Arial</vt:lpstr>
      <vt:lpstr>Bookman Old Style</vt:lpstr>
      <vt:lpstr>Calibri</vt:lpstr>
      <vt:lpstr>Cambria Math</vt:lpstr>
      <vt:lpstr>Comic Sans MS</vt:lpstr>
      <vt:lpstr>Courier New</vt:lpstr>
      <vt:lpstr>Lucida Grande</vt:lpstr>
      <vt:lpstr>Symbol</vt:lpstr>
      <vt:lpstr>Times New Roman</vt:lpstr>
      <vt:lpstr>Wingdings</vt:lpstr>
      <vt:lpstr>Blank Presentation</vt:lpstr>
      <vt:lpstr>Equation</vt:lpstr>
      <vt:lpstr>CS144: An Introduction to Computer Networks</vt:lpstr>
      <vt:lpstr>Outline</vt:lpstr>
      <vt:lpstr>PowerPoint Presentation</vt:lpstr>
      <vt:lpstr>PowerPoint Presentation</vt:lpstr>
      <vt:lpstr>PowerPoint Presentation</vt:lpstr>
      <vt:lpstr>End-to-end delay</vt:lpstr>
      <vt:lpstr>PowerPoint Presentation</vt:lpstr>
      <vt:lpstr>PowerPoint Presentation</vt:lpstr>
      <vt:lpstr>Packet delay variation</vt:lpstr>
      <vt:lpstr>PowerPoint Presentation</vt:lpstr>
      <vt:lpstr>Simple model of a router queue</vt:lpstr>
      <vt:lpstr>Simple model of a router queue </vt:lpstr>
      <vt:lpstr>Simple model of a queue</vt:lpstr>
      <vt:lpstr>Simple model of a queue</vt:lpstr>
      <vt:lpstr>Example (store &amp; forward)</vt:lpstr>
      <vt:lpstr>Example (“cut through”)</vt:lpstr>
      <vt:lpstr>PowerPoint Presentation</vt:lpstr>
      <vt:lpstr>By default, switches and routers use  FIFO (aka FCFS) queues</vt:lpstr>
      <vt:lpstr>By default, switches and routers use  FIFO (aka FCFS) queues</vt:lpstr>
      <vt:lpstr>Some packets are more important</vt:lpstr>
      <vt:lpstr>Flows</vt:lpstr>
      <vt:lpstr>Outline</vt:lpstr>
      <vt:lpstr>Strict Priorities</vt:lpstr>
      <vt:lpstr>Strict Priorities</vt:lpstr>
      <vt:lpstr>Strict Priorities: Things to bear in mind</vt:lpstr>
      <vt:lpstr>How do I give weighted  (instead of strict) priority?</vt:lpstr>
      <vt:lpstr>PowerPoint Presentation</vt:lpstr>
      <vt:lpstr>Trying to treat flows equally</vt:lpstr>
      <vt:lpstr>Trying to treat flows equally</vt:lpstr>
      <vt:lpstr>Scheduling flows bit-by-bit</vt:lpstr>
      <vt:lpstr>Scheduling flows bit-by-bit</vt:lpstr>
      <vt:lpstr>Can we combine the best of both?</vt:lpstr>
      <vt:lpstr>Fair Queueing</vt:lpstr>
      <vt:lpstr>Yes!</vt:lpstr>
      <vt:lpstr>What if we want to give a different  share of the link to each flow?</vt:lpstr>
      <vt:lpstr>Weighted Fair Queueing</vt:lpstr>
      <vt:lpstr>Weighted Fair Queueing (WFQ)</vt:lpstr>
      <vt:lpstr>Weighted Fair Queueing (WFQ)</vt:lpstr>
      <vt:lpstr>Summary</vt:lpstr>
      <vt:lpstr>PowerPoint Presentation</vt:lpstr>
      <vt:lpstr>Delay guarantees: Intuition</vt:lpstr>
      <vt:lpstr>Upper bound on Q(t)</vt:lpstr>
      <vt:lpstr>Delay guarantees: Intuition</vt:lpstr>
      <vt:lpstr>Why this is only an intuition…</vt:lpstr>
      <vt:lpstr>Weighted Fair Queueing (WFQ)</vt:lpstr>
      <vt:lpstr>Weighted Fair Queueing (WFQ)</vt:lpstr>
      <vt:lpstr>Bounding end-to-end delay</vt:lpstr>
      <vt:lpstr>Bounding end-to-end delay</vt:lpstr>
      <vt:lpstr>What if two of the flow’s enter the network back-to-back? (A “burst”)</vt:lpstr>
      <vt:lpstr>The leaky bucket regulator Limiting the “burstiness” </vt:lpstr>
      <vt:lpstr>The leaky bucket regulator Limiting the “burstiness” </vt:lpstr>
      <vt:lpstr>The leaky bucket regulator Limiting the “burstiness” </vt:lpstr>
      <vt:lpstr>The leaky bucket regulator </vt:lpstr>
      <vt:lpstr>The leaky bucket regulator Limiting the “burstiness” </vt:lpstr>
      <vt:lpstr>Putting it all together</vt:lpstr>
      <vt:lpstr>In other words</vt:lpstr>
      <vt:lpstr>An Example</vt:lpstr>
      <vt:lpstr>In practice</vt:lpstr>
      <vt:lpstr>Summary</vt:lpstr>
    </vt:vector>
  </TitlesOfParts>
  <Company>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CS244a: An Introduction to Computer Networks</dc:title>
  <dc:creator>Nick McKeown</dc:creator>
  <cp:lastModifiedBy>Nick W McKeown</cp:lastModifiedBy>
  <cp:revision>313</cp:revision>
  <cp:lastPrinted>2012-08-31T17:48:44Z</cp:lastPrinted>
  <dcterms:created xsi:type="dcterms:W3CDTF">1999-12-30T18:54:40Z</dcterms:created>
  <dcterms:modified xsi:type="dcterms:W3CDTF">2020-09-28T18:51:37Z</dcterms:modified>
</cp:coreProperties>
</file>